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407" r:id="rId3"/>
    <p:sldId id="408" r:id="rId4"/>
    <p:sldId id="409" r:id="rId5"/>
    <p:sldId id="410" r:id="rId6"/>
    <p:sldId id="411" r:id="rId7"/>
    <p:sldId id="412" r:id="rId8"/>
    <p:sldId id="413" r:id="rId9"/>
    <p:sldId id="414" r:id="rId10"/>
    <p:sldId id="415" r:id="rId11"/>
    <p:sldId id="416" r:id="rId12"/>
    <p:sldId id="406" r:id="rId13"/>
    <p:sldId id="379" r:id="rId14"/>
    <p:sldId id="380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388" r:id="rId23"/>
    <p:sldId id="389" r:id="rId24"/>
    <p:sldId id="390" r:id="rId25"/>
    <p:sldId id="391" r:id="rId26"/>
    <p:sldId id="392" r:id="rId27"/>
    <p:sldId id="351" r:id="rId28"/>
    <p:sldId id="343" r:id="rId29"/>
    <p:sldId id="358" r:id="rId30"/>
    <p:sldId id="361" r:id="rId31"/>
    <p:sldId id="360" r:id="rId32"/>
    <p:sldId id="350" r:id="rId33"/>
    <p:sldId id="356" r:id="rId34"/>
    <p:sldId id="368" r:id="rId35"/>
    <p:sldId id="374" r:id="rId36"/>
    <p:sldId id="376" r:id="rId37"/>
    <p:sldId id="373" r:id="rId38"/>
    <p:sldId id="367" r:id="rId39"/>
    <p:sldId id="404" r:id="rId40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5A59"/>
    <a:srgbClr val="FFCD0D"/>
    <a:srgbClr val="FFE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24" autoAdjust="0"/>
    <p:restoredTop sz="95688" autoAdjust="0"/>
  </p:normalViewPr>
  <p:slideViewPr>
    <p:cSldViewPr>
      <p:cViewPr varScale="1">
        <p:scale>
          <a:sx n="65" d="100"/>
          <a:sy n="65" d="100"/>
        </p:scale>
        <p:origin x="1628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3" d="100"/>
          <a:sy n="113" d="100"/>
        </p:scale>
        <p:origin x="-1800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837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B4C6545-DE21-4D42-90B9-358D2B5C9BD3}" type="datetimeFigureOut">
              <a:rPr lang="fr-CH"/>
              <a:pPr>
                <a:defRPr/>
              </a:pPr>
              <a:t>17.09.2018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009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837" y="9428009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49AFCFC-08F2-4D3F-8046-0DCA77F23EF8}" type="slidenum">
              <a:rPr lang="fr-CH"/>
              <a:pPr>
                <a:defRPr/>
              </a:pPr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1726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837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2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Cliquez pour modifier les styles du texte du masque</a:t>
            </a:r>
          </a:p>
          <a:p>
            <a:pPr lvl="1"/>
            <a:r>
              <a:rPr lang="en-US" noProof="0"/>
              <a:t>Deuxième niveau</a:t>
            </a:r>
          </a:p>
          <a:p>
            <a:pPr lvl="2"/>
            <a:r>
              <a:rPr lang="en-US" noProof="0"/>
              <a:t>Troisième niveau</a:t>
            </a:r>
          </a:p>
          <a:p>
            <a:pPr lvl="3"/>
            <a:r>
              <a:rPr lang="en-US" noProof="0"/>
              <a:t>Quatrième niveau</a:t>
            </a:r>
          </a:p>
          <a:p>
            <a:pPr lvl="4"/>
            <a:r>
              <a:rPr lang="en-US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009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837" y="9428009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4CAA6F3-82AA-47A8-BA7A-1E0FF599B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47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AA6F3-82AA-47A8-BA7A-1E0FF599BA8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85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822A7-2319-40AA-B290-CA616C433294}" type="slidenum">
              <a:rPr lang="fr-LU" smtClean="0"/>
              <a:t>19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68448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822A7-2319-40AA-B290-CA616C433294}" type="slidenum">
              <a:rPr lang="fr-LU" smtClean="0"/>
              <a:t>20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420575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822A7-2319-40AA-B290-CA616C433294}" type="slidenum">
              <a:rPr lang="fr-LU" smtClean="0"/>
              <a:t>21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242738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822A7-2319-40AA-B290-CA616C433294}" type="slidenum">
              <a:rPr lang="fr-LU" smtClean="0"/>
              <a:t>22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109939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822A7-2319-40AA-B290-CA616C433294}" type="slidenum">
              <a:rPr lang="fr-LU" smtClean="0"/>
              <a:t>23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434754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822A7-2319-40AA-B290-CA616C433294}" type="slidenum">
              <a:rPr lang="fr-LU" smtClean="0"/>
              <a:t>24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477930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822A7-2319-40AA-B290-CA616C433294}" type="slidenum">
              <a:rPr lang="fr-LU" smtClean="0"/>
              <a:t>25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098126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AA6F3-82AA-47A8-BA7A-1E0FF599BA8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23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AA6F3-82AA-47A8-BA7A-1E0FF599BA8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18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AA6F3-82AA-47A8-BA7A-1E0FF599BA8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3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822A7-2319-40AA-B290-CA616C433294}" type="slidenum">
              <a:rPr lang="fr-LU" smtClean="0"/>
              <a:t>13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737922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822A7-2319-40AA-B290-CA616C433294}" type="slidenum">
              <a:rPr lang="fr-LU" smtClean="0"/>
              <a:t>14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712141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822A7-2319-40AA-B290-CA616C433294}" type="slidenum">
              <a:rPr lang="fr-LU" smtClean="0"/>
              <a:t>15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375273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822A7-2319-40AA-B290-CA616C433294}" type="slidenum">
              <a:rPr lang="fr-LU" smtClean="0"/>
              <a:t>16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887037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822A7-2319-40AA-B290-CA616C433294}" type="slidenum">
              <a:rPr lang="fr-LU" smtClean="0"/>
              <a:t>17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562643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822A7-2319-40AA-B290-CA616C433294}" type="slidenum">
              <a:rPr lang="fr-LU" smtClean="0"/>
              <a:t>18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990368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6218" t="2818"/>
          <a:stretch>
            <a:fillRect/>
          </a:stretch>
        </p:blipFill>
        <p:spPr bwMode="auto">
          <a:xfrm>
            <a:off x="323850" y="692150"/>
            <a:ext cx="4046538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499992" y="89198"/>
            <a:ext cx="4536504" cy="2187674"/>
          </a:xfrm>
        </p:spPr>
        <p:txBody>
          <a:bodyPr anchor="b"/>
          <a:lstStyle>
            <a:lvl1pPr>
              <a:defRPr sz="3000" baseline="0"/>
            </a:lvl1pPr>
          </a:lstStyle>
          <a:p>
            <a:r>
              <a:rPr lang="fr-FR" dirty="0"/>
              <a:t>Cliquez pour insérer le titre de la présentation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499992" y="2276872"/>
            <a:ext cx="4536504" cy="1512168"/>
          </a:xfrm>
        </p:spPr>
        <p:txBody>
          <a:bodyPr/>
          <a:lstStyle>
            <a:lvl1pPr marL="0" indent="0" algn="l">
              <a:buNone/>
              <a:defRPr sz="24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dirty="0"/>
              <a:t>Cliquez pour modifier le style des sous-titres du masque</a:t>
            </a:r>
            <a:endParaRPr lang="fr-CH" dirty="0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3" hasCustomPrompt="1"/>
          </p:nvPr>
        </p:nvSpPr>
        <p:spPr>
          <a:xfrm>
            <a:off x="4499992" y="4293096"/>
            <a:ext cx="4392488" cy="2448272"/>
          </a:xfrm>
        </p:spPr>
        <p:txBody>
          <a:bodyPr/>
          <a:lstStyle>
            <a:lvl1pPr>
              <a:buNone/>
              <a:defRPr sz="28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insérer votre logo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4"/>
          </p:nvPr>
        </p:nvSpPr>
        <p:spPr>
          <a:xfrm>
            <a:off x="4500563" y="3789363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5"/>
          </p:nvPr>
        </p:nvSpPr>
        <p:spPr>
          <a:xfrm>
            <a:off x="827088" y="61658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192688" cy="504056"/>
          </a:xfrm>
        </p:spPr>
        <p:txBody>
          <a:bodyPr/>
          <a:lstStyle/>
          <a:p>
            <a:r>
              <a:rPr lang="fr-FR" dirty="0"/>
              <a:t>Cliquez pour modifier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0000"/>
            <a:ext cx="8229600" cy="4929411"/>
          </a:xfrm>
        </p:spPr>
        <p:txBody>
          <a:bodyPr/>
          <a:lstStyle>
            <a:lvl1pPr>
              <a:buSzPct val="80000"/>
              <a:defRPr/>
            </a:lvl1pPr>
            <a:lvl2pPr>
              <a:buSzPct val="100000"/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7288"/>
            <a:ext cx="647700" cy="504825"/>
          </a:xfr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fr-CH" sz="14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‹#›</a:t>
            </a:fld>
            <a:endParaRPr lang="fr-CH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996952"/>
            <a:ext cx="7772400" cy="2772023"/>
          </a:xfrm>
        </p:spPr>
        <p:txBody>
          <a:bodyPr anchor="t"/>
          <a:lstStyle>
            <a:lvl1pPr algn="l">
              <a:defRPr sz="3000" b="0" cap="none" baseline="0"/>
            </a:lvl1pPr>
          </a:lstStyle>
          <a:p>
            <a:r>
              <a:rPr lang="fr-FR" dirty="0"/>
              <a:t>Cliquez pour modifier le style du titre</a:t>
            </a:r>
            <a:endParaRPr lang="fr-CH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8875"/>
            <a:ext cx="64770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A5853-74E8-4477-9BDE-179E73DE4D1F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120680" cy="504056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0000"/>
            <a:ext cx="4038600" cy="48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0000"/>
            <a:ext cx="4038600" cy="48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7288"/>
            <a:ext cx="647700" cy="504825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fr-CH" sz="1400" kern="120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‹#›</a:t>
            </a:fld>
            <a:endParaRPr lang="fr-CH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5888"/>
            <a:ext cx="6120680" cy="50482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pour modifier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8875"/>
            <a:ext cx="64770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BFC4F-9A2D-429A-B9A9-3BB7FEBE0BFA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  <a:endParaRPr lang="fr-CH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8875"/>
            <a:ext cx="64770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5A76D-C765-4406-92B4-4EB6523E831A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8875"/>
            <a:ext cx="64770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B2DC5-527A-43BE-8519-F2D492EEFA6F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120680" cy="504056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dirty="0"/>
              <a:t>Cliquez pour modifier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052736"/>
            <a:ext cx="5111750" cy="50734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052736"/>
            <a:ext cx="3008313" cy="50734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8875"/>
            <a:ext cx="64770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21AA4-CC86-4390-A2EB-97155ED80552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53950"/>
            <a:ext cx="6192688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dirty="0"/>
              <a:t>Cliquez pour modifier le style du titre</a:t>
            </a:r>
            <a:endParaRPr lang="fr-CH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104239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8875"/>
            <a:ext cx="64770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D1C0C-5C3B-412A-8A2E-0A1766C03E50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5888"/>
            <a:ext cx="619283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0475"/>
            <a:ext cx="8229600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238875"/>
            <a:ext cx="6480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14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BAA5FE0-F9D2-408F-983E-B87BCD5EA5C6}" type="slidenum">
              <a:rPr lang="fr-CH" smtClean="0"/>
              <a:pPr>
                <a:defRPr/>
              </a:pPr>
              <a:t>‹#›</a:t>
            </a:fld>
            <a:endParaRPr lang="fr-CH" dirty="0"/>
          </a:p>
        </p:txBody>
      </p:sp>
      <p:pic>
        <p:nvPicPr>
          <p:cNvPr id="1031" name="Picture 5" descr="GOUV_MAEE_Direction de la coopération au développement et de l’action humanitaire 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16688" y="284163"/>
            <a:ext cx="2484437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6"/>
          <p:cNvSpPr>
            <a:spLocks noChangeShapeType="1"/>
          </p:cNvSpPr>
          <p:nvPr userDrawn="1"/>
        </p:nvSpPr>
        <p:spPr bwMode="auto">
          <a:xfrm flipH="1">
            <a:off x="323850" y="620713"/>
            <a:ext cx="6119813" cy="0"/>
          </a:xfrm>
          <a:prstGeom prst="line">
            <a:avLst/>
          </a:prstGeom>
          <a:noFill/>
          <a:ln w="19050">
            <a:solidFill>
              <a:srgbClr val="E4052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CH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Ø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Calibri" pitchFamily="34" charset="0"/>
        <a:buChar char="‒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Calibri" pitchFamily="34" charset="0"/>
        <a:buChar char="»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55623" y="764704"/>
            <a:ext cx="4500000" cy="2692815"/>
          </a:xfrm>
        </p:spPr>
        <p:txBody>
          <a:bodyPr/>
          <a:lstStyle/>
          <a:p>
            <a:r>
              <a:rPr lang="fr-FR" sz="2400" dirty="0"/>
              <a:t>Présentation « Mobilité dans l’Est » du  17 septembre 2018 à Grevenmacher</a:t>
            </a:r>
          </a:p>
        </p:txBody>
      </p:sp>
      <p:pic>
        <p:nvPicPr>
          <p:cNvPr id="6" name="Espace réservé du contenu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7" y="5212108"/>
            <a:ext cx="3169047" cy="99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Alain_projets\cartouche\Logo_PCH\GOUV_MDDI_Admin_ponts_chausse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5129989"/>
            <a:ext cx="3168000" cy="121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25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908720"/>
            <a:ext cx="84844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LU" sz="2400" b="1" dirty="0">
                <a:solidFill>
                  <a:schemeClr val="tx2"/>
                </a:solidFill>
              </a:rPr>
              <a:t>Nouvelle offre Wittlich – Luxembourg, via </a:t>
            </a:r>
            <a:r>
              <a:rPr lang="fr-LU" sz="2400" b="1" dirty="0" smtClean="0">
                <a:solidFill>
                  <a:schemeClr val="tx2"/>
                </a:solidFill>
              </a:rPr>
              <a:t>Trier-West</a:t>
            </a:r>
            <a:endParaRPr lang="fr-LU" sz="2400" b="1" dirty="0">
              <a:solidFill>
                <a:schemeClr val="tx2"/>
              </a:solidFill>
            </a:endParaRPr>
          </a:p>
          <a:p>
            <a:endParaRPr lang="fr-LU" sz="2000" dirty="0" smtClean="0">
              <a:solidFill>
                <a:schemeClr val="tx2"/>
              </a:solidFill>
              <a:latin typeface="+mn-lt"/>
            </a:endParaRPr>
          </a:p>
          <a:p>
            <a:r>
              <a:rPr lang="fr-LU" dirty="0" smtClean="0">
                <a:solidFill>
                  <a:schemeClr val="tx2"/>
                </a:solidFill>
                <a:latin typeface="+mn-lt"/>
              </a:rPr>
              <a:t>À </a:t>
            </a:r>
            <a:r>
              <a:rPr lang="fr-LU" dirty="0">
                <a:solidFill>
                  <a:schemeClr val="tx2"/>
                </a:solidFill>
                <a:latin typeface="+mn-lt"/>
              </a:rPr>
              <a:t>partir de décembre 2019: création d’une nouvelle relation horaire entre Wittlich et Luxembourg, en passant par </a:t>
            </a:r>
            <a:r>
              <a:rPr lang="fr-LU" dirty="0" smtClean="0">
                <a:solidFill>
                  <a:schemeClr val="tx2"/>
                </a:solidFill>
                <a:latin typeface="+mn-lt"/>
              </a:rPr>
              <a:t>Trier-West</a:t>
            </a:r>
            <a:endParaRPr lang="fr-LU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3528" y="116632"/>
            <a:ext cx="6192688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fr-LU" kern="0" dirty="0" smtClean="0"/>
              <a:t>Création d’une nouvelle offre </a:t>
            </a:r>
            <a:endParaRPr lang="fr-LU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72" y="2382274"/>
            <a:ext cx="3744416" cy="28083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2382274"/>
            <a:ext cx="4464496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sz="1600" dirty="0">
                <a:solidFill>
                  <a:schemeClr val="tx2"/>
                </a:solidFill>
              </a:rPr>
              <a:t>Circulation:</a:t>
            </a:r>
          </a:p>
          <a:p>
            <a:pPr marL="800100" lvl="3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sz="1600" dirty="0">
                <a:solidFill>
                  <a:schemeClr val="tx2"/>
                </a:solidFill>
              </a:rPr>
              <a:t>en cadence horaire, de 6h00 à 20h00</a:t>
            </a:r>
          </a:p>
          <a:p>
            <a:pPr marL="800100" lvl="3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sz="1600" dirty="0">
                <a:solidFill>
                  <a:schemeClr val="tx2"/>
                </a:solidFill>
              </a:rPr>
              <a:t>du lundi au samedi</a:t>
            </a:r>
          </a:p>
          <a:p>
            <a:pPr marL="800100" lvl="3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sz="1600" dirty="0">
                <a:solidFill>
                  <a:schemeClr val="tx2"/>
                </a:solidFill>
              </a:rPr>
              <a:t>pendant les 2 premières années, via Trier-</a:t>
            </a:r>
            <a:r>
              <a:rPr lang="fr-LU" sz="1600" dirty="0" err="1">
                <a:solidFill>
                  <a:schemeClr val="tx2"/>
                </a:solidFill>
              </a:rPr>
              <a:t>Hbf</a:t>
            </a:r>
            <a:r>
              <a:rPr lang="fr-LU" sz="1600" dirty="0">
                <a:solidFill>
                  <a:schemeClr val="tx2"/>
                </a:solidFill>
              </a:rPr>
              <a:t>, en attendant la finalisation des nouveaux arrêts</a:t>
            </a:r>
          </a:p>
          <a:p>
            <a:pPr marL="800100" lvl="3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sz="1600" dirty="0"/>
              <a:t>en mode «RB»: desserte de </a:t>
            </a:r>
            <a:r>
              <a:rPr lang="fr-LU" sz="1600" u="sng" dirty="0"/>
              <a:t>tous</a:t>
            </a:r>
            <a:r>
              <a:rPr lang="fr-LU" sz="1600" dirty="0"/>
              <a:t> les arrêts au Luxembourg et en Allemagne entre Wittlich et </a:t>
            </a:r>
            <a:r>
              <a:rPr lang="fr-LU" sz="1600" dirty="0" smtClean="0"/>
              <a:t>Luxembourg !</a:t>
            </a:r>
            <a:endParaRPr lang="fr-L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94858" y="5283911"/>
            <a:ext cx="8604233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sz="1600" dirty="0" smtClean="0">
                <a:solidFill>
                  <a:schemeClr val="tx2"/>
                </a:solidFill>
              </a:rPr>
              <a:t>Opération</a:t>
            </a:r>
            <a:r>
              <a:rPr lang="fr-LU" sz="1600" dirty="0">
                <a:solidFill>
                  <a:schemeClr val="tx2"/>
                </a:solidFill>
              </a:rPr>
              <a:t>: </a:t>
            </a:r>
          </a:p>
          <a:p>
            <a:pPr marL="800100" lvl="3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sz="1600" dirty="0">
                <a:solidFill>
                  <a:schemeClr val="tx2"/>
                </a:solidFill>
              </a:rPr>
              <a:t>au Luxembourg par les CFL sous l’autorité du MDDI</a:t>
            </a:r>
          </a:p>
          <a:p>
            <a:pPr marL="800100" lvl="3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sz="1600" dirty="0">
                <a:solidFill>
                  <a:schemeClr val="tx2"/>
                </a:solidFill>
              </a:rPr>
              <a:t>en Allemagne par DB Regio </a:t>
            </a:r>
            <a:r>
              <a:rPr lang="fr-LU" sz="1600" dirty="0" err="1">
                <a:solidFill>
                  <a:schemeClr val="tx2"/>
                </a:solidFill>
              </a:rPr>
              <a:t>Mitte</a:t>
            </a:r>
            <a:r>
              <a:rPr lang="fr-LU" sz="1600" dirty="0">
                <a:solidFill>
                  <a:schemeClr val="tx2"/>
                </a:solidFill>
              </a:rPr>
              <a:t>, sous l’autorité du SPNV Nord</a:t>
            </a:r>
          </a:p>
          <a:p>
            <a:pPr marL="800100" lvl="3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sz="1600" dirty="0">
                <a:solidFill>
                  <a:schemeClr val="tx2"/>
                </a:solidFill>
              </a:rPr>
              <a:t>assurée par les automotrices du type «KISS» des </a:t>
            </a:r>
            <a:r>
              <a:rPr lang="fr-LU" sz="1600" dirty="0" smtClean="0">
                <a:solidFill>
                  <a:schemeClr val="tx2"/>
                </a:solidFill>
              </a:rPr>
              <a:t>CFL</a:t>
            </a:r>
            <a:endParaRPr lang="fr-L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B2DC5-527A-43BE-8519-F2D492EEFA6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4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5426" y="908720"/>
            <a:ext cx="8878574" cy="2080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fr-LU" sz="2400" b="1" dirty="0">
                <a:solidFill>
                  <a:schemeClr val="tx2"/>
                </a:solidFill>
              </a:rPr>
              <a:t>À partir de décembre 2019 </a:t>
            </a:r>
          </a:p>
          <a:p>
            <a:pPr marL="342900" lvl="1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sz="1400" dirty="0" smtClean="0">
                <a:solidFill>
                  <a:schemeClr val="tx2"/>
                </a:solidFill>
                <a:latin typeface="+mn-lt"/>
              </a:rPr>
              <a:t>Desserte </a:t>
            </a:r>
            <a:r>
              <a:rPr lang="fr-LU" sz="1400" dirty="0">
                <a:solidFill>
                  <a:schemeClr val="tx2"/>
                </a:solidFill>
                <a:latin typeface="+mn-lt"/>
              </a:rPr>
              <a:t>de tous les arrêts au Luxembourg d’au moins 2 trains par heure du lundi au samedi:</a:t>
            </a:r>
          </a:p>
          <a:p>
            <a:pPr marL="800100" lvl="3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sz="1300" dirty="0">
                <a:solidFill>
                  <a:schemeClr val="tx2"/>
                </a:solidFill>
                <a:latin typeface="+mn-lt"/>
              </a:rPr>
              <a:t>1 train RE/heure entre Luxembourg et Coblence, via Trier </a:t>
            </a:r>
            <a:r>
              <a:rPr lang="fr-LU" sz="1300" dirty="0" err="1">
                <a:solidFill>
                  <a:schemeClr val="tx2"/>
                </a:solidFill>
                <a:latin typeface="+mn-lt"/>
              </a:rPr>
              <a:t>Hbf</a:t>
            </a:r>
            <a:r>
              <a:rPr lang="fr-LU" sz="1300" dirty="0">
                <a:solidFill>
                  <a:schemeClr val="tx2"/>
                </a:solidFill>
                <a:latin typeface="+mn-lt"/>
              </a:rPr>
              <a:t>, avec la même politique d’arrêts qu’aujourd’hui (Luxembourg, Sandweiler, Wasserbillig)</a:t>
            </a:r>
          </a:p>
          <a:p>
            <a:pPr marL="800100" lvl="3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sz="1300" dirty="0">
                <a:solidFill>
                  <a:schemeClr val="tx2"/>
                </a:solidFill>
                <a:latin typeface="+mn-lt"/>
              </a:rPr>
              <a:t>1 train RB/heure entre Luxembourg et Wittlich, via Trier </a:t>
            </a:r>
            <a:r>
              <a:rPr lang="fr-LU" sz="1300" dirty="0" err="1">
                <a:solidFill>
                  <a:schemeClr val="tx2"/>
                </a:solidFill>
                <a:latin typeface="+mn-lt"/>
              </a:rPr>
              <a:t>Hbf</a:t>
            </a:r>
            <a:r>
              <a:rPr lang="fr-LU" sz="1300" dirty="0">
                <a:solidFill>
                  <a:schemeClr val="tx2"/>
                </a:solidFill>
                <a:latin typeface="+mn-lt"/>
              </a:rPr>
              <a:t> au début, puis via Trier-West, qui dessert tous les arrêts</a:t>
            </a:r>
          </a:p>
          <a:p>
            <a:pPr marL="800100" lvl="3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sz="1300" dirty="0">
                <a:solidFill>
                  <a:srgbClr val="FF0000"/>
                </a:solidFill>
                <a:latin typeface="+mn-lt"/>
              </a:rPr>
              <a:t>1 train RB/heure entre Luxembourg et Wasserbillig </a:t>
            </a:r>
            <a:r>
              <a:rPr lang="fr-LU" sz="1300" dirty="0">
                <a:solidFill>
                  <a:schemeClr val="accent4"/>
                </a:solidFill>
                <a:latin typeface="+mn-lt"/>
              </a:rPr>
              <a:t>(décalé de 30 minutes par rapport au RB Wittlich), </a:t>
            </a:r>
            <a:r>
              <a:rPr lang="fr-LU" sz="1300" dirty="0">
                <a:solidFill>
                  <a:srgbClr val="FF0000"/>
                </a:solidFill>
                <a:latin typeface="+mn-lt"/>
              </a:rPr>
              <a:t>qui dessert tous les </a:t>
            </a:r>
            <a:r>
              <a:rPr lang="fr-LU" sz="1300" dirty="0" smtClean="0">
                <a:solidFill>
                  <a:srgbClr val="FF0000"/>
                </a:solidFill>
                <a:latin typeface="+mn-lt"/>
              </a:rPr>
              <a:t>arrêts !</a:t>
            </a:r>
          </a:p>
          <a:p>
            <a:pPr marL="800100" lvl="3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endParaRPr lang="fr-LU" sz="13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3528" y="116632"/>
            <a:ext cx="6192688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fr-LU" kern="0" dirty="0" smtClean="0"/>
              <a:t>Nouvelle offre de la ligne 30</a:t>
            </a:r>
            <a:endParaRPr lang="fr-LU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100089"/>
            <a:ext cx="7954616" cy="37299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8224" y="4797152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200" dirty="0" smtClean="0">
                <a:solidFill>
                  <a:srgbClr val="C00000"/>
                </a:solidFill>
              </a:rPr>
              <a:t>à partir de décembre 2021</a:t>
            </a:r>
            <a:endParaRPr lang="fr-LU" sz="12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88868" y="4581128"/>
            <a:ext cx="4159596" cy="720080"/>
          </a:xfrm>
          <a:prstGeom prst="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B2DC5-527A-43BE-8519-F2D492EEFA6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2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55623" y="764704"/>
            <a:ext cx="4500000" cy="2692815"/>
          </a:xfrm>
        </p:spPr>
        <p:txBody>
          <a:bodyPr/>
          <a:lstStyle/>
          <a:p>
            <a:r>
              <a:rPr lang="fr-CH" sz="2400" dirty="0" smtClean="0">
                <a:latin typeface="Calibri" panose="020F0502020204030204" pitchFamily="34" charset="0"/>
              </a:rPr>
              <a:t>Aménagement </a:t>
            </a:r>
            <a:r>
              <a:rPr lang="fr-CH" sz="2400" dirty="0">
                <a:latin typeface="Calibri" panose="020F0502020204030204" pitchFamily="34" charset="0"/>
              </a:rPr>
              <a:t/>
            </a:r>
            <a:br>
              <a:rPr lang="fr-CH" sz="2400" dirty="0">
                <a:latin typeface="Calibri" panose="020F0502020204030204" pitchFamily="34" charset="0"/>
              </a:rPr>
            </a:br>
            <a:r>
              <a:rPr lang="fr-CH" sz="2400" dirty="0">
                <a:latin typeface="Calibri" panose="020F0502020204030204" pitchFamily="34" charset="0"/>
              </a:rPr>
              <a:t>d’un parking relais (P&amp;R) , d’un parking public</a:t>
            </a:r>
            <a:br>
              <a:rPr lang="fr-CH" sz="2400" dirty="0">
                <a:latin typeface="Calibri" panose="020F0502020204030204" pitchFamily="34" charset="0"/>
              </a:rPr>
            </a:br>
            <a:r>
              <a:rPr lang="fr-CH" sz="2400" dirty="0">
                <a:latin typeface="Calibri" panose="020F0502020204030204" pitchFamily="34" charset="0"/>
              </a:rPr>
              <a:t>et d’une plate-forme d’atterrissage pour hélicoptères</a:t>
            </a:r>
            <a:br>
              <a:rPr lang="fr-CH" sz="2400" dirty="0">
                <a:latin typeface="Calibri" panose="020F0502020204030204" pitchFamily="34" charset="0"/>
              </a:rPr>
            </a:br>
            <a:r>
              <a:rPr lang="fr-CH" sz="2400" dirty="0">
                <a:latin typeface="Calibri" panose="020F0502020204030204" pitchFamily="34" charset="0"/>
              </a:rPr>
              <a:t>le long de la N10 près de l’écluse à Grevenmacher</a:t>
            </a:r>
            <a:endParaRPr lang="fr-FR" sz="2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55623" y="3576762"/>
            <a:ext cx="4500000" cy="1512168"/>
          </a:xfrm>
        </p:spPr>
        <p:txBody>
          <a:bodyPr/>
          <a:lstStyle/>
          <a:p>
            <a:r>
              <a:rPr lang="fr-FR" sz="2000" dirty="0"/>
              <a:t>Présentation « Mobilité dans l’Est » du  17 septembre 2018 à Grevenmacher</a:t>
            </a:r>
          </a:p>
        </p:txBody>
      </p:sp>
      <p:pic>
        <p:nvPicPr>
          <p:cNvPr id="6" name="Espace réservé du contenu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7" y="5212108"/>
            <a:ext cx="3169047" cy="99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Alain_projets\cartouche\Logo_PCH\GOUV_MDDI_Admin_ponts_chausse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5129989"/>
            <a:ext cx="3168000" cy="121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39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5"/>
          <p:cNvSpPr>
            <a:spLocks noGrp="1"/>
          </p:cNvSpPr>
          <p:nvPr>
            <p:ph type="title"/>
          </p:nvPr>
        </p:nvSpPr>
        <p:spPr>
          <a:xfrm>
            <a:off x="-1749529" y="0"/>
            <a:ext cx="6650514" cy="720201"/>
          </a:xfrm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fr-CH" dirty="0" smtClean="0">
                <a:latin typeface="Calibri" panose="020F0502020204030204" pitchFamily="34" charset="0"/>
              </a:rPr>
              <a:t>Extrait de la carte</a:t>
            </a:r>
            <a:endParaRPr lang="fr-LU" dirty="0">
              <a:latin typeface="Calibri" panose="020F05020202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1340768"/>
            <a:ext cx="7272808" cy="51920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" name="Groupe 8"/>
          <p:cNvGrpSpPr/>
          <p:nvPr/>
        </p:nvGrpSpPr>
        <p:grpSpPr>
          <a:xfrm>
            <a:off x="3963532" y="3861048"/>
            <a:ext cx="3380776" cy="1839950"/>
            <a:chOff x="3963532" y="3861048"/>
            <a:chExt cx="3380776" cy="1839950"/>
          </a:xfrm>
        </p:grpSpPr>
        <p:sp>
          <p:nvSpPr>
            <p:cNvPr id="4" name="Ellipse 3"/>
            <p:cNvSpPr/>
            <p:nvPr/>
          </p:nvSpPr>
          <p:spPr>
            <a:xfrm>
              <a:off x="5292080" y="3861048"/>
              <a:ext cx="608468" cy="608468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3963532" y="4725144"/>
              <a:ext cx="608468" cy="608468"/>
            </a:xfrm>
            <a:prstGeom prst="ellipse">
              <a:avLst/>
            </a:prstGeom>
            <a:solidFill>
              <a:srgbClr val="FF0000">
                <a:alpha val="3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7" name="Légende encadrée avec une bordure 1 6"/>
            <p:cNvSpPr/>
            <p:nvPr/>
          </p:nvSpPr>
          <p:spPr>
            <a:xfrm>
              <a:off x="6300192" y="3933056"/>
              <a:ext cx="1044116" cy="216024"/>
            </a:xfrm>
            <a:prstGeom prst="accentBorderCallout1">
              <a:avLst>
                <a:gd name="adj1" fmla="val 18750"/>
                <a:gd name="adj2" fmla="val -8333"/>
                <a:gd name="adj3" fmla="val 109293"/>
                <a:gd name="adj4" fmla="val -37388"/>
              </a:avLst>
            </a:prstGeom>
            <a:solidFill>
              <a:srgbClr val="FFFFBE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>
                  <a:solidFill>
                    <a:schemeClr val="bg1"/>
                  </a:solidFill>
                </a:rPr>
                <a:t>Parking public</a:t>
              </a:r>
              <a:endParaRPr lang="fr-FR" sz="1050" dirty="0"/>
            </a:p>
          </p:txBody>
        </p:sp>
        <p:sp>
          <p:nvSpPr>
            <p:cNvPr id="13" name="Légende encadrée avec une bordure 1 12"/>
            <p:cNvSpPr/>
            <p:nvPr/>
          </p:nvSpPr>
          <p:spPr>
            <a:xfrm>
              <a:off x="4932040" y="5301354"/>
              <a:ext cx="1584176" cy="399644"/>
            </a:xfrm>
            <a:prstGeom prst="accentBorderCallout1">
              <a:avLst>
                <a:gd name="adj1" fmla="val 18750"/>
                <a:gd name="adj2" fmla="val -8333"/>
                <a:gd name="adj3" fmla="val -19834"/>
                <a:gd name="adj4" fmla="val -28270"/>
              </a:avLst>
            </a:prstGeom>
            <a:solidFill>
              <a:srgbClr val="FFFFBE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>
                  <a:solidFill>
                    <a:schemeClr val="bg1"/>
                  </a:solidFill>
                </a:rPr>
                <a:t>Parking </a:t>
              </a:r>
              <a:r>
                <a:rPr lang="en-US" sz="1050" dirty="0" err="1" smtClean="0">
                  <a:solidFill>
                    <a:schemeClr val="bg1"/>
                  </a:solidFill>
                </a:rPr>
                <a:t>relais</a:t>
              </a:r>
              <a:r>
                <a:rPr lang="en-US" sz="1050" dirty="0" smtClean="0">
                  <a:solidFill>
                    <a:schemeClr val="bg1"/>
                  </a:solidFill>
                </a:rPr>
                <a:t> (P&amp;R)</a:t>
              </a:r>
            </a:p>
            <a:p>
              <a:pPr algn="ctr"/>
              <a:r>
                <a:rPr lang="en-US" sz="1050" dirty="0" smtClean="0">
                  <a:solidFill>
                    <a:schemeClr val="bg1"/>
                  </a:solidFill>
                </a:rPr>
                <a:t>Plate-</a:t>
              </a:r>
              <a:r>
                <a:rPr lang="en-US" sz="1050" dirty="0" err="1" smtClean="0">
                  <a:solidFill>
                    <a:schemeClr val="bg1"/>
                  </a:solidFill>
                </a:rPr>
                <a:t>forme</a:t>
              </a:r>
              <a:r>
                <a:rPr lang="en-US" sz="1050" dirty="0" smtClean="0">
                  <a:solidFill>
                    <a:schemeClr val="bg1"/>
                  </a:solidFill>
                </a:rPr>
                <a:t> </a:t>
              </a:r>
              <a:r>
                <a:rPr lang="en-US" sz="1050" dirty="0" err="1" smtClean="0">
                  <a:solidFill>
                    <a:schemeClr val="bg1"/>
                  </a:solidFill>
                </a:rPr>
                <a:t>hélicoptère</a:t>
              </a:r>
              <a:endParaRPr lang="fr-FR" sz="1050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13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7782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5"/>
          <p:cNvSpPr>
            <a:spLocks noGrp="1"/>
          </p:cNvSpPr>
          <p:nvPr>
            <p:ph type="title"/>
          </p:nvPr>
        </p:nvSpPr>
        <p:spPr>
          <a:xfrm>
            <a:off x="-756592" y="0"/>
            <a:ext cx="6650514" cy="720201"/>
          </a:xfrm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fr-CH" dirty="0" smtClean="0">
                <a:latin typeface="Calibri" panose="020F0502020204030204" pitchFamily="34" charset="0"/>
              </a:rPr>
              <a:t>Plan de situation parking public</a:t>
            </a:r>
            <a:endParaRPr lang="fr-LU" dirty="0">
              <a:latin typeface="Calibri" panose="020F05020202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25" y="1628800"/>
            <a:ext cx="8460432" cy="4942490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sp>
        <p:nvSpPr>
          <p:cNvPr id="4" name="Rectangle 3"/>
          <p:cNvSpPr/>
          <p:nvPr/>
        </p:nvSpPr>
        <p:spPr>
          <a:xfrm>
            <a:off x="7020272" y="5085184"/>
            <a:ext cx="1584176" cy="504056"/>
          </a:xfrm>
          <a:prstGeom prst="rect">
            <a:avLst/>
          </a:prstGeom>
          <a:solidFill>
            <a:srgbClr val="FFFFBE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Emplacements pour 79 </a:t>
            </a:r>
            <a:r>
              <a:rPr lang="fr-FR" sz="1400" dirty="0" smtClean="0">
                <a:solidFill>
                  <a:schemeClr val="bg1"/>
                </a:solidFill>
              </a:rPr>
              <a:t>véhicules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14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0210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5"/>
          <p:cNvSpPr>
            <a:spLocks noGrp="1"/>
          </p:cNvSpPr>
          <p:nvPr>
            <p:ph type="title"/>
          </p:nvPr>
        </p:nvSpPr>
        <p:spPr>
          <a:xfrm>
            <a:off x="-1548680" y="0"/>
            <a:ext cx="6650514" cy="720201"/>
          </a:xfrm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fr-CH" dirty="0" smtClean="0">
                <a:latin typeface="Calibri" panose="020F0502020204030204" pitchFamily="34" charset="0"/>
              </a:rPr>
              <a:t>Critères écologiques</a:t>
            </a:r>
            <a:endParaRPr lang="fr-LU" dirty="0">
              <a:latin typeface="Calibri" panose="020F0502020204030204" pitchFamily="34" charset="0"/>
            </a:endParaRPr>
          </a:p>
        </p:txBody>
      </p:sp>
      <p:sp>
        <p:nvSpPr>
          <p:cNvPr id="6" name="Espace réservé du contenu 6"/>
          <p:cNvSpPr>
            <a:spLocks noGrp="1"/>
          </p:cNvSpPr>
          <p:nvPr>
            <p:ph idx="1"/>
          </p:nvPr>
        </p:nvSpPr>
        <p:spPr>
          <a:xfrm>
            <a:off x="296863" y="1557338"/>
            <a:ext cx="8550275" cy="5040312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fr-LU" sz="1400" dirty="0">
              <a:latin typeface="Calibri" panose="020F0502020204030204" pitchFamily="34" charset="0"/>
            </a:endParaRPr>
          </a:p>
          <a:p>
            <a:pPr>
              <a:lnSpc>
                <a:spcPct val="200000"/>
              </a:lnSpc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fr-LU" sz="1600" dirty="0" smtClean="0">
                <a:latin typeface="Calibri" panose="020F0502020204030204" pitchFamily="34" charset="0"/>
              </a:rPr>
              <a:t>Délimitation des emplacements à garer au moyen de la disposition des arbres (pas de bordures)</a:t>
            </a:r>
            <a:endParaRPr lang="fr-LU" sz="1600" dirty="0">
              <a:latin typeface="Calibri" panose="020F0502020204030204" pitchFamily="34" charset="0"/>
            </a:endParaRPr>
          </a:p>
          <a:p>
            <a:pPr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fr-LU" sz="1600" dirty="0" smtClean="0">
                <a:latin typeface="Calibri" panose="020F0502020204030204" pitchFamily="34" charset="0"/>
              </a:rPr>
              <a:t>Recours exclusif aux espèces indigènes</a:t>
            </a:r>
          </a:p>
          <a:p>
            <a:pPr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fr-LU" sz="1600" dirty="0" smtClean="0">
                <a:latin typeface="Calibri" panose="020F0502020204030204" pitchFamily="34" charset="0"/>
              </a:rPr>
              <a:t>Extensification de l’entretien</a:t>
            </a:r>
          </a:p>
          <a:p>
            <a:pPr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fr-LU" sz="1600" dirty="0" smtClean="0">
                <a:latin typeface="Calibri" panose="020F0502020204030204" pitchFamily="34" charset="0"/>
              </a:rPr>
              <a:t>Chemin d’accès ;  revêtement en asphalte</a:t>
            </a:r>
          </a:p>
          <a:p>
            <a:pPr>
              <a:lnSpc>
                <a:spcPct val="200000"/>
              </a:lnSpc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fr-LU" sz="1600" dirty="0" smtClean="0">
                <a:latin typeface="Calibri" panose="020F0502020204030204" pitchFamily="34" charset="0"/>
              </a:rPr>
              <a:t>Emplacements en concassé d’une pierre de la région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15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23160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5"/>
          <p:cNvSpPr>
            <a:spLocks noGrp="1"/>
          </p:cNvSpPr>
          <p:nvPr>
            <p:ph type="title"/>
          </p:nvPr>
        </p:nvSpPr>
        <p:spPr>
          <a:xfrm>
            <a:off x="-1260648" y="0"/>
            <a:ext cx="6650514" cy="720201"/>
          </a:xfrm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fr-CH" dirty="0" smtClean="0">
                <a:latin typeface="Calibri" panose="020F0502020204030204" pitchFamily="34" charset="0"/>
              </a:rPr>
              <a:t>Photo situation actuelle</a:t>
            </a:r>
            <a:endParaRPr lang="fr-LU" dirty="0">
              <a:latin typeface="Calibri" panose="020F05020202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04764"/>
            <a:ext cx="7200800" cy="54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16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84856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5"/>
          <p:cNvSpPr>
            <a:spLocks noGrp="1"/>
          </p:cNvSpPr>
          <p:nvPr>
            <p:ph type="title"/>
          </p:nvPr>
        </p:nvSpPr>
        <p:spPr>
          <a:xfrm>
            <a:off x="-2124744" y="0"/>
            <a:ext cx="6650514" cy="720201"/>
          </a:xfrm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fr-CH" dirty="0" smtClean="0">
                <a:latin typeface="Calibri" panose="020F0502020204030204" pitchFamily="34" charset="0"/>
              </a:rPr>
              <a:t>Coupe-type</a:t>
            </a:r>
            <a:endParaRPr lang="fr-LU" dirty="0">
              <a:latin typeface="Calibri" panose="020F050202020403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5" y="2636919"/>
            <a:ext cx="3960000" cy="208702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46" y="2635945"/>
            <a:ext cx="4060611" cy="208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46067" y="2060848"/>
            <a:ext cx="3024336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Schéma pour la voie de circulation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58483" y="2065510"/>
            <a:ext cx="3024336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Schéma pour les emplacements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17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63353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5"/>
          <p:cNvSpPr>
            <a:spLocks noGrp="1"/>
          </p:cNvSpPr>
          <p:nvPr>
            <p:ph type="title"/>
          </p:nvPr>
        </p:nvSpPr>
        <p:spPr>
          <a:xfrm>
            <a:off x="58994" y="44624"/>
            <a:ext cx="6601238" cy="751525"/>
          </a:xfrm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fr-CH" sz="1800" dirty="0" smtClean="0">
                <a:latin typeface="Calibri" panose="020F0502020204030204" pitchFamily="34" charset="0"/>
              </a:rPr>
              <a:t>Plan de situation parking relais (P&amp;R) et plate-forme hélicoptère</a:t>
            </a:r>
            <a:endParaRPr lang="fr-LU" sz="1800" dirty="0">
              <a:latin typeface="Calibri" panose="020F05020202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2" y="1988840"/>
            <a:ext cx="8832757" cy="4051623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sp>
        <p:nvSpPr>
          <p:cNvPr id="4" name="Rectangle 3"/>
          <p:cNvSpPr/>
          <p:nvPr/>
        </p:nvSpPr>
        <p:spPr>
          <a:xfrm>
            <a:off x="3275856" y="5445224"/>
            <a:ext cx="1584176" cy="504056"/>
          </a:xfrm>
          <a:prstGeom prst="rect">
            <a:avLst/>
          </a:prstGeom>
          <a:solidFill>
            <a:srgbClr val="FFFFBE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Emplacements pour 68 </a:t>
            </a:r>
            <a:r>
              <a:rPr lang="fr-FR" sz="1400" dirty="0" smtClean="0">
                <a:solidFill>
                  <a:schemeClr val="bg1"/>
                </a:solidFill>
              </a:rPr>
              <a:t>véhicules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18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6330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22556"/>
            <a:ext cx="7128792" cy="5393318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sp>
        <p:nvSpPr>
          <p:cNvPr id="4" name="Titre 5"/>
          <p:cNvSpPr>
            <a:spLocks noGrp="1"/>
          </p:cNvSpPr>
          <p:nvPr>
            <p:ph type="title"/>
          </p:nvPr>
        </p:nvSpPr>
        <p:spPr>
          <a:xfrm>
            <a:off x="58994" y="44624"/>
            <a:ext cx="6601238" cy="751525"/>
          </a:xfrm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fr-CH" sz="1800" dirty="0" smtClean="0">
                <a:latin typeface="Calibri" panose="020F0502020204030204" pitchFamily="34" charset="0"/>
              </a:rPr>
              <a:t>Plan de situation parking relais (P&amp;R) et plate-forme hélicoptère</a:t>
            </a:r>
            <a:endParaRPr lang="fr-LU" sz="1800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19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9684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1958" y="476672"/>
            <a:ext cx="4500000" cy="2187674"/>
          </a:xfrm>
        </p:spPr>
        <p:txBody>
          <a:bodyPr/>
          <a:lstStyle/>
          <a:p>
            <a:r>
              <a:rPr lang="fr-LU" dirty="0" smtClean="0"/>
              <a:t>Nouvelle ligne express</a:t>
            </a:r>
            <a:br>
              <a:rPr lang="fr-LU" dirty="0" smtClean="0"/>
            </a:br>
            <a:r>
              <a:rPr lang="fr-LU" dirty="0" smtClean="0"/>
              <a:t>RGTR 465</a:t>
            </a:r>
            <a:br>
              <a:rPr lang="fr-LU" dirty="0" smtClean="0"/>
            </a:br>
            <a:endParaRPr lang="fr-L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958" y="5506698"/>
            <a:ext cx="2520000" cy="398248"/>
          </a:xfrm>
        </p:spPr>
      </p:pic>
      <p:sp>
        <p:nvSpPr>
          <p:cNvPr id="5" name="Sous-titre 2"/>
          <p:cNvSpPr txBox="1">
            <a:spLocks/>
          </p:cNvSpPr>
          <p:nvPr/>
        </p:nvSpPr>
        <p:spPr bwMode="auto">
          <a:xfrm>
            <a:off x="4321958" y="3429000"/>
            <a:ext cx="450000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None/>
              <a:defRPr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None/>
              <a:defRPr sz="2800">
                <a:solidFill>
                  <a:schemeClr val="tx2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None/>
              <a:defRPr sz="2400">
                <a:solidFill>
                  <a:schemeClr val="tx2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None/>
              <a:defRPr sz="2000">
                <a:solidFill>
                  <a:schemeClr val="tx2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000" kern="0" dirty="0" smtClean="0"/>
              <a:t>Présentation </a:t>
            </a:r>
            <a:r>
              <a:rPr lang="fr-FR" sz="2000" dirty="0"/>
              <a:t>« Mobilité dans l’Est » </a:t>
            </a:r>
            <a:r>
              <a:rPr lang="fr-FR" sz="2000" kern="0" dirty="0" smtClean="0"/>
              <a:t>du  17 septembre 2018 à Grevenmacher</a:t>
            </a:r>
            <a:endParaRPr lang="fr-FR" sz="2000" kern="0" dirty="0"/>
          </a:p>
        </p:txBody>
      </p:sp>
    </p:spTree>
    <p:extLst>
      <p:ext uri="{BB962C8B-B14F-4D97-AF65-F5344CB8AC3E}">
        <p14:creationId xmlns:p14="http://schemas.microsoft.com/office/powerpoint/2010/main" val="323613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6"/>
          <a:stretch/>
        </p:blipFill>
        <p:spPr>
          <a:xfrm>
            <a:off x="124898" y="1334689"/>
            <a:ext cx="8894204" cy="5368374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grpSp>
        <p:nvGrpSpPr>
          <p:cNvPr id="8" name="Groupe 7"/>
          <p:cNvGrpSpPr/>
          <p:nvPr/>
        </p:nvGrpSpPr>
        <p:grpSpPr>
          <a:xfrm>
            <a:off x="471140" y="4352667"/>
            <a:ext cx="4945221" cy="1871210"/>
            <a:chOff x="471140" y="4352667"/>
            <a:chExt cx="4945221" cy="1871210"/>
          </a:xfrm>
        </p:grpSpPr>
        <p:sp>
          <p:nvSpPr>
            <p:cNvPr id="17" name="Forme libre 16"/>
            <p:cNvSpPr/>
            <p:nvPr/>
          </p:nvSpPr>
          <p:spPr>
            <a:xfrm>
              <a:off x="471140" y="4352667"/>
              <a:ext cx="4945221" cy="892655"/>
            </a:xfrm>
            <a:custGeom>
              <a:avLst/>
              <a:gdLst>
                <a:gd name="connsiteX0" fmla="*/ 0 w 3746500"/>
                <a:gd name="connsiteY0" fmla="*/ 676275 h 676275"/>
                <a:gd name="connsiteX1" fmla="*/ 460375 w 3746500"/>
                <a:gd name="connsiteY1" fmla="*/ 561975 h 676275"/>
                <a:gd name="connsiteX2" fmla="*/ 949325 w 3746500"/>
                <a:gd name="connsiteY2" fmla="*/ 450850 h 676275"/>
                <a:gd name="connsiteX3" fmla="*/ 1438275 w 3746500"/>
                <a:gd name="connsiteY3" fmla="*/ 346075 h 676275"/>
                <a:gd name="connsiteX4" fmla="*/ 2054225 w 3746500"/>
                <a:gd name="connsiteY4" fmla="*/ 234950 h 676275"/>
                <a:gd name="connsiteX5" fmla="*/ 2552700 w 3746500"/>
                <a:gd name="connsiteY5" fmla="*/ 152400 h 676275"/>
                <a:gd name="connsiteX6" fmla="*/ 3025775 w 3746500"/>
                <a:gd name="connsiteY6" fmla="*/ 76200 h 676275"/>
                <a:gd name="connsiteX7" fmla="*/ 3606800 w 3746500"/>
                <a:gd name="connsiteY7" fmla="*/ 3175 h 676275"/>
                <a:gd name="connsiteX8" fmla="*/ 3632200 w 3746500"/>
                <a:gd name="connsiteY8" fmla="*/ 0 h 676275"/>
                <a:gd name="connsiteX9" fmla="*/ 3619500 w 3746500"/>
                <a:gd name="connsiteY9" fmla="*/ 101600 h 676275"/>
                <a:gd name="connsiteX10" fmla="*/ 3622675 w 3746500"/>
                <a:gd name="connsiteY10" fmla="*/ 193675 h 676275"/>
                <a:gd name="connsiteX11" fmla="*/ 3632200 w 3746500"/>
                <a:gd name="connsiteY11" fmla="*/ 276225 h 676275"/>
                <a:gd name="connsiteX12" fmla="*/ 3638550 w 3746500"/>
                <a:gd name="connsiteY12" fmla="*/ 320675 h 676275"/>
                <a:gd name="connsiteX13" fmla="*/ 3679825 w 3746500"/>
                <a:gd name="connsiteY13" fmla="*/ 368300 h 676275"/>
                <a:gd name="connsiteX14" fmla="*/ 3746500 w 3746500"/>
                <a:gd name="connsiteY14" fmla="*/ 384175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46500" h="676275">
                  <a:moveTo>
                    <a:pt x="0" y="676275"/>
                  </a:moveTo>
                  <a:lnTo>
                    <a:pt x="460375" y="561975"/>
                  </a:lnTo>
                  <a:lnTo>
                    <a:pt x="949325" y="450850"/>
                  </a:lnTo>
                  <a:lnTo>
                    <a:pt x="1438275" y="346075"/>
                  </a:lnTo>
                  <a:lnTo>
                    <a:pt x="2054225" y="234950"/>
                  </a:lnTo>
                  <a:lnTo>
                    <a:pt x="2552700" y="152400"/>
                  </a:lnTo>
                  <a:lnTo>
                    <a:pt x="3025775" y="76200"/>
                  </a:lnTo>
                  <a:lnTo>
                    <a:pt x="3606800" y="3175"/>
                  </a:lnTo>
                  <a:lnTo>
                    <a:pt x="3632200" y="0"/>
                  </a:lnTo>
                  <a:lnTo>
                    <a:pt x="3619500" y="101600"/>
                  </a:lnTo>
                  <a:lnTo>
                    <a:pt x="3622675" y="193675"/>
                  </a:lnTo>
                  <a:lnTo>
                    <a:pt x="3632200" y="276225"/>
                  </a:lnTo>
                  <a:lnTo>
                    <a:pt x="3638550" y="320675"/>
                  </a:lnTo>
                  <a:lnTo>
                    <a:pt x="3679825" y="368300"/>
                  </a:lnTo>
                  <a:lnTo>
                    <a:pt x="3746500" y="384175"/>
                  </a:lnTo>
                </a:path>
              </a:pathLst>
            </a:custGeom>
            <a:ln w="31750" cmpd="sng">
              <a:solidFill>
                <a:srgbClr val="FFFF00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Légende encadrée avec une bordure 1 18"/>
            <p:cNvSpPr/>
            <p:nvPr/>
          </p:nvSpPr>
          <p:spPr>
            <a:xfrm>
              <a:off x="2011251" y="5696364"/>
              <a:ext cx="2471235" cy="527513"/>
            </a:xfrm>
            <a:prstGeom prst="accentBorderCallout1">
              <a:avLst>
                <a:gd name="adj1" fmla="val 18750"/>
                <a:gd name="adj2" fmla="val -8333"/>
                <a:gd name="adj3" fmla="val -129469"/>
                <a:gd name="adj4" fmla="val -24430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50" dirty="0" smtClean="0">
                  <a:solidFill>
                    <a:schemeClr val="bg1"/>
                  </a:solidFill>
                </a:rPr>
                <a:t>Trajet</a:t>
              </a:r>
            </a:p>
            <a:p>
              <a:pPr algn="ctr"/>
              <a:r>
                <a:rPr lang="fr-FR" sz="1050" dirty="0" smtClean="0">
                  <a:solidFill>
                    <a:schemeClr val="bg1"/>
                  </a:solidFill>
                </a:rPr>
                <a:t>parking relais (P&amp;R) vers arrêt bus</a:t>
              </a:r>
              <a:endParaRPr lang="fr-FR" sz="1050" dirty="0"/>
            </a:p>
          </p:txBody>
        </p:sp>
      </p:grpSp>
      <p:sp>
        <p:nvSpPr>
          <p:cNvPr id="7" name="Titre 5"/>
          <p:cNvSpPr>
            <a:spLocks noGrp="1"/>
          </p:cNvSpPr>
          <p:nvPr>
            <p:ph type="title"/>
          </p:nvPr>
        </p:nvSpPr>
        <p:spPr>
          <a:xfrm>
            <a:off x="58994" y="44624"/>
            <a:ext cx="6601238" cy="751525"/>
          </a:xfrm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fr-CH" sz="1800" dirty="0" smtClean="0">
                <a:latin typeface="Calibri" panose="020F0502020204030204" pitchFamily="34" charset="0"/>
              </a:rPr>
              <a:t>Plan de situation parking relais (P&amp;R) et plate-forme hélicoptère</a:t>
            </a:r>
            <a:endParaRPr lang="fr-LU" sz="1800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20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0299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5"/>
          <p:cNvSpPr>
            <a:spLocks noGrp="1"/>
          </p:cNvSpPr>
          <p:nvPr>
            <p:ph type="title"/>
          </p:nvPr>
        </p:nvSpPr>
        <p:spPr>
          <a:xfrm>
            <a:off x="-1908720" y="-45861"/>
            <a:ext cx="6650514" cy="720201"/>
          </a:xfrm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fr-CH" dirty="0" smtClean="0">
                <a:latin typeface="Calibri" panose="020F0502020204030204" pitchFamily="34" charset="0"/>
              </a:rPr>
              <a:t>Photo situation</a:t>
            </a:r>
            <a:endParaRPr lang="fr-LU" dirty="0">
              <a:latin typeface="Calibri" panose="020F05020202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7" r="1000" b="533"/>
          <a:stretch/>
        </p:blipFill>
        <p:spPr>
          <a:xfrm>
            <a:off x="611560" y="1220755"/>
            <a:ext cx="7920880" cy="54486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grpSp>
        <p:nvGrpSpPr>
          <p:cNvPr id="8" name="Groupe 7"/>
          <p:cNvGrpSpPr/>
          <p:nvPr/>
        </p:nvGrpSpPr>
        <p:grpSpPr>
          <a:xfrm>
            <a:off x="1126156" y="2839453"/>
            <a:ext cx="4928135" cy="3647974"/>
            <a:chOff x="1126156" y="2839453"/>
            <a:chExt cx="4928135" cy="3647974"/>
          </a:xfrm>
        </p:grpSpPr>
        <p:sp>
          <p:nvSpPr>
            <p:cNvPr id="4" name="Forme libre 3"/>
            <p:cNvSpPr/>
            <p:nvPr/>
          </p:nvSpPr>
          <p:spPr>
            <a:xfrm>
              <a:off x="2695074" y="2839453"/>
              <a:ext cx="3359217" cy="2695073"/>
            </a:xfrm>
            <a:custGeom>
              <a:avLst/>
              <a:gdLst>
                <a:gd name="connsiteX0" fmla="*/ 452387 w 3359217"/>
                <a:gd name="connsiteY0" fmla="*/ 2695073 h 2695073"/>
                <a:gd name="connsiteX1" fmla="*/ 0 w 3359217"/>
                <a:gd name="connsiteY1" fmla="*/ 1915427 h 2695073"/>
                <a:gd name="connsiteX2" fmla="*/ 0 w 3359217"/>
                <a:gd name="connsiteY2" fmla="*/ 1838425 h 2695073"/>
                <a:gd name="connsiteX3" fmla="*/ 77002 w 3359217"/>
                <a:gd name="connsiteY3" fmla="*/ 1742172 h 2695073"/>
                <a:gd name="connsiteX4" fmla="*/ 173254 w 3359217"/>
                <a:gd name="connsiteY4" fmla="*/ 1636294 h 2695073"/>
                <a:gd name="connsiteX5" fmla="*/ 269507 w 3359217"/>
                <a:gd name="connsiteY5" fmla="*/ 1540042 h 2695073"/>
                <a:gd name="connsiteX6" fmla="*/ 1636294 w 3359217"/>
                <a:gd name="connsiteY6" fmla="*/ 760395 h 2695073"/>
                <a:gd name="connsiteX7" fmla="*/ 2974206 w 3359217"/>
                <a:gd name="connsiteY7" fmla="*/ 0 h 2695073"/>
                <a:gd name="connsiteX8" fmla="*/ 3359217 w 3359217"/>
                <a:gd name="connsiteY8" fmla="*/ 481263 h 2695073"/>
                <a:gd name="connsiteX9" fmla="*/ 2387065 w 3359217"/>
                <a:gd name="connsiteY9" fmla="*/ 1232033 h 2695073"/>
                <a:gd name="connsiteX10" fmla="*/ 1867301 w 3359217"/>
                <a:gd name="connsiteY10" fmla="*/ 1626669 h 2695073"/>
                <a:gd name="connsiteX11" fmla="*/ 1395663 w 3359217"/>
                <a:gd name="connsiteY11" fmla="*/ 1992429 h 2695073"/>
                <a:gd name="connsiteX12" fmla="*/ 1001027 w 3359217"/>
                <a:gd name="connsiteY12" fmla="*/ 2300438 h 2695073"/>
                <a:gd name="connsiteX13" fmla="*/ 673768 w 3359217"/>
                <a:gd name="connsiteY13" fmla="*/ 2550694 h 2695073"/>
                <a:gd name="connsiteX14" fmla="*/ 452387 w 3359217"/>
                <a:gd name="connsiteY14" fmla="*/ 2695073 h 269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59217" h="2695073">
                  <a:moveTo>
                    <a:pt x="452387" y="2695073"/>
                  </a:moveTo>
                  <a:lnTo>
                    <a:pt x="0" y="1915427"/>
                  </a:lnTo>
                  <a:lnTo>
                    <a:pt x="0" y="1838425"/>
                  </a:lnTo>
                  <a:lnTo>
                    <a:pt x="77002" y="1742172"/>
                  </a:lnTo>
                  <a:lnTo>
                    <a:pt x="173254" y="1636294"/>
                  </a:lnTo>
                  <a:lnTo>
                    <a:pt x="269507" y="1540042"/>
                  </a:lnTo>
                  <a:lnTo>
                    <a:pt x="1636294" y="760395"/>
                  </a:lnTo>
                  <a:lnTo>
                    <a:pt x="2974206" y="0"/>
                  </a:lnTo>
                  <a:lnTo>
                    <a:pt x="3359217" y="481263"/>
                  </a:lnTo>
                  <a:lnTo>
                    <a:pt x="2387065" y="1232033"/>
                  </a:lnTo>
                  <a:lnTo>
                    <a:pt x="1867301" y="1626669"/>
                  </a:lnTo>
                  <a:lnTo>
                    <a:pt x="1395663" y="1992429"/>
                  </a:lnTo>
                  <a:lnTo>
                    <a:pt x="1001027" y="2300438"/>
                  </a:lnTo>
                  <a:lnTo>
                    <a:pt x="673768" y="2550694"/>
                  </a:lnTo>
                  <a:lnTo>
                    <a:pt x="452387" y="2695073"/>
                  </a:lnTo>
                  <a:close/>
                </a:path>
              </a:pathLst>
            </a:custGeom>
            <a:solidFill>
              <a:srgbClr val="FF0000">
                <a:alpha val="25000"/>
              </a:srgbClr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6" name="Forme libre 5"/>
            <p:cNvSpPr/>
            <p:nvPr/>
          </p:nvSpPr>
          <p:spPr>
            <a:xfrm>
              <a:off x="1126156" y="4976261"/>
              <a:ext cx="1645920" cy="1511166"/>
            </a:xfrm>
            <a:custGeom>
              <a:avLst/>
              <a:gdLst>
                <a:gd name="connsiteX0" fmla="*/ 510139 w 1645920"/>
                <a:gd name="connsiteY0" fmla="*/ 1511166 h 1511166"/>
                <a:gd name="connsiteX1" fmla="*/ 0 w 1645920"/>
                <a:gd name="connsiteY1" fmla="*/ 654518 h 1511166"/>
                <a:gd name="connsiteX2" fmla="*/ 1116530 w 1645920"/>
                <a:gd name="connsiteY2" fmla="*/ 0 h 1511166"/>
                <a:gd name="connsiteX3" fmla="*/ 1645920 w 1645920"/>
                <a:gd name="connsiteY3" fmla="*/ 741145 h 1511166"/>
                <a:gd name="connsiteX4" fmla="*/ 510139 w 1645920"/>
                <a:gd name="connsiteY4" fmla="*/ 1511166 h 1511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5920" h="1511166">
                  <a:moveTo>
                    <a:pt x="510139" y="1511166"/>
                  </a:moveTo>
                  <a:lnTo>
                    <a:pt x="0" y="654518"/>
                  </a:lnTo>
                  <a:lnTo>
                    <a:pt x="1116530" y="0"/>
                  </a:lnTo>
                  <a:lnTo>
                    <a:pt x="1645920" y="741145"/>
                  </a:lnTo>
                  <a:lnTo>
                    <a:pt x="510139" y="1511166"/>
                  </a:lnTo>
                  <a:close/>
                </a:path>
              </a:pathLst>
            </a:custGeom>
            <a:solidFill>
              <a:srgbClr val="FF0000">
                <a:alpha val="25000"/>
              </a:srgbClr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 rot="19468948">
              <a:off x="3634283" y="3937551"/>
              <a:ext cx="158417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smtClean="0"/>
                <a:t>Parking relais (P&amp;R)</a:t>
              </a:r>
              <a:endParaRPr lang="fr-FR" sz="1050" dirty="0"/>
            </a:p>
          </p:txBody>
        </p:sp>
        <p:sp>
          <p:nvSpPr>
            <p:cNvPr id="10" name="ZoneTexte 9"/>
            <p:cNvSpPr txBox="1"/>
            <p:nvPr/>
          </p:nvSpPr>
          <p:spPr>
            <a:xfrm rot="19628623">
              <a:off x="1312109" y="5486207"/>
              <a:ext cx="12589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smtClean="0"/>
                <a:t>Plate-forme</a:t>
              </a:r>
            </a:p>
            <a:p>
              <a:pPr algn="ctr"/>
              <a:r>
                <a:rPr lang="fr-FR" sz="1050" dirty="0" smtClean="0"/>
                <a:t>hélicoptère</a:t>
              </a:r>
              <a:endParaRPr lang="fr-FR" sz="1050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8681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5"/>
          <p:cNvSpPr>
            <a:spLocks noGrp="1"/>
          </p:cNvSpPr>
          <p:nvPr>
            <p:ph type="title"/>
          </p:nvPr>
        </p:nvSpPr>
        <p:spPr>
          <a:xfrm>
            <a:off x="-468560" y="-27127"/>
            <a:ext cx="4680520" cy="720201"/>
          </a:xfrm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fr-CH" dirty="0" smtClean="0">
                <a:latin typeface="Calibri" panose="020F0502020204030204" pitchFamily="34" charset="0"/>
              </a:rPr>
              <a:t>Planning prévisionnel </a:t>
            </a:r>
            <a:endParaRPr lang="fr-LU" dirty="0">
              <a:latin typeface="Calibri" panose="020F0502020204030204" pitchFamily="34" charset="0"/>
            </a:endParaRPr>
          </a:p>
        </p:txBody>
      </p:sp>
      <p:sp>
        <p:nvSpPr>
          <p:cNvPr id="6" name="Espace réservé du contenu 6"/>
          <p:cNvSpPr>
            <a:spLocks noGrp="1"/>
          </p:cNvSpPr>
          <p:nvPr>
            <p:ph idx="1"/>
          </p:nvPr>
        </p:nvSpPr>
        <p:spPr>
          <a:xfrm>
            <a:off x="296863" y="1557338"/>
            <a:ext cx="8550275" cy="5040312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fr-LU" sz="1400" dirty="0">
              <a:latin typeface="Calibri" panose="020F0502020204030204" pitchFamily="34" charset="0"/>
            </a:endParaRPr>
          </a:p>
          <a:p>
            <a:pPr>
              <a:lnSpc>
                <a:spcPct val="200000"/>
              </a:lnSpc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fr-LU" sz="1600" dirty="0" smtClean="0">
                <a:latin typeface="Calibri" panose="020F0502020204030204" pitchFamily="34" charset="0"/>
              </a:rPr>
              <a:t>Avis d’adjudication	25/07/2018</a:t>
            </a:r>
            <a:endParaRPr lang="fr-LU" sz="1600" dirty="0">
              <a:latin typeface="Calibri" panose="020F0502020204030204" pitchFamily="34" charset="0"/>
            </a:endParaRPr>
          </a:p>
          <a:p>
            <a:pPr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fr-LU" sz="1600" dirty="0" smtClean="0">
                <a:latin typeface="Calibri" panose="020F0502020204030204" pitchFamily="34" charset="0"/>
              </a:rPr>
              <a:t>Ouverture soumission	29/08/2018</a:t>
            </a:r>
          </a:p>
          <a:p>
            <a:pPr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fr-LU" sz="1600" dirty="0" smtClean="0">
                <a:latin typeface="Calibri" panose="020F0502020204030204" pitchFamily="34" charset="0"/>
              </a:rPr>
              <a:t>Début estimé des travaux	fin octobre 2018</a:t>
            </a:r>
          </a:p>
          <a:p>
            <a:pPr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fr-LU" sz="1600" dirty="0" smtClean="0">
                <a:latin typeface="Calibri" panose="020F0502020204030204" pitchFamily="34" charset="0"/>
              </a:rPr>
              <a:t>Durée 		100 jours ouvrables (4-5 mois)</a:t>
            </a:r>
          </a:p>
        </p:txBody>
      </p:sp>
      <p:sp>
        <p:nvSpPr>
          <p:cNvPr id="2" name="Accolade fermante 1"/>
          <p:cNvSpPr/>
          <p:nvPr/>
        </p:nvSpPr>
        <p:spPr>
          <a:xfrm>
            <a:off x="4273656" y="1934519"/>
            <a:ext cx="216024" cy="100811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611604" y="2269298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latin typeface="Calibri" panose="020F0502020204030204" pitchFamily="34" charset="0"/>
              </a:rPr>
              <a:t>procédure ouverte</a:t>
            </a:r>
            <a:endParaRPr lang="fr-FR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22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390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5"/>
          <p:cNvSpPr>
            <a:spLocks noGrp="1"/>
          </p:cNvSpPr>
          <p:nvPr>
            <p:ph type="title"/>
          </p:nvPr>
        </p:nvSpPr>
        <p:spPr>
          <a:xfrm>
            <a:off x="-684584" y="-27384"/>
            <a:ext cx="6624736" cy="720201"/>
          </a:xfrm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fr-CH" dirty="0" smtClean="0">
                <a:latin typeface="Calibri" panose="020F0502020204030204" pitchFamily="34" charset="0"/>
              </a:rPr>
              <a:t>Coûts prévisionnels des travaux</a:t>
            </a:r>
            <a:endParaRPr lang="fr-LU" dirty="0">
              <a:latin typeface="Calibri" panose="020F0502020204030204" pitchFamily="34" charset="0"/>
            </a:endParaRPr>
          </a:p>
        </p:txBody>
      </p:sp>
      <p:sp>
        <p:nvSpPr>
          <p:cNvPr id="6" name="Espace réservé du contenu 6"/>
          <p:cNvSpPr>
            <a:spLocks noGrp="1"/>
          </p:cNvSpPr>
          <p:nvPr>
            <p:ph idx="1"/>
          </p:nvPr>
        </p:nvSpPr>
        <p:spPr>
          <a:xfrm>
            <a:off x="296863" y="1557338"/>
            <a:ext cx="8550275" cy="5040312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fr-LU" sz="1400" dirty="0">
              <a:latin typeface="Calibri" panose="020F0502020204030204" pitchFamily="34" charset="0"/>
            </a:endParaRPr>
          </a:p>
          <a:p>
            <a:pPr marL="36576" indent="0">
              <a:lnSpc>
                <a:spcPct val="200000"/>
              </a:lnSpc>
              <a:spcAft>
                <a:spcPts val="400"/>
              </a:spcAft>
              <a:buClr>
                <a:schemeClr val="tx1"/>
              </a:buClr>
              <a:buSzPct val="100000"/>
              <a:buNone/>
            </a:pPr>
            <a:r>
              <a:rPr lang="fr-LU" sz="2000" dirty="0" smtClean="0">
                <a:latin typeface="Calibri" panose="020F0502020204030204" pitchFamily="34" charset="0"/>
              </a:rPr>
              <a:t>Devis total = 430.732,87 .-€</a:t>
            </a:r>
            <a:r>
              <a:rPr lang="fr-LU" sz="2000" dirty="0">
                <a:latin typeface="Calibri" panose="020F0502020204030204" pitchFamily="34" charset="0"/>
              </a:rPr>
              <a:t> </a:t>
            </a:r>
            <a:r>
              <a:rPr lang="fr-LU" sz="2000" dirty="0" smtClean="0">
                <a:latin typeface="Calibri" panose="020F0502020204030204" pitchFamily="34" charset="0"/>
              </a:rPr>
              <a:t>(TTC)</a:t>
            </a:r>
          </a:p>
          <a:p>
            <a:pPr lvl="1"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fr-LU" sz="1600" dirty="0">
                <a:latin typeface="Calibri" panose="020F0502020204030204" pitchFamily="34" charset="0"/>
              </a:rPr>
              <a:t>p</a:t>
            </a:r>
            <a:r>
              <a:rPr lang="fr-LU" sz="1600" dirty="0" smtClean="0">
                <a:latin typeface="Calibri" panose="020F0502020204030204" pitchFamily="34" charset="0"/>
              </a:rPr>
              <a:t>our le compte de l’État			345.316,43 .-€</a:t>
            </a:r>
          </a:p>
          <a:p>
            <a:pPr lvl="1"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fr-LU" sz="1600" dirty="0">
                <a:latin typeface="Calibri" panose="020F0502020204030204" pitchFamily="34" charset="0"/>
              </a:rPr>
              <a:t>pour le compte </a:t>
            </a:r>
            <a:r>
              <a:rPr lang="fr-LU" sz="1600" dirty="0" smtClean="0">
                <a:latin typeface="Calibri" panose="020F0502020204030204" pitchFamily="34" charset="0"/>
              </a:rPr>
              <a:t>de la Ville de Grevenmacher	  85.416,44 .-€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1866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5"/>
          <p:cNvSpPr>
            <a:spLocks noGrp="1"/>
          </p:cNvSpPr>
          <p:nvPr>
            <p:ph type="title"/>
          </p:nvPr>
        </p:nvSpPr>
        <p:spPr>
          <a:xfrm>
            <a:off x="-1980728" y="-27505"/>
            <a:ext cx="6650514" cy="720201"/>
          </a:xfrm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fr-CH" dirty="0" smtClean="0">
                <a:latin typeface="Calibri" panose="020F0502020204030204" pitchFamily="34" charset="0"/>
              </a:rPr>
              <a:t>Autorisations</a:t>
            </a:r>
            <a:endParaRPr lang="fr-LU" dirty="0">
              <a:latin typeface="Calibri" panose="020F0502020204030204" pitchFamily="34" charset="0"/>
            </a:endParaRPr>
          </a:p>
        </p:txBody>
      </p:sp>
      <p:sp>
        <p:nvSpPr>
          <p:cNvPr id="6" name="Espace réservé du contenu 6"/>
          <p:cNvSpPr>
            <a:spLocks noGrp="1"/>
          </p:cNvSpPr>
          <p:nvPr>
            <p:ph idx="1"/>
          </p:nvPr>
        </p:nvSpPr>
        <p:spPr>
          <a:xfrm>
            <a:off x="296863" y="1052736"/>
            <a:ext cx="8550275" cy="5040312"/>
          </a:xfrm>
        </p:spPr>
        <p:txBody>
          <a:bodyPr>
            <a:normAutofit/>
          </a:bodyPr>
          <a:lstStyle/>
          <a:p>
            <a:pPr marL="36576" indent="0">
              <a:buNone/>
            </a:pPr>
            <a:endParaRPr lang="fr-LU" sz="1400" dirty="0">
              <a:latin typeface="Calibri" panose="020F0502020204030204" pitchFamily="34" charset="0"/>
            </a:endParaRPr>
          </a:p>
          <a:p>
            <a:pPr>
              <a:lnSpc>
                <a:spcPct val="200000"/>
              </a:lnSpc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fr-LU" sz="1600" dirty="0" smtClean="0">
                <a:latin typeface="Calibri" panose="020F0502020204030204" pitchFamily="34" charset="0"/>
              </a:rPr>
              <a:t>Administration de l’environnement (ENV)	</a:t>
            </a:r>
            <a:endParaRPr lang="fr-LU" sz="1600" dirty="0">
              <a:latin typeface="Calibri" panose="020F0502020204030204" pitchFamily="34" charset="0"/>
            </a:endParaRPr>
          </a:p>
          <a:p>
            <a:pPr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fr-LU" sz="1600" dirty="0" smtClean="0">
                <a:latin typeface="Calibri" panose="020F0502020204030204" pitchFamily="34" charset="0"/>
              </a:rPr>
              <a:t>Administration de la gestion de l’eau (AGE)</a:t>
            </a:r>
          </a:p>
          <a:p>
            <a:pPr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fr-LU" sz="1600" dirty="0" smtClean="0">
                <a:latin typeface="Calibri" panose="020F0502020204030204" pitchFamily="34" charset="0"/>
              </a:rPr>
              <a:t>Service de la Navigation</a:t>
            </a:r>
          </a:p>
          <a:p>
            <a:pPr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fr-LU" sz="1600" dirty="0" smtClean="0">
                <a:latin typeface="Calibri" panose="020F0502020204030204" pitchFamily="34" charset="0"/>
              </a:rPr>
              <a:t>Commission de la Moselle</a:t>
            </a:r>
          </a:p>
          <a:p>
            <a:pPr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fr-LU" sz="1600" dirty="0" smtClean="0">
                <a:latin typeface="Calibri" panose="020F0502020204030204" pitchFamily="34" charset="0"/>
              </a:rPr>
              <a:t>Administration communale de la Ville de Grevenmacher</a:t>
            </a:r>
          </a:p>
          <a:p>
            <a:pPr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fr-LU" sz="1600" dirty="0" smtClean="0">
                <a:latin typeface="Calibri" panose="020F0502020204030204" pitchFamily="34" charset="0"/>
              </a:rPr>
              <a:t>Direction de l’aviation civile (DAC)</a:t>
            </a:r>
          </a:p>
          <a:p>
            <a:pPr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fr-LU" sz="1600" dirty="0" smtClean="0">
                <a:latin typeface="Calibri" panose="020F0502020204030204" pitchFamily="34" charset="0"/>
              </a:rPr>
              <a:t>Centre National de Recherche Archéologique (CNRA)</a:t>
            </a:r>
          </a:p>
          <a:p>
            <a:pPr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fr-LU" sz="1600" dirty="0" err="1" smtClean="0">
                <a:latin typeface="Calibri" panose="020F0502020204030204" pitchFamily="34" charset="0"/>
              </a:rPr>
              <a:t>Wasserstrassen</a:t>
            </a:r>
            <a:r>
              <a:rPr lang="fr-LU" sz="1600" dirty="0" smtClean="0">
                <a:latin typeface="Calibri" panose="020F0502020204030204" pitchFamily="34" charset="0"/>
              </a:rPr>
              <a:t> </a:t>
            </a:r>
            <a:r>
              <a:rPr lang="fr-LU" sz="1600" dirty="0" err="1" smtClean="0">
                <a:latin typeface="Calibri" panose="020F0502020204030204" pitchFamily="34" charset="0"/>
              </a:rPr>
              <a:t>und</a:t>
            </a:r>
            <a:r>
              <a:rPr lang="fr-LU" sz="1600" dirty="0" smtClean="0">
                <a:latin typeface="Calibri" panose="020F0502020204030204" pitchFamily="34" charset="0"/>
              </a:rPr>
              <a:t> </a:t>
            </a:r>
            <a:r>
              <a:rPr lang="fr-LU" sz="1600" dirty="0" err="1" smtClean="0">
                <a:latin typeface="Calibri" panose="020F0502020204030204" pitchFamily="34" charset="0"/>
              </a:rPr>
              <a:t>Schifffahrtsamt</a:t>
            </a:r>
            <a:r>
              <a:rPr lang="fr-LU" sz="1600" dirty="0" smtClean="0">
                <a:latin typeface="Calibri" panose="020F0502020204030204" pitchFamily="34" charset="0"/>
              </a:rPr>
              <a:t> Trier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9673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/>
          <a:stretch/>
        </p:blipFill>
        <p:spPr>
          <a:xfrm>
            <a:off x="1115616" y="980728"/>
            <a:ext cx="6919690" cy="479055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D:\Alain_projets\cartouche\Logo_PCH\GOUV_MDDI_Admin_ponts_chausse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0" y="5949280"/>
            <a:ext cx="1872207" cy="72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9760" y="5949280"/>
            <a:ext cx="1681610" cy="66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3057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56670" y="593034"/>
            <a:ext cx="4500000" cy="1656184"/>
          </a:xfrm>
        </p:spPr>
        <p:txBody>
          <a:bodyPr/>
          <a:lstStyle/>
          <a:p>
            <a:r>
              <a:rPr lang="fr-FR" dirty="0"/>
              <a:t>Projet </a:t>
            </a:r>
            <a:r>
              <a:rPr lang="fr-FR" dirty="0" smtClean="0"/>
              <a:t>d’une installation </a:t>
            </a:r>
            <a:r>
              <a:rPr lang="fr-FR" dirty="0"/>
              <a:t>solaire photovoltaïque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356670" y="2249218"/>
            <a:ext cx="4500000" cy="1512168"/>
          </a:xfrm>
        </p:spPr>
        <p:txBody>
          <a:bodyPr/>
          <a:lstStyle/>
          <a:p>
            <a:r>
              <a:rPr lang="fr-FR" sz="2000" dirty="0"/>
              <a:t>Présentation « Mobilité dans l’Est » du  17 septembre 2018 à Grevenmacher</a:t>
            </a:r>
          </a:p>
        </p:txBody>
      </p:sp>
      <p:pic>
        <p:nvPicPr>
          <p:cNvPr id="6" name="Espace réservé du contenu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7" y="5386879"/>
            <a:ext cx="3169047" cy="99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E540B48B-AF8B-48D1-9413-E6E781390CE8" descr="C3A7AED0-24BE-4A84-8851-1C1BC70F968D@fritz">
            <a:extLst>
              <a:ext uri="{FF2B5EF4-FFF2-40B4-BE49-F238E27FC236}">
                <a16:creationId xmlns:a16="http://schemas.microsoft.com/office/drawing/2014/main" id="{A0B0FA26-0EE6-4B50-8758-E255256D82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2811638" cy="182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0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192688" cy="504056"/>
          </a:xfrm>
        </p:spPr>
        <p:txBody>
          <a:bodyPr/>
          <a:lstStyle/>
          <a:p>
            <a:r>
              <a:rPr lang="fr-FR" dirty="0"/>
              <a:t>Considérations générales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19869"/>
            <a:ext cx="8229600" cy="4929411"/>
          </a:xfrm>
        </p:spPr>
        <p:txBody>
          <a:bodyPr/>
          <a:lstStyle/>
          <a:p>
            <a:r>
              <a:rPr lang="fr-FR" sz="2000" dirty="0"/>
              <a:t>Le site d’implantation de  trouve sur la section centrale du terrain sis à côté du barrage-écluse de Grevenmacher et réservé à la construction de la deuxième écluse en vertu de la convention sur la canalisation de la Moselle du 27 octobre 1956. </a:t>
            </a:r>
          </a:p>
          <a:p>
            <a:pPr marL="457200" lvl="1" indent="0">
              <a:buNone/>
            </a:pPr>
            <a:endParaRPr lang="en-US" sz="1100" dirty="0"/>
          </a:p>
          <a:p>
            <a:r>
              <a:rPr lang="fr-FR" sz="2000" dirty="0"/>
              <a:t>La surface utilisée pour l’implantation du parc photovoltaïque représente un total de 100 ares ce qui </a:t>
            </a:r>
            <a:r>
              <a:rPr lang="fr-FR" sz="2000" dirty="0" smtClean="0"/>
              <a:t>permet théoriquement de </a:t>
            </a:r>
            <a:r>
              <a:rPr lang="fr-FR" sz="2000" dirty="0"/>
              <a:t>mettre en place une puissance </a:t>
            </a:r>
            <a:r>
              <a:rPr lang="fr-FR" sz="2000" dirty="0" smtClean="0"/>
              <a:t>max de 1000 </a:t>
            </a:r>
            <a:r>
              <a:rPr lang="fr-FR" sz="2000" dirty="0" err="1" smtClean="0"/>
              <a:t>kWc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27</a:t>
            </a:fld>
            <a:endParaRPr lang="fr-CH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195736" y="505775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3435678"/>
            <a:ext cx="3816424" cy="330643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421075" y="4813154"/>
            <a:ext cx="504056" cy="4892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932040" y="5157192"/>
            <a:ext cx="1296144" cy="145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/>
              <a:t>Parc photovoltaïque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707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192688" cy="504056"/>
          </a:xfrm>
        </p:spPr>
        <p:txBody>
          <a:bodyPr/>
          <a:lstStyle/>
          <a:p>
            <a:r>
              <a:rPr lang="fr-FR" sz="2400" dirty="0">
                <a:latin typeface="+mn-lt"/>
              </a:rPr>
              <a:t>Site d’implantation</a:t>
            </a:r>
            <a:endParaRPr lang="en-US" sz="2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28</a:t>
            </a:fld>
            <a:endParaRPr lang="fr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90" y="1124744"/>
            <a:ext cx="7250898" cy="522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0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5888"/>
            <a:ext cx="6192838" cy="504825"/>
          </a:xfrm>
        </p:spPr>
        <p:txBody>
          <a:bodyPr/>
          <a:lstStyle/>
          <a:p>
            <a:r>
              <a:rPr lang="fr-FR" dirty="0"/>
              <a:t>Vue aérienne du </a:t>
            </a:r>
            <a:r>
              <a:rPr lang="fr-FR" dirty="0" smtClean="0"/>
              <a:t>potentiel théorique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05A76D-C765-4406-92B4-4EB6523E831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90E962-1057-4B2D-BDE9-ECCB310698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59" y="836712"/>
            <a:ext cx="8367797" cy="548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5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23528" y="116632"/>
            <a:ext cx="6192688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fr-LU" kern="0" dirty="0" smtClean="0"/>
              <a:t>Nouvelle ligne express RGTR 465</a:t>
            </a:r>
            <a:endParaRPr lang="fr-LU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967" y="1412776"/>
            <a:ext cx="6156684" cy="4104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3364534" cy="473182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B2DC5-527A-43BE-8519-F2D492EEFA6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91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E7328C8C-3D46-4E03-9AA4-AD97E4D2E1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" y="836712"/>
            <a:ext cx="8399643" cy="55038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5888"/>
            <a:ext cx="6192838" cy="504825"/>
          </a:xfrm>
        </p:spPr>
        <p:txBody>
          <a:bodyPr/>
          <a:lstStyle/>
          <a:p>
            <a:r>
              <a:rPr lang="fr-FR" dirty="0"/>
              <a:t>Vue aérienne du projet </a:t>
            </a:r>
            <a:r>
              <a:rPr lang="fr-FR" dirty="0" smtClean="0"/>
              <a:t>retenu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05A76D-C765-4406-92B4-4EB6523E831A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1547664" y="3789040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55576" y="3717032"/>
            <a:ext cx="79208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Allée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2774521" y="2852936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82433" y="2780928"/>
            <a:ext cx="79208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Allée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4067944" y="1988840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75856" y="1916832"/>
            <a:ext cx="79208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Allée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19515373">
            <a:off x="2033154" y="3897284"/>
            <a:ext cx="288032" cy="660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13" name="Rectangle 12"/>
          <p:cNvSpPr/>
          <p:nvPr/>
        </p:nvSpPr>
        <p:spPr>
          <a:xfrm rot="19515373">
            <a:off x="3371442" y="3010790"/>
            <a:ext cx="288032" cy="765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14" name="Rectangle 13"/>
          <p:cNvSpPr/>
          <p:nvPr/>
        </p:nvSpPr>
        <p:spPr>
          <a:xfrm rot="19515373">
            <a:off x="4582435" y="2168165"/>
            <a:ext cx="288032" cy="8197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11" name="ZoneTexte 10"/>
          <p:cNvSpPr txBox="1"/>
          <p:nvPr/>
        </p:nvSpPr>
        <p:spPr>
          <a:xfrm>
            <a:off x="7167009" y="4077652"/>
            <a:ext cx="114940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lb-LU" sz="800" b="1" dirty="0">
                <a:solidFill>
                  <a:schemeClr val="accent4"/>
                </a:solidFill>
              </a:rPr>
              <a:t>Gassenbreite: 16 m</a:t>
            </a:r>
          </a:p>
        </p:txBody>
      </p:sp>
    </p:spTree>
    <p:extLst>
      <p:ext uri="{BB962C8B-B14F-4D97-AF65-F5344CB8AC3E}">
        <p14:creationId xmlns:p14="http://schemas.microsoft.com/office/powerpoint/2010/main" val="46332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192688" cy="504056"/>
          </a:xfrm>
        </p:spPr>
        <p:txBody>
          <a:bodyPr/>
          <a:lstStyle/>
          <a:p>
            <a:r>
              <a:rPr lang="fr-FR" dirty="0"/>
              <a:t>Coupe du projet </a:t>
            </a:r>
            <a:r>
              <a:rPr lang="fr-FR" dirty="0" smtClean="0"/>
              <a:t>retenu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31</a:t>
            </a:fld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L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08578"/>
            <a:ext cx="6912901" cy="498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7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192688" cy="504056"/>
          </a:xfrm>
        </p:spPr>
        <p:txBody>
          <a:bodyPr/>
          <a:lstStyle/>
          <a:p>
            <a:r>
              <a:rPr lang="fr-FR" dirty="0"/>
              <a:t>Vue </a:t>
            </a:r>
            <a:r>
              <a:rPr lang="fr-FR" dirty="0" smtClean="0"/>
              <a:t>du </a:t>
            </a:r>
            <a:r>
              <a:rPr lang="fr-FR" dirty="0"/>
              <a:t>projet </a:t>
            </a:r>
            <a:r>
              <a:rPr lang="fr-FR" dirty="0" smtClean="0"/>
              <a:t>de la N10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32</a:t>
            </a:fld>
            <a:endParaRPr lang="fr-CH" dirty="0"/>
          </a:p>
        </p:txBody>
      </p:sp>
      <p:sp>
        <p:nvSpPr>
          <p:cNvPr id="9" name="Multiply 8"/>
          <p:cNvSpPr/>
          <p:nvPr/>
        </p:nvSpPr>
        <p:spPr>
          <a:xfrm>
            <a:off x="1907704" y="2204864"/>
            <a:ext cx="432048" cy="8640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560840" cy="468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0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192688" cy="504056"/>
          </a:xfrm>
        </p:spPr>
        <p:txBody>
          <a:bodyPr/>
          <a:lstStyle/>
          <a:p>
            <a:r>
              <a:rPr lang="fr-FR" dirty="0"/>
              <a:t>Vue </a:t>
            </a:r>
            <a:r>
              <a:rPr lang="fr-FR" dirty="0" smtClean="0"/>
              <a:t>du projet le </a:t>
            </a:r>
            <a:r>
              <a:rPr lang="fr-FR" dirty="0"/>
              <a:t>long de la </a:t>
            </a:r>
            <a:r>
              <a:rPr lang="fr-FR" dirty="0" smtClean="0"/>
              <a:t>Moselle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33</a:t>
            </a:fld>
            <a:endParaRPr lang="fr-CH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87" y="1196752"/>
            <a:ext cx="7167013" cy="477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0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192688" cy="504056"/>
          </a:xfrm>
        </p:spPr>
        <p:txBody>
          <a:bodyPr/>
          <a:lstStyle/>
          <a:p>
            <a:r>
              <a:rPr lang="fr-FR" dirty="0" smtClean="0"/>
              <a:t>Avantages </a:t>
            </a:r>
            <a:r>
              <a:rPr lang="fr-FR" dirty="0"/>
              <a:t>pour </a:t>
            </a:r>
            <a:r>
              <a:rPr lang="fr-FR" dirty="0" smtClean="0"/>
              <a:t>l’État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 smtClean="0"/>
              <a:t>Valorisation du site:</a:t>
            </a:r>
            <a:r>
              <a:rPr lang="fr-FR" sz="2000" dirty="0" smtClean="0"/>
              <a:t/>
            </a:r>
            <a:br>
              <a:rPr lang="fr-FR" sz="2000" dirty="0" smtClean="0"/>
            </a:br>
            <a:endParaRPr lang="fr-FR" sz="2000" dirty="0"/>
          </a:p>
          <a:p>
            <a:pPr lvl="1"/>
            <a:r>
              <a:rPr lang="fr-FR" sz="2000" dirty="0" smtClean="0"/>
              <a:t>Production énergétique renouvelable</a:t>
            </a:r>
            <a:br>
              <a:rPr lang="fr-FR" sz="2000" dirty="0" smtClean="0"/>
            </a:br>
            <a:endParaRPr lang="fr-FR" sz="2000" dirty="0" smtClean="0"/>
          </a:p>
          <a:p>
            <a:pPr lvl="1"/>
            <a:r>
              <a:rPr lang="fr-FR" sz="2000" dirty="0" smtClean="0"/>
              <a:t>Augmentation de la biodiversité</a:t>
            </a:r>
            <a:br>
              <a:rPr lang="fr-FR" sz="2000" dirty="0" smtClean="0"/>
            </a:br>
            <a:endParaRPr lang="fr-FR" sz="2000" dirty="0" smtClean="0"/>
          </a:p>
          <a:p>
            <a:pPr lvl="1"/>
            <a:r>
              <a:rPr lang="fr-FR" sz="2000" dirty="0" smtClean="0"/>
              <a:t>Projet de démonstration</a:t>
            </a:r>
          </a:p>
          <a:p>
            <a:pPr marL="457200" lvl="1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895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192688" cy="504056"/>
          </a:xfrm>
        </p:spPr>
        <p:txBody>
          <a:bodyPr/>
          <a:lstStyle/>
          <a:p>
            <a:r>
              <a:rPr lang="fr-FR" dirty="0" smtClean="0"/>
              <a:t>Avantages </a:t>
            </a:r>
            <a:r>
              <a:rPr lang="fr-FR" dirty="0"/>
              <a:t>pour la </a:t>
            </a:r>
            <a:r>
              <a:rPr lang="fr-FR" dirty="0" smtClean="0"/>
              <a:t>Commune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dirty="0"/>
              <a:t>Attrait supplémentaire pour la commune</a:t>
            </a:r>
          </a:p>
          <a:p>
            <a:pPr lvl="1"/>
            <a:r>
              <a:rPr lang="fr-FR" sz="1600" dirty="0"/>
              <a:t>Potentiel de faire des visites pour les écoles, les associations, les </a:t>
            </a:r>
            <a:r>
              <a:rPr lang="fr-FR" sz="1600" dirty="0" smtClean="0"/>
              <a:t>touristes,  </a:t>
            </a:r>
            <a:br>
              <a:rPr lang="fr-FR" sz="1600" dirty="0" smtClean="0"/>
            </a:br>
            <a:r>
              <a:rPr lang="fr-FR" sz="1600" dirty="0" smtClean="0"/>
              <a:t>écotourisme, …)</a:t>
            </a:r>
            <a:endParaRPr lang="fr-FR" sz="1600" dirty="0"/>
          </a:p>
          <a:p>
            <a:r>
              <a:rPr lang="fr-FR" sz="2000" dirty="0"/>
              <a:t>Prise en compte pour le </a:t>
            </a:r>
            <a:r>
              <a:rPr lang="fr-FR" sz="2000" i="1" dirty="0" err="1"/>
              <a:t>Klimapakt</a:t>
            </a:r>
            <a:r>
              <a:rPr lang="fr-FR" sz="2000" dirty="0"/>
              <a:t> </a:t>
            </a:r>
          </a:p>
          <a:p>
            <a:pPr marL="342900" lvl="1" indent="-342900">
              <a:buSzPct val="80000"/>
              <a:buFont typeface="Wingdings" pitchFamily="2" charset="2"/>
              <a:buChar char="Ø"/>
            </a:pPr>
            <a:r>
              <a:rPr lang="fr-FR" sz="2000" dirty="0">
                <a:ea typeface="+mn-ea"/>
                <a:cs typeface="+mn-cs"/>
              </a:rPr>
              <a:t>Gain d’image </a:t>
            </a:r>
            <a:r>
              <a:rPr lang="fr-FR" sz="2000" dirty="0" smtClean="0">
                <a:ea typeface="+mn-ea"/>
                <a:cs typeface="+mn-cs"/>
              </a:rPr>
              <a:t>pour </a:t>
            </a:r>
            <a:r>
              <a:rPr lang="fr-FR" sz="2000" dirty="0">
                <a:ea typeface="+mn-ea"/>
                <a:cs typeface="+mn-cs"/>
              </a:rPr>
              <a:t>la </a:t>
            </a:r>
            <a:r>
              <a:rPr lang="fr-FR" sz="2000" dirty="0" smtClean="0">
                <a:ea typeface="+mn-ea"/>
                <a:cs typeface="+mn-cs"/>
              </a:rPr>
              <a:t>Ville </a:t>
            </a:r>
            <a:r>
              <a:rPr lang="fr-FR" sz="2000" dirty="0">
                <a:ea typeface="+mn-ea"/>
                <a:cs typeface="+mn-cs"/>
              </a:rPr>
              <a:t>de Grevenmacher </a:t>
            </a:r>
          </a:p>
          <a:p>
            <a:pPr lvl="1"/>
            <a:r>
              <a:rPr lang="fr-FR" sz="1600" dirty="0"/>
              <a:t>Visibilité et communication</a:t>
            </a:r>
          </a:p>
          <a:p>
            <a:r>
              <a:rPr lang="fr-FR" sz="2000" dirty="0"/>
              <a:t>Bénéfice d’un investissement considérable de </a:t>
            </a:r>
            <a:r>
              <a:rPr lang="fr-FR" sz="2000" dirty="0" smtClean="0"/>
              <a:t>l’État</a:t>
            </a:r>
            <a:endParaRPr lang="fr-FR" sz="2000" dirty="0"/>
          </a:p>
          <a:p>
            <a:pPr lvl="1"/>
            <a:r>
              <a:rPr lang="fr-FR" sz="1600" dirty="0"/>
              <a:t>Emplois directs et indirects: </a:t>
            </a:r>
            <a:br>
              <a:rPr lang="fr-FR" sz="1600" dirty="0"/>
            </a:br>
            <a:r>
              <a:rPr lang="fr-FR" sz="1600" dirty="0"/>
              <a:t>- installation + contrat de maintenance	</a:t>
            </a:r>
            <a:br>
              <a:rPr lang="fr-FR" sz="1600" dirty="0"/>
            </a:br>
            <a:r>
              <a:rPr lang="fr-FR" sz="1600" dirty="0"/>
              <a:t>- berger</a:t>
            </a:r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endParaRPr lang="fr-FR" sz="2000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35</a:t>
            </a:fld>
            <a:endParaRPr lang="fr-CH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365104"/>
            <a:ext cx="3024336" cy="18630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799" y="4360339"/>
            <a:ext cx="222885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4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192688" cy="504056"/>
          </a:xfrm>
        </p:spPr>
        <p:txBody>
          <a:bodyPr/>
          <a:lstStyle/>
          <a:p>
            <a:r>
              <a:rPr lang="fr-FR" dirty="0" smtClean="0"/>
              <a:t>Avantages </a:t>
            </a:r>
            <a:r>
              <a:rPr lang="fr-FR" dirty="0"/>
              <a:t>pour </a:t>
            </a:r>
            <a:r>
              <a:rPr lang="fr-FR" dirty="0" smtClean="0"/>
              <a:t>l’Environnement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pPr marL="0" indent="0">
              <a:buNone/>
            </a:pPr>
            <a:endParaRPr lang="fr-FR" sz="2000" dirty="0"/>
          </a:p>
          <a:p>
            <a:endParaRPr lang="fr-FR" sz="2000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36</a:t>
            </a:fld>
            <a:endParaRPr lang="fr-C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700808"/>
            <a:ext cx="57626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05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192688" cy="504056"/>
          </a:xfrm>
        </p:spPr>
        <p:txBody>
          <a:bodyPr/>
          <a:lstStyle/>
          <a:p>
            <a:r>
              <a:rPr lang="fr-FR" dirty="0" smtClean="0"/>
              <a:t>Planning prévisionnel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37</a:t>
            </a:fld>
            <a:endParaRPr lang="fr-C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1700808"/>
            <a:ext cx="66198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32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192688" cy="504056"/>
          </a:xfrm>
        </p:spPr>
        <p:txBody>
          <a:bodyPr/>
          <a:lstStyle/>
          <a:p>
            <a:r>
              <a:rPr lang="fr-FR" dirty="0"/>
              <a:t>Données </a:t>
            </a:r>
            <a:r>
              <a:rPr lang="fr-FR" dirty="0" smtClean="0"/>
              <a:t>techniques prévisionnelles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38</a:t>
            </a:fld>
            <a:endParaRPr lang="fr-CH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195736" y="505775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180285"/>
              </p:ext>
            </p:extLst>
          </p:nvPr>
        </p:nvGraphicFramePr>
        <p:xfrm>
          <a:off x="467544" y="1772816"/>
          <a:ext cx="6408712" cy="1512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38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0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Nombre de panneaux :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1868</a:t>
                      </a:r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Puissance par panneau :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270 Watt 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Puissance totale :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504,36 KW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Prix estimé :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604.000 Euros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Surface utilisée :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100 </a:t>
                      </a:r>
                      <a:r>
                        <a:rPr lang="fr-FR" sz="1600" dirty="0">
                          <a:effectLst/>
                        </a:rPr>
                        <a:t>ares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75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4297" y="2924944"/>
            <a:ext cx="8809702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eaLnBrk="0" hangingPunct="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fr-LU" sz="2800" b="1" dirty="0" smtClean="0">
                <a:solidFill>
                  <a:schemeClr val="tx2"/>
                </a:solidFill>
              </a:rPr>
              <a:t>Téléchargement du dossier sur</a:t>
            </a:r>
          </a:p>
          <a:p>
            <a:pPr marL="0" lvl="1" algn="ctr" eaLnBrk="0" hangingPunct="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fr-LU" sz="2800" b="1" dirty="0" smtClean="0">
                <a:solidFill>
                  <a:schemeClr val="tx2"/>
                </a:solidFill>
              </a:rPr>
              <a:t> www.mddi.lu</a:t>
            </a:r>
            <a:endParaRPr lang="fr-LU" sz="2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3528" y="116632"/>
            <a:ext cx="6192688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fr-LU" kern="0" dirty="0" smtClean="0"/>
              <a:t>Mobilité dans l’Est</a:t>
            </a:r>
            <a:endParaRPr lang="fr-LU" kern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B2DC5-527A-43BE-8519-F2D492EEFA6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05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23528" y="116632"/>
            <a:ext cx="6192688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fr-LU" kern="0" dirty="0" smtClean="0"/>
              <a:t>Nouvelle ligne express RGTR 465</a:t>
            </a:r>
            <a:endParaRPr lang="fr-LU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6935455" cy="561737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B2DC5-527A-43BE-8519-F2D492EEFA6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5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1958" y="476672"/>
            <a:ext cx="4500000" cy="2187674"/>
          </a:xfrm>
        </p:spPr>
        <p:txBody>
          <a:bodyPr/>
          <a:lstStyle/>
          <a:p>
            <a:r>
              <a:rPr lang="fr-LU" dirty="0" smtClean="0"/>
              <a:t>Projet Rail « </a:t>
            </a:r>
            <a:r>
              <a:rPr lang="fr-LU" dirty="0" err="1" smtClean="0"/>
              <a:t>Weststrecke</a:t>
            </a:r>
            <a:r>
              <a:rPr lang="fr-LU" dirty="0" smtClean="0"/>
              <a:t> »</a:t>
            </a:r>
            <a:endParaRPr lang="fr-L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958" y="5506698"/>
            <a:ext cx="2520000" cy="398248"/>
          </a:xfrm>
        </p:spPr>
      </p:pic>
      <p:sp>
        <p:nvSpPr>
          <p:cNvPr id="5" name="Sous-titre 2"/>
          <p:cNvSpPr txBox="1">
            <a:spLocks/>
          </p:cNvSpPr>
          <p:nvPr/>
        </p:nvSpPr>
        <p:spPr bwMode="auto">
          <a:xfrm>
            <a:off x="4321958" y="3429000"/>
            <a:ext cx="450000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None/>
              <a:defRPr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None/>
              <a:defRPr sz="2800">
                <a:solidFill>
                  <a:schemeClr val="tx2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None/>
              <a:defRPr sz="2400">
                <a:solidFill>
                  <a:schemeClr val="tx2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Calibri" pitchFamily="34" charset="0"/>
              <a:buNone/>
              <a:defRPr sz="2000">
                <a:solidFill>
                  <a:schemeClr val="tx2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None/>
              <a:defRPr sz="2000">
                <a:solidFill>
                  <a:schemeClr val="tx2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000" kern="0" dirty="0" smtClean="0"/>
              <a:t>Présentation </a:t>
            </a:r>
            <a:r>
              <a:rPr lang="fr-FR" sz="2000" dirty="0"/>
              <a:t>« Mobilité dans l’Est » </a:t>
            </a:r>
            <a:r>
              <a:rPr lang="fr-FR" sz="2000" kern="0" dirty="0" smtClean="0"/>
              <a:t>du  17 septembre 2018 à Grevenmacher</a:t>
            </a:r>
            <a:endParaRPr lang="fr-FR" sz="2000" kern="0" dirty="0"/>
          </a:p>
        </p:txBody>
      </p:sp>
    </p:spTree>
    <p:extLst>
      <p:ext uri="{BB962C8B-B14F-4D97-AF65-F5344CB8AC3E}">
        <p14:creationId xmlns:p14="http://schemas.microsoft.com/office/powerpoint/2010/main" val="323657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1520" y="980728"/>
            <a:ext cx="8716617" cy="234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fr-LU" sz="2400" b="1" dirty="0">
                <a:solidFill>
                  <a:schemeClr val="tx2"/>
                </a:solidFill>
                <a:latin typeface="+mn-lt"/>
              </a:rPr>
              <a:t>L’offre </a:t>
            </a:r>
            <a:r>
              <a:rPr lang="fr-LU" sz="2400" b="1" dirty="0" smtClean="0">
                <a:solidFill>
                  <a:schemeClr val="tx2"/>
                </a:solidFill>
                <a:latin typeface="+mn-lt"/>
              </a:rPr>
              <a:t>ACTUELLE de </a:t>
            </a:r>
            <a:r>
              <a:rPr lang="fr-LU" sz="2400" b="1" dirty="0">
                <a:solidFill>
                  <a:schemeClr val="tx2"/>
                </a:solidFill>
                <a:latin typeface="+mn-lt"/>
              </a:rPr>
              <a:t>la ligne 30 se compose </a:t>
            </a:r>
            <a:r>
              <a:rPr lang="fr-LU" sz="2400" b="1" dirty="0" smtClean="0">
                <a:solidFill>
                  <a:schemeClr val="tx2"/>
                </a:solidFill>
                <a:latin typeface="+mn-lt"/>
              </a:rPr>
              <a:t>de: </a:t>
            </a:r>
            <a:endParaRPr lang="fr-LU" sz="2400" b="1" dirty="0">
              <a:solidFill>
                <a:schemeClr val="tx2"/>
              </a:solidFill>
              <a:latin typeface="+mn-lt"/>
            </a:endParaRPr>
          </a:p>
          <a:p>
            <a:endParaRPr lang="fr-LU" dirty="0" smtClean="0"/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dirty="0">
                <a:solidFill>
                  <a:schemeClr val="tx2"/>
                </a:solidFill>
                <a:latin typeface="+mn-lt"/>
              </a:rPr>
              <a:t>1 train RE/heure entre Luxembourg et </a:t>
            </a:r>
            <a:r>
              <a:rPr lang="fr-LU" dirty="0" smtClean="0">
                <a:solidFill>
                  <a:schemeClr val="tx2"/>
                </a:solidFill>
                <a:latin typeface="+mn-lt"/>
              </a:rPr>
              <a:t>Koblenz:</a:t>
            </a:r>
            <a:endParaRPr lang="fr-LU" dirty="0">
              <a:solidFill>
                <a:schemeClr val="tx2"/>
              </a:solidFill>
              <a:latin typeface="+mn-lt"/>
            </a:endParaRPr>
          </a:p>
          <a:p>
            <a:pPr marL="358775" lvl="1" eaLnBrk="0" hangingPunct="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fr-LU" dirty="0" smtClean="0">
                <a:solidFill>
                  <a:schemeClr val="tx2"/>
                </a:solidFill>
                <a:latin typeface="+mn-lt"/>
              </a:rPr>
              <a:t>desserte </a:t>
            </a:r>
            <a:r>
              <a:rPr lang="fr-LU" dirty="0">
                <a:solidFill>
                  <a:schemeClr val="tx2"/>
                </a:solidFill>
                <a:latin typeface="+mn-lt"/>
              </a:rPr>
              <a:t>de Luxembourg, Sandweiler et Wasserbillig au Luxembourg, et </a:t>
            </a:r>
            <a:r>
              <a:rPr lang="fr-LU" dirty="0" err="1">
                <a:solidFill>
                  <a:schemeClr val="tx2"/>
                </a:solidFill>
                <a:latin typeface="+mn-lt"/>
              </a:rPr>
              <a:t>e.a</a:t>
            </a:r>
            <a:r>
              <a:rPr lang="fr-LU" dirty="0">
                <a:solidFill>
                  <a:schemeClr val="tx2"/>
                </a:solidFill>
                <a:latin typeface="+mn-lt"/>
              </a:rPr>
              <a:t>. Trier-</a:t>
            </a:r>
            <a:r>
              <a:rPr lang="fr-LU" dirty="0" err="1">
                <a:solidFill>
                  <a:schemeClr val="tx2"/>
                </a:solidFill>
                <a:latin typeface="+mn-lt"/>
              </a:rPr>
              <a:t>Hbf</a:t>
            </a:r>
            <a:r>
              <a:rPr lang="fr-LU" dirty="0">
                <a:solidFill>
                  <a:schemeClr val="tx2"/>
                </a:solidFill>
                <a:latin typeface="+mn-lt"/>
              </a:rPr>
              <a:t> en Allemagne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dirty="0">
                <a:solidFill>
                  <a:schemeClr val="tx2"/>
                </a:solidFill>
                <a:latin typeface="+mn-lt"/>
              </a:rPr>
              <a:t>1 train </a:t>
            </a:r>
            <a:r>
              <a:rPr lang="fr-LU" dirty="0" smtClean="0">
                <a:solidFill>
                  <a:schemeClr val="tx2"/>
                </a:solidFill>
                <a:latin typeface="+mn-lt"/>
              </a:rPr>
              <a:t>RB/heure </a:t>
            </a:r>
            <a:r>
              <a:rPr lang="fr-LU" dirty="0">
                <a:solidFill>
                  <a:schemeClr val="tx2"/>
                </a:solidFill>
                <a:latin typeface="+mn-lt"/>
              </a:rPr>
              <a:t>Luxembourg </a:t>
            </a:r>
            <a:r>
              <a:rPr lang="fr-LU" dirty="0" smtClean="0">
                <a:solidFill>
                  <a:schemeClr val="tx2"/>
                </a:solidFill>
                <a:latin typeface="+mn-lt"/>
              </a:rPr>
              <a:t>– Wasserbillig, </a:t>
            </a:r>
            <a:r>
              <a:rPr lang="fr-LU" dirty="0">
                <a:solidFill>
                  <a:schemeClr val="tx2"/>
                </a:solidFill>
                <a:latin typeface="+mn-lt"/>
              </a:rPr>
              <a:t>qui dessert tous les arrêts au Luxembourg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dirty="0">
                <a:solidFill>
                  <a:schemeClr val="tx2"/>
                </a:solidFill>
                <a:latin typeface="+mn-lt"/>
              </a:rPr>
              <a:t>quelques trains de renfort en heures de pointe vers </a:t>
            </a:r>
            <a:r>
              <a:rPr lang="fr-LU" dirty="0" smtClean="0">
                <a:solidFill>
                  <a:schemeClr val="tx2"/>
                </a:solidFill>
                <a:latin typeface="+mn-lt"/>
              </a:rPr>
              <a:t>Trier-</a:t>
            </a:r>
            <a:r>
              <a:rPr lang="fr-LU" dirty="0" err="1" smtClean="0">
                <a:solidFill>
                  <a:schemeClr val="tx2"/>
                </a:solidFill>
                <a:latin typeface="+mn-lt"/>
              </a:rPr>
              <a:t>Hbf</a:t>
            </a:r>
            <a:endParaRPr lang="fr-LU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23528" y="116632"/>
            <a:ext cx="6192688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fr-LU" sz="2100" kern="0" dirty="0" smtClean="0"/>
              <a:t>Contexte actuel / Horaire de la ligne 30 en 2018</a:t>
            </a:r>
            <a:endParaRPr lang="fr-LU" sz="210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78" y="3718178"/>
            <a:ext cx="8511902" cy="27351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B2DC5-527A-43BE-8519-F2D492EEFA6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07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1520" y="1052736"/>
            <a:ext cx="8716617" cy="234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fr-LU" sz="2400" b="1" dirty="0">
                <a:solidFill>
                  <a:schemeClr val="tx2"/>
                </a:solidFill>
                <a:latin typeface="+mn-lt"/>
              </a:rPr>
              <a:t>Facteurs limitant la marge de </a:t>
            </a:r>
            <a:r>
              <a:rPr lang="fr-LU" sz="2400" b="1" dirty="0" smtClean="0">
                <a:solidFill>
                  <a:schemeClr val="tx2"/>
                </a:solidFill>
                <a:latin typeface="+mn-lt"/>
              </a:rPr>
              <a:t>manœuvre </a:t>
            </a:r>
            <a:r>
              <a:rPr lang="fr-LU" sz="2400" b="1" dirty="0">
                <a:solidFill>
                  <a:schemeClr val="tx2"/>
                </a:solidFill>
                <a:latin typeface="+mn-lt"/>
              </a:rPr>
              <a:t>sur la ligne 30 à ce jour: </a:t>
            </a:r>
          </a:p>
          <a:p>
            <a:endParaRPr lang="fr-LU" dirty="0" smtClean="0"/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dirty="0">
                <a:solidFill>
                  <a:schemeClr val="tx2"/>
                </a:solidFill>
                <a:latin typeface="+mn-lt"/>
              </a:rPr>
              <a:t>le tronçon à voie unique entre Luxembourg et Sandweiler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dirty="0">
                <a:solidFill>
                  <a:schemeClr val="tx2"/>
                </a:solidFill>
                <a:latin typeface="+mn-lt"/>
              </a:rPr>
              <a:t>le tronçon à voie unique entre Sandweiler et Oetrange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dirty="0">
                <a:solidFill>
                  <a:schemeClr val="tx2"/>
                </a:solidFill>
                <a:latin typeface="+mn-lt"/>
              </a:rPr>
              <a:t>l’interaction avec la ligne du nord (ligne 10) sur le viaduc de Pulvermühle en entrée de la Gare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dirty="0">
                <a:solidFill>
                  <a:schemeClr val="tx2"/>
                </a:solidFill>
                <a:latin typeface="+mn-lt"/>
              </a:rPr>
              <a:t>les contraintes par les horaires du réseau voisin en Allemagne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23528" y="116632"/>
            <a:ext cx="6192688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fr-LU" sz="2100" kern="0" dirty="0"/>
              <a:t>Contexte actuel / Horaire de la ligne 30 en 2018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78" y="3718178"/>
            <a:ext cx="8511902" cy="27351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B2DC5-527A-43BE-8519-F2D492EEFA6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8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39" y="1942792"/>
            <a:ext cx="3339241" cy="265919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3528" y="116632"/>
            <a:ext cx="6192688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fr-LU" kern="0" dirty="0" smtClean="0"/>
              <a:t>Développements à venir</a:t>
            </a:r>
            <a:endParaRPr lang="fr-LU" kern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4567"/>
          <a:stretch/>
        </p:blipFill>
        <p:spPr>
          <a:xfrm>
            <a:off x="5129119" y="1938057"/>
            <a:ext cx="3456384" cy="26639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8281" y="4602912"/>
            <a:ext cx="33160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eaLnBrk="0" hangingPunct="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fr-LU" dirty="0" smtClean="0">
                <a:solidFill>
                  <a:schemeClr val="tx2"/>
                </a:solidFill>
                <a:latin typeface="+mn-lt"/>
              </a:rPr>
              <a:t>nouveau </a:t>
            </a:r>
            <a:r>
              <a:rPr lang="fr-LU" dirty="0">
                <a:solidFill>
                  <a:schemeClr val="tx2"/>
                </a:solidFill>
                <a:latin typeface="+mn-lt"/>
              </a:rPr>
              <a:t>viaduc de Pulvermühle, dédié à la ligne </a:t>
            </a:r>
            <a:r>
              <a:rPr lang="fr-LU" dirty="0" smtClean="0">
                <a:solidFill>
                  <a:schemeClr val="tx2"/>
                </a:solidFill>
                <a:latin typeface="+mn-lt"/>
              </a:rPr>
              <a:t>30</a:t>
            </a:r>
            <a:endParaRPr lang="fr-LU" dirty="0">
              <a:solidFill>
                <a:schemeClr val="tx2"/>
              </a:solidFill>
              <a:latin typeface="+mn-lt"/>
            </a:endParaRPr>
          </a:p>
          <a:p>
            <a:pPr lvl="1"/>
            <a:endParaRPr lang="fr-LU" dirty="0"/>
          </a:p>
        </p:txBody>
      </p:sp>
      <p:sp>
        <p:nvSpPr>
          <p:cNvPr id="8" name="Right Arrow 7"/>
          <p:cNvSpPr/>
          <p:nvPr/>
        </p:nvSpPr>
        <p:spPr>
          <a:xfrm>
            <a:off x="377250" y="5691163"/>
            <a:ext cx="477078" cy="13119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12" name="Rectangle 11"/>
          <p:cNvSpPr/>
          <p:nvPr/>
        </p:nvSpPr>
        <p:spPr>
          <a:xfrm>
            <a:off x="251520" y="942139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fr-LU" sz="2400" b="1" dirty="0">
                <a:solidFill>
                  <a:schemeClr val="tx2"/>
                </a:solidFill>
                <a:latin typeface="+mn-lt"/>
              </a:rPr>
              <a:t>Au Luxembourg: mise en service de nouvelles infrastructures au cours du premier semestre </a:t>
            </a:r>
            <a:r>
              <a:rPr lang="fr-LU" sz="2400" b="1" dirty="0" smtClean="0">
                <a:solidFill>
                  <a:schemeClr val="tx2"/>
                </a:solidFill>
                <a:latin typeface="+mn-lt"/>
              </a:rPr>
              <a:t>2019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76490" y="4601987"/>
            <a:ext cx="3725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eaLnBrk="0" hangingPunct="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fr-LU" dirty="0" smtClean="0">
                <a:solidFill>
                  <a:schemeClr val="tx2"/>
                </a:solidFill>
                <a:latin typeface="+mn-lt"/>
              </a:rPr>
              <a:t>tronçon </a:t>
            </a:r>
            <a:r>
              <a:rPr lang="fr-LU" dirty="0">
                <a:solidFill>
                  <a:schemeClr val="tx2"/>
                </a:solidFill>
                <a:latin typeface="+mn-lt"/>
              </a:rPr>
              <a:t>à double voie entre Luxembourg et </a:t>
            </a:r>
            <a:r>
              <a:rPr lang="fr-LU" dirty="0" smtClean="0">
                <a:solidFill>
                  <a:schemeClr val="tx2"/>
                </a:solidFill>
                <a:latin typeface="+mn-lt"/>
              </a:rPr>
              <a:t>Sandweiler-Contern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71600" y="5506141"/>
            <a:ext cx="76139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LU" sz="2400" dirty="0" smtClean="0">
                <a:solidFill>
                  <a:schemeClr val="tx2"/>
                </a:solidFill>
                <a:latin typeface="+mn-lt"/>
              </a:rPr>
              <a:t>Élimination de certaines </a:t>
            </a:r>
            <a:r>
              <a:rPr lang="fr-LU" sz="2400" dirty="0">
                <a:solidFill>
                  <a:schemeClr val="tx2"/>
                </a:solidFill>
                <a:latin typeface="+mn-lt"/>
              </a:rPr>
              <a:t>contraintes et apport de flexibilité dans </a:t>
            </a:r>
            <a:r>
              <a:rPr lang="fr-LU" sz="2400" dirty="0" smtClean="0">
                <a:solidFill>
                  <a:schemeClr val="tx2"/>
                </a:solidFill>
                <a:latin typeface="+mn-lt"/>
              </a:rPr>
              <a:t>la construction </a:t>
            </a:r>
            <a:r>
              <a:rPr lang="fr-LU" sz="2400" dirty="0">
                <a:solidFill>
                  <a:schemeClr val="tx2"/>
                </a:solidFill>
                <a:latin typeface="+mn-lt"/>
              </a:rPr>
              <a:t>de </a:t>
            </a:r>
            <a:r>
              <a:rPr lang="fr-LU" sz="2400" dirty="0" smtClean="0">
                <a:solidFill>
                  <a:schemeClr val="tx2"/>
                </a:solidFill>
                <a:latin typeface="+mn-lt"/>
              </a:rPr>
              <a:t>l’horaire</a:t>
            </a:r>
            <a:endParaRPr lang="fr-LU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B2DC5-527A-43BE-8519-F2D492EEFA6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85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5537" y="1860332"/>
            <a:ext cx="4248471" cy="409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dirty="0" smtClean="0">
                <a:solidFill>
                  <a:schemeClr val="tx2"/>
                </a:solidFill>
                <a:latin typeface="+mn-lt"/>
              </a:rPr>
              <a:t>réactivation </a:t>
            </a:r>
            <a:r>
              <a:rPr lang="fr-LU" dirty="0">
                <a:solidFill>
                  <a:schemeClr val="tx2"/>
                </a:solidFill>
                <a:latin typeface="+mn-lt"/>
              </a:rPr>
              <a:t>de la «</a:t>
            </a:r>
            <a:r>
              <a:rPr lang="fr-LU" dirty="0" err="1" smtClean="0">
                <a:solidFill>
                  <a:schemeClr val="tx2"/>
                </a:solidFill>
                <a:latin typeface="+mn-lt"/>
              </a:rPr>
              <a:t>Weststrecke</a:t>
            </a:r>
            <a:r>
              <a:rPr lang="fr-LU" dirty="0" smtClean="0">
                <a:solidFill>
                  <a:schemeClr val="tx2"/>
                </a:solidFill>
                <a:latin typeface="+mn-lt"/>
              </a:rPr>
              <a:t>» </a:t>
            </a:r>
            <a:r>
              <a:rPr lang="fr-LU" dirty="0">
                <a:solidFill>
                  <a:schemeClr val="tx2"/>
                </a:solidFill>
                <a:latin typeface="+mn-lt"/>
              </a:rPr>
              <a:t>avec mise en service de plusieurs nouveaux arrêts, à l’Ouest de Trèves</a:t>
            </a:r>
          </a:p>
          <a:p>
            <a:pPr marL="800100" lvl="3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dirty="0" smtClean="0">
                <a:solidFill>
                  <a:schemeClr val="tx2"/>
                </a:solidFill>
                <a:latin typeface="+mn-lt"/>
              </a:rPr>
              <a:t>Trier-</a:t>
            </a:r>
            <a:r>
              <a:rPr lang="fr-LU" dirty="0" err="1" smtClean="0">
                <a:solidFill>
                  <a:schemeClr val="tx2"/>
                </a:solidFill>
                <a:latin typeface="+mn-lt"/>
              </a:rPr>
              <a:t>Hafenstraße</a:t>
            </a:r>
            <a:endParaRPr lang="fr-LU" dirty="0">
              <a:solidFill>
                <a:schemeClr val="tx2"/>
              </a:solidFill>
              <a:latin typeface="+mn-lt"/>
            </a:endParaRPr>
          </a:p>
          <a:p>
            <a:pPr marL="800100" lvl="3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dirty="0" err="1">
                <a:solidFill>
                  <a:schemeClr val="tx2"/>
                </a:solidFill>
                <a:latin typeface="+mn-lt"/>
              </a:rPr>
              <a:t>Pallien</a:t>
            </a:r>
            <a:endParaRPr lang="fr-LU" dirty="0">
              <a:solidFill>
                <a:schemeClr val="tx2"/>
              </a:solidFill>
              <a:latin typeface="+mn-lt"/>
            </a:endParaRPr>
          </a:p>
          <a:p>
            <a:pPr marL="800100" lvl="3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dirty="0">
                <a:solidFill>
                  <a:schemeClr val="tx2"/>
                </a:solidFill>
                <a:latin typeface="+mn-lt"/>
              </a:rPr>
              <a:t>Trier-West</a:t>
            </a:r>
          </a:p>
          <a:p>
            <a:pPr marL="800100" lvl="3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dirty="0" err="1">
                <a:solidFill>
                  <a:schemeClr val="tx2"/>
                </a:solidFill>
                <a:latin typeface="+mn-lt"/>
              </a:rPr>
              <a:t>Euren</a:t>
            </a:r>
            <a:r>
              <a:rPr lang="fr-LU" dirty="0">
                <a:solidFill>
                  <a:schemeClr val="tx2"/>
                </a:solidFill>
                <a:latin typeface="+mn-lt"/>
              </a:rPr>
              <a:t> </a:t>
            </a:r>
          </a:p>
          <a:p>
            <a:pPr marL="800100" lvl="3" indent="-34290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fr-LU" dirty="0" err="1">
                <a:solidFill>
                  <a:schemeClr val="tx2"/>
                </a:solidFill>
                <a:latin typeface="+mn-lt"/>
              </a:rPr>
              <a:t>Zewen</a:t>
            </a:r>
            <a:r>
              <a:rPr lang="fr-LU" dirty="0">
                <a:solidFill>
                  <a:schemeClr val="tx2"/>
                </a:solidFill>
                <a:latin typeface="+mn-lt"/>
              </a:rPr>
              <a:t> </a:t>
            </a:r>
            <a:endParaRPr lang="fr-LU" dirty="0" smtClean="0">
              <a:solidFill>
                <a:schemeClr val="tx2"/>
              </a:solidFill>
              <a:latin typeface="+mn-lt"/>
            </a:endParaRPr>
          </a:p>
          <a:p>
            <a:pPr marL="457200" lvl="3" eaLnBrk="0" hangingPunct="0">
              <a:spcBef>
                <a:spcPct val="20000"/>
              </a:spcBef>
              <a:buClr>
                <a:schemeClr val="tx1"/>
              </a:buClr>
              <a:buSzPct val="80000"/>
            </a:pPr>
            <a:endParaRPr lang="fr-LU" dirty="0">
              <a:solidFill>
                <a:schemeClr val="tx2"/>
              </a:solidFill>
              <a:latin typeface="+mn-lt"/>
            </a:endParaRPr>
          </a:p>
          <a:p>
            <a:pPr lvl="1" eaLnBrk="0" hangingPunct="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fr-LU" sz="2400" dirty="0" smtClean="0">
                <a:solidFill>
                  <a:schemeClr val="tx2"/>
                </a:solidFill>
                <a:latin typeface="+mn-lt"/>
              </a:rPr>
              <a:t>Possibilité </a:t>
            </a:r>
            <a:r>
              <a:rPr lang="fr-LU" sz="2400" dirty="0">
                <a:solidFill>
                  <a:schemeClr val="tx2"/>
                </a:solidFill>
                <a:latin typeface="+mn-lt"/>
              </a:rPr>
              <a:t>de cibler une nouvelle clientèle en Allemagne</a:t>
            </a:r>
          </a:p>
        </p:txBody>
      </p:sp>
      <p:sp>
        <p:nvSpPr>
          <p:cNvPr id="3" name="Rectangle 2"/>
          <p:cNvSpPr/>
          <p:nvPr/>
        </p:nvSpPr>
        <p:spPr>
          <a:xfrm>
            <a:off x="296428" y="949262"/>
            <a:ext cx="8400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fr-LU" sz="2400" b="1" dirty="0">
                <a:solidFill>
                  <a:schemeClr val="tx2"/>
                </a:solidFill>
                <a:latin typeface="+mn-lt"/>
              </a:rPr>
              <a:t>En Allemagne: mise en service de nouvelles infrastructures à partir de décembre 2021 </a:t>
            </a:r>
            <a:endParaRPr lang="fr-LU" sz="2400" b="1" dirty="0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95537" y="4941168"/>
            <a:ext cx="477078" cy="13119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3528" y="116632"/>
            <a:ext cx="6192688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fr-LU" kern="0" dirty="0"/>
              <a:t>Développements à venir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3" y="2398822"/>
            <a:ext cx="3828574" cy="27363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8024" y="2159278"/>
            <a:ext cx="33123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LU" sz="1100" dirty="0" smtClean="0">
                <a:solidFill>
                  <a:srgbClr val="000000"/>
                </a:solidFill>
              </a:rPr>
              <a:t>Die </a:t>
            </a:r>
            <a:r>
              <a:rPr lang="fr-LU" sz="1100" dirty="0" err="1" smtClean="0">
                <a:solidFill>
                  <a:srgbClr val="000000"/>
                </a:solidFill>
              </a:rPr>
              <a:t>Weststrecke</a:t>
            </a:r>
            <a:r>
              <a:rPr lang="fr-LU" sz="1100" dirty="0" smtClean="0">
                <a:solidFill>
                  <a:srgbClr val="000000"/>
                </a:solidFill>
              </a:rPr>
              <a:t> Trier</a:t>
            </a:r>
            <a:endParaRPr lang="fr-LU" sz="11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7B2DC5-527A-43BE-8519-F2D492EEFA6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38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Gouvernement luxembourgeois">
      <a:dk1>
        <a:srgbClr val="FF0000"/>
      </a:dk1>
      <a:lt1>
        <a:srgbClr val="FFFFFF"/>
      </a:lt1>
      <a:dk2>
        <a:srgbClr val="80808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ouvernement luxembourgeoi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894</Words>
  <Application>Microsoft Office PowerPoint</Application>
  <PresentationFormat>On-screen Show (4:3)</PresentationFormat>
  <Paragraphs>216</Paragraphs>
  <Slides>39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Times New Roman</vt:lpstr>
      <vt:lpstr>Wingdings</vt:lpstr>
      <vt:lpstr>Modèle par défaut</vt:lpstr>
      <vt:lpstr>Présentation « Mobilité dans l’Est » du  17 septembre 2018 à Grevenmacher</vt:lpstr>
      <vt:lpstr>Nouvelle ligne express RGTR 465 </vt:lpstr>
      <vt:lpstr>PowerPoint Presentation</vt:lpstr>
      <vt:lpstr>PowerPoint Presentation</vt:lpstr>
      <vt:lpstr>Projet Rail « Weststrecke 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Aménagement  d’un parking relais (P&amp;R) , d’un parking public et d’une plate-forme d’atterrissage pour hélicoptères le long de la N10 près de l’écluse à Grevenmacher</vt:lpstr>
      <vt:lpstr>Extrait de la carte</vt:lpstr>
      <vt:lpstr>Plan de situation parking public</vt:lpstr>
      <vt:lpstr>Critères écologiques</vt:lpstr>
      <vt:lpstr>Photo situation actuelle</vt:lpstr>
      <vt:lpstr>Coupe-type</vt:lpstr>
      <vt:lpstr>Plan de situation parking relais (P&amp;R) et plate-forme hélicoptère</vt:lpstr>
      <vt:lpstr>Plan de situation parking relais (P&amp;R) et plate-forme hélicoptère</vt:lpstr>
      <vt:lpstr>Plan de situation parking relais (P&amp;R) et plate-forme hélicoptère</vt:lpstr>
      <vt:lpstr>Photo situation</vt:lpstr>
      <vt:lpstr>Planning prévisionnel </vt:lpstr>
      <vt:lpstr>Coûts prévisionnels des travaux</vt:lpstr>
      <vt:lpstr>Autorisations</vt:lpstr>
      <vt:lpstr>PowerPoint Presentation</vt:lpstr>
      <vt:lpstr>Projet d’une installation solaire photovoltaïque </vt:lpstr>
      <vt:lpstr>Considérations générales</vt:lpstr>
      <vt:lpstr>Site d’implantation</vt:lpstr>
      <vt:lpstr>Vue aérienne du potentiel théorique</vt:lpstr>
      <vt:lpstr>Vue aérienne du projet retenu</vt:lpstr>
      <vt:lpstr>Coupe du projet retenu</vt:lpstr>
      <vt:lpstr>Vue du projet de la N10 </vt:lpstr>
      <vt:lpstr>Vue du projet le long de la Moselle</vt:lpstr>
      <vt:lpstr>Avantages pour l’État</vt:lpstr>
      <vt:lpstr>Avantages pour la Commune</vt:lpstr>
      <vt:lpstr>Avantages pour l’Environnement</vt:lpstr>
      <vt:lpstr>Planning prévisionnel</vt:lpstr>
      <vt:lpstr>Données techniques prévisionnelles</vt:lpstr>
      <vt:lpstr>PowerPoint Presentation</vt:lpstr>
    </vt:vector>
  </TitlesOfParts>
  <Company>CIE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Administrator</dc:creator>
  <cp:lastModifiedBy>Danielle Frank</cp:lastModifiedBy>
  <cp:revision>435</cp:revision>
  <cp:lastPrinted>2018-09-17T07:26:53Z</cp:lastPrinted>
  <dcterms:created xsi:type="dcterms:W3CDTF">2014-02-06T11:46:14Z</dcterms:created>
  <dcterms:modified xsi:type="dcterms:W3CDTF">2018-09-17T11:58:27Z</dcterms:modified>
</cp:coreProperties>
</file>