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52" r:id="rId4"/>
    <p:sldMasterId id="2147483903" r:id="rId5"/>
    <p:sldMasterId id="2147483861" r:id="rId6"/>
    <p:sldMasterId id="2147483885" r:id="rId7"/>
    <p:sldMasterId id="2147483888" r:id="rId8"/>
    <p:sldMasterId id="2147483865" r:id="rId9"/>
    <p:sldMasterId id="2147483891" r:id="rId10"/>
  </p:sldMasterIdLst>
  <p:notesMasterIdLst>
    <p:notesMasterId r:id="rId31"/>
  </p:notesMasterIdLst>
  <p:handoutMasterIdLst>
    <p:handoutMasterId r:id="rId32"/>
  </p:handoutMasterIdLst>
  <p:sldIdLst>
    <p:sldId id="257" r:id="rId11"/>
    <p:sldId id="286" r:id="rId12"/>
    <p:sldId id="288" r:id="rId13"/>
    <p:sldId id="289" r:id="rId14"/>
    <p:sldId id="307" r:id="rId15"/>
    <p:sldId id="296" r:id="rId16"/>
    <p:sldId id="298" r:id="rId17"/>
    <p:sldId id="301" r:id="rId18"/>
    <p:sldId id="309" r:id="rId19"/>
    <p:sldId id="265" r:id="rId20"/>
    <p:sldId id="262" r:id="rId21"/>
    <p:sldId id="311" r:id="rId22"/>
    <p:sldId id="299" r:id="rId23"/>
    <p:sldId id="305" r:id="rId24"/>
    <p:sldId id="308" r:id="rId25"/>
    <p:sldId id="310" r:id="rId26"/>
    <p:sldId id="306" r:id="rId27"/>
    <p:sldId id="312" r:id="rId28"/>
    <p:sldId id="297" r:id="rId29"/>
    <p:sldId id="275" r:id="rId30"/>
  </p:sldIdLst>
  <p:sldSz cx="9144000" cy="6858000" type="screen4x3"/>
  <p:notesSz cx="7010400" cy="9296400"/>
  <p:embeddedFontLs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3366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3366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3366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3366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3366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600" b="1" kern="1200">
        <a:solidFill>
          <a:srgbClr val="003366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600" b="1" kern="1200">
        <a:solidFill>
          <a:srgbClr val="003366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600" b="1" kern="1200">
        <a:solidFill>
          <a:srgbClr val="003366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600" b="1" kern="1200">
        <a:solidFill>
          <a:srgbClr val="003366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èle Thielen" initials="" lastIdx="13" clrIdx="0"/>
  <p:cmAuthor id="2" name="KLV979@gouv.etat.lu" initials="K" lastIdx="32" clrIdx="1"/>
  <p:cmAuthor id="3" name="Paula Almeida" initials="PA" lastIdx="28" clrIdx="2">
    <p:extLst>
      <p:ext uri="{19B8F6BF-5375-455C-9EA6-DF929625EA0E}">
        <p15:presenceInfo xmlns:p15="http://schemas.microsoft.com/office/powerpoint/2012/main" userId="S-1-5-21-3210268068-3955779823-4248853682-115886" providerId="AD"/>
      </p:ext>
    </p:extLst>
  </p:cmAuthor>
  <p:cmAuthor id="4" name="Danièle Thielen" initials="DT" lastIdx="1" clrIdx="3">
    <p:extLst>
      <p:ext uri="{19B8F6BF-5375-455C-9EA6-DF929625EA0E}">
        <p15:presenceInfo xmlns:p15="http://schemas.microsoft.com/office/powerpoint/2012/main" userId="S-1-5-21-3210268068-3955779823-4248853682-55198" providerId="AD"/>
      </p:ext>
    </p:extLst>
  </p:cmAuthor>
  <p:cmAuthor id="5" name="Céline Leclerc" initials="CL" lastIdx="3" clrIdx="4">
    <p:extLst>
      <p:ext uri="{19B8F6BF-5375-455C-9EA6-DF929625EA0E}">
        <p15:presenceInfo xmlns:p15="http://schemas.microsoft.com/office/powerpoint/2012/main" userId="S-1-5-21-3210268068-3955779823-4248853682-149440" providerId="AD"/>
      </p:ext>
    </p:extLst>
  </p:cmAuthor>
  <p:cmAuthor id="6" name="Nadine Muller" initials="NM" lastIdx="3" clrIdx="5">
    <p:extLst>
      <p:ext uri="{19B8F6BF-5375-455C-9EA6-DF929625EA0E}">
        <p15:presenceInfo xmlns:p15="http://schemas.microsoft.com/office/powerpoint/2012/main" userId="S-1-5-21-3210268068-3955779823-4248853682-1398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ACC9"/>
    <a:srgbClr val="FFFFFF"/>
    <a:srgbClr val="3D6283"/>
    <a:srgbClr val="507FAA"/>
    <a:srgbClr val="6E96BA"/>
    <a:srgbClr val="5E8AB2"/>
    <a:srgbClr val="82A5C4"/>
    <a:srgbClr val="456D91"/>
    <a:srgbClr val="385A78"/>
    <a:srgbClr val="3C6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97" autoAdjust="0"/>
    <p:restoredTop sz="83140" autoAdjust="0"/>
  </p:normalViewPr>
  <p:slideViewPr>
    <p:cSldViewPr>
      <p:cViewPr varScale="1">
        <p:scale>
          <a:sx n="118" d="100"/>
          <a:sy n="118" d="100"/>
        </p:scale>
        <p:origin x="1352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076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font" Target="fonts/font4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604" cy="46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159" y="0"/>
            <a:ext cx="3038604" cy="46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573"/>
            <a:ext cx="3038604" cy="46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159" y="8829573"/>
            <a:ext cx="3038604" cy="46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8360D56-37AB-45EF-B1FC-0E30FDBA1BB6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604" cy="46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159" y="0"/>
            <a:ext cx="3038604" cy="46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13" y="4415530"/>
            <a:ext cx="5608975" cy="418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573"/>
            <a:ext cx="3038604" cy="46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159" y="8829573"/>
            <a:ext cx="3038604" cy="46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81B751D-3578-47C3-B919-CEC854D46CFD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1B751D-3578-47C3-B919-CEC854D46CFD}" type="slidenum">
              <a:rPr lang="fr-FR" altLang="fr-FR" smtClean="0"/>
              <a:pPr>
                <a:defRPr/>
              </a:pPr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84414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925638" y="949325"/>
            <a:ext cx="6329362" cy="4746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D71E4-270B-4519-A8DB-A2D40425ED1A}" type="slidenum">
              <a:rPr lang="fr-BE" smtClean="0"/>
              <a:t>10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79568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1B751D-3578-47C3-B919-CEC854D46CFD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50404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925638" y="949325"/>
            <a:ext cx="6329362" cy="4746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D71E4-270B-4519-A8DB-A2D40425ED1A}" type="slidenum">
              <a:rPr lang="fr-BE" smtClean="0"/>
              <a:t>12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05311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AA6F3-82AA-47A8-BA7A-1E0FF599BA8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09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AA6F3-82AA-47A8-BA7A-1E0FF599BA8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91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AA6F3-82AA-47A8-BA7A-1E0FF599BA8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60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AA6F3-82AA-47A8-BA7A-1E0FF599BA8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38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AA6F3-82AA-47A8-BA7A-1E0FF599BA8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14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AA6F3-82AA-47A8-BA7A-1E0FF599BA8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41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1B751D-3578-47C3-B919-CEC854D46CFD}" type="slidenum">
              <a:rPr lang="fr-FR" altLang="fr-FR" smtClean="0"/>
              <a:pPr>
                <a:defRPr/>
              </a:pPr>
              <a:t>20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46747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1B751D-3578-47C3-B919-CEC854D46CFD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61965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1B751D-3578-47C3-B919-CEC854D46CFD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97761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1B751D-3578-47C3-B919-CEC854D46CFD}" type="slidenum">
              <a:rPr lang="fr-FR" altLang="fr-FR" smtClean="0"/>
              <a:pPr>
                <a:defRPr/>
              </a:pPr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6818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1B751D-3578-47C3-B919-CEC854D46CFD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1868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1B751D-3578-47C3-B919-CEC854D46CFD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58152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1B751D-3578-47C3-B919-CEC854D46CFD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64430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1B751D-3578-47C3-B919-CEC854D46CFD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37782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AA6F3-82AA-47A8-BA7A-1E0FF599BA8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49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inDi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02045" y="4365104"/>
            <a:ext cx="8712968" cy="1326009"/>
          </a:xfrm>
          <a:prstGeom prst="rect">
            <a:avLst/>
          </a:prstGeom>
        </p:spPr>
        <p:txBody>
          <a:bodyPr anchor="ctr"/>
          <a:lstStyle>
            <a:lvl1pPr algn="l">
              <a:defRPr lang="fr-FR" sz="3600" b="0" smtClean="0">
                <a:solidFill>
                  <a:srgbClr val="374D63"/>
                </a:solidFill>
                <a:ea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5534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anchor="ctr"/>
          <a:lstStyle>
            <a:lvl1pPr>
              <a:defRPr lang="en-US" sz="3600" b="0" kern="1200" dirty="0" smtClean="0">
                <a:solidFill>
                  <a:srgbClr val="374D63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968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792" y="1628800"/>
            <a:ext cx="3600400" cy="36290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anchor="ctr"/>
          <a:lstStyle>
            <a:lvl1pPr marL="0" indent="0" algn="ctr">
              <a:buNone/>
              <a:defRPr lang="en-US" sz="3600" b="0" kern="1200" dirty="0">
                <a:solidFill>
                  <a:srgbClr val="374D63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779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anchor="ctr"/>
          <a:lstStyle>
            <a:lvl1pPr>
              <a:defRPr lang="en-US" sz="3600" b="0" kern="1200" dirty="0" smtClean="0">
                <a:solidFill>
                  <a:srgbClr val="374D63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0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792" y="1628800"/>
            <a:ext cx="3600400" cy="36290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anchor="ctr"/>
          <a:lstStyle>
            <a:lvl1pPr marL="0" indent="0" algn="ctr">
              <a:buNone/>
              <a:defRPr lang="en-US" sz="3600" b="0" kern="1200" dirty="0">
                <a:solidFill>
                  <a:srgbClr val="374D63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233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anchor="ctr"/>
          <a:lstStyle>
            <a:lvl1pPr>
              <a:defRPr lang="en-US" sz="3600" b="0" kern="1200" dirty="0" smtClean="0">
                <a:solidFill>
                  <a:srgbClr val="374D63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159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99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260648"/>
            <a:ext cx="4956224" cy="63367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1">
                <a:solidFill>
                  <a:schemeClr val="bg1"/>
                </a:solidFill>
              </a:defRPr>
            </a:lvl2pPr>
            <a:lvl3pPr marL="1200150" indent="-285750">
              <a:buFont typeface="Wingdings" panose="05000000000000000000" pitchFamily="2" charset="2"/>
              <a:buChar char="ü"/>
              <a:defRPr sz="2000">
                <a:solidFill>
                  <a:schemeClr val="bg1"/>
                </a:solidFill>
              </a:defRPr>
            </a:lvl3pPr>
            <a:lvl4pPr marL="1657350" indent="-285750"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34893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D83E9-4474-4324-80A8-B99D944A6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97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D83E9-4474-4324-80A8-B99D944A6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6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D83E9-4474-4324-80A8-B99D944A6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47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304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611188" y="3789363"/>
            <a:ext cx="8426450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 GOUVERNEMENT DU GRAND-DUCHÉ DE LUXEMBOURG</a:t>
            </a:r>
            <a:endParaRPr kumimoji="0" lang="en-US" alt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Ministère de la Digitalisation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4, rue de la Congrégation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L-1352 Luxembourg</a:t>
            </a:r>
            <a:endParaRPr kumimoji="0" lang="en-US" alt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info@digital.etat.lu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www.digitalisation.lu</a:t>
            </a:r>
            <a:endParaRPr kumimoji="0" lang="fr-FR" alt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39752" y="764704"/>
            <a:ext cx="5400600" cy="1143000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4138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D83E9-4474-4324-80A8-B99D944A6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86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D83E9-4474-4324-80A8-B99D944A6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41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D83E9-4474-4324-80A8-B99D944A6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83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D83E9-4474-4324-80A8-B99D944A6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97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D83E9-4474-4324-80A8-B99D944A6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39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D83E9-4474-4324-80A8-B99D944A6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53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D83E9-4474-4324-80A8-B99D944A6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29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D83E9-4474-4324-80A8-B99D944A6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87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- MinDi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915816" y="44624"/>
            <a:ext cx="6120680" cy="840355"/>
          </a:xfrm>
          <a:prstGeom prst="rect">
            <a:avLst/>
          </a:prstGeom>
        </p:spPr>
        <p:txBody>
          <a:bodyPr anchor="b"/>
          <a:lstStyle>
            <a:lvl1pPr algn="r">
              <a:defRPr lang="fr-FR" sz="2500" b="0" dirty="0">
                <a:solidFill>
                  <a:srgbClr val="374D6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79512" y="1268760"/>
            <a:ext cx="8856984" cy="5400599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800100" indent="-342900">
              <a:spcAft>
                <a:spcPts val="600"/>
              </a:spcAft>
              <a:buFont typeface="Arial" panose="020B0604020202020204" pitchFamily="34" charset="0"/>
              <a:buChar char="•"/>
              <a:defRPr sz="2000" b="1">
                <a:solidFill>
                  <a:schemeClr val="bg1"/>
                </a:solidFill>
              </a:defRPr>
            </a:lvl2pPr>
            <a:lvl3pPr marL="1200150" indent="-285750">
              <a:spcAft>
                <a:spcPts val="0"/>
              </a:spcAft>
              <a:buFont typeface="Wingdings" panose="05000000000000000000" pitchFamily="2" charset="2"/>
              <a:buChar char="ü"/>
              <a:defRPr sz="2000">
                <a:solidFill>
                  <a:schemeClr val="bg1"/>
                </a:solidFill>
              </a:defRPr>
            </a:lvl3pPr>
            <a:lvl4pPr marL="1657350" indent="-285750">
              <a:spcAft>
                <a:spcPts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4pPr>
            <a:lvl5pPr marL="182880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3668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Slide - MinDi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915816" y="44624"/>
            <a:ext cx="6120680" cy="840355"/>
          </a:xfrm>
          <a:prstGeom prst="rect">
            <a:avLst/>
          </a:prstGeom>
        </p:spPr>
        <p:txBody>
          <a:bodyPr anchor="b"/>
          <a:lstStyle>
            <a:lvl1pPr algn="r">
              <a:defRPr lang="fr-FR" sz="2500" b="0" dirty="0">
                <a:solidFill>
                  <a:srgbClr val="374D6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00" y="1268759"/>
            <a:ext cx="4392488" cy="54225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1"/>
          </p:nvPr>
        </p:nvSpPr>
        <p:spPr>
          <a:xfrm>
            <a:off x="179513" y="1268760"/>
            <a:ext cx="4248026" cy="54225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029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mérotation Slide - MinDi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915816" y="44624"/>
            <a:ext cx="6120680" cy="840355"/>
          </a:xfrm>
          <a:prstGeom prst="rect">
            <a:avLst/>
          </a:prstGeom>
        </p:spPr>
        <p:txBody>
          <a:bodyPr anchor="b"/>
          <a:lstStyle>
            <a:lvl1pPr algn="r">
              <a:defRPr lang="fr-FR" sz="2500" b="0" dirty="0">
                <a:solidFill>
                  <a:srgbClr val="374D6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79512" y="1268760"/>
            <a:ext cx="8856984" cy="5400599"/>
          </a:xfrm>
          <a:prstGeom prst="rect">
            <a:avLst/>
          </a:prstGeom>
        </p:spPr>
        <p:txBody>
          <a:bodyPr/>
          <a:lstStyle>
            <a:lvl1pPr marL="514350" indent="-514350">
              <a:spcAft>
                <a:spcPts val="1800"/>
              </a:spcAft>
              <a:buFont typeface="+mj-lt"/>
              <a:buAutoNum type="arabicPeriod"/>
              <a:defRPr sz="2800" b="1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1">
                <a:solidFill>
                  <a:schemeClr val="bg1"/>
                </a:solidFill>
              </a:defRPr>
            </a:lvl2pPr>
            <a:lvl3pPr marL="1200150" indent="-285750">
              <a:buFont typeface="Wingdings" panose="05000000000000000000" pitchFamily="2" charset="2"/>
              <a:buChar char="ü"/>
              <a:defRPr sz="2000">
                <a:solidFill>
                  <a:schemeClr val="bg1"/>
                </a:solidFill>
              </a:defRPr>
            </a:lvl3pPr>
            <a:lvl4pPr marL="1657350" indent="-285750"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406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192688" cy="504056"/>
          </a:xfrm>
        </p:spPr>
        <p:txBody>
          <a:bodyPr/>
          <a:lstStyle/>
          <a:p>
            <a:r>
              <a:rPr lang="fr-FR" dirty="0"/>
              <a:t>Cliquez pour modifier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0000"/>
            <a:ext cx="8229600" cy="4929411"/>
          </a:xfrm>
        </p:spPr>
        <p:txBody>
          <a:bodyPr/>
          <a:lstStyle>
            <a:lvl1pPr>
              <a:buSzPct val="80000"/>
              <a:defRPr/>
            </a:lvl1pPr>
            <a:lvl2pPr>
              <a:buSzPct val="100000"/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7289"/>
            <a:ext cx="647700" cy="504825"/>
          </a:xfr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fr-CH" sz="14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32189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8875"/>
            <a:ext cx="647700" cy="50323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B2DC5-527A-43BE-8519-F2D492EEFA6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876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46C9-C8A9-4F66-85C5-09E8F617AECB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5061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792" y="1628800"/>
            <a:ext cx="3600400" cy="36290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  <p:txBody>
          <a:bodyPr anchor="ctr"/>
          <a:lstStyle>
            <a:lvl1pPr marL="0" indent="0" algn="ctr">
              <a:buNone/>
              <a:defRPr lang="en-US" sz="3600" b="0" kern="1200" dirty="0">
                <a:solidFill>
                  <a:srgbClr val="374D63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333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Image 4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58763"/>
            <a:ext cx="23749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 userDrawn="1"/>
        </p:nvGrpSpPr>
        <p:grpSpPr>
          <a:xfrm>
            <a:off x="4079" y="1054105"/>
            <a:ext cx="9150021" cy="5803895"/>
            <a:chOff x="4079" y="1054105"/>
            <a:chExt cx="9150021" cy="5803895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079" y="1054105"/>
              <a:ext cx="9144793" cy="5803895"/>
            </a:xfrm>
            <a:prstGeom prst="rect">
              <a:avLst/>
            </a:prstGeom>
          </p:spPr>
        </p:pic>
        <p:sp>
          <p:nvSpPr>
            <p:cNvPr id="7" name="Rectangle 2"/>
            <p:cNvSpPr>
              <a:spLocks noChangeArrowheads="1"/>
            </p:cNvSpPr>
            <p:nvPr userDrawn="1"/>
          </p:nvSpPr>
          <p:spPr bwMode="auto">
            <a:xfrm>
              <a:off x="10100" y="4077072"/>
              <a:ext cx="9144000" cy="180181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fr-FR" altLang="fr-FR" sz="16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11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60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 Light" panose="020F0302020204030204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 Light" panose="020F0302020204030204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 Light" panose="020F0302020204030204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 Light" panose="020F0302020204030204" pitchFamily="34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Image 44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58763"/>
            <a:ext cx="23749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052513"/>
            <a:ext cx="9144000" cy="5805487"/>
          </a:xfrm>
          <a:prstGeom prst="rect">
            <a:avLst/>
          </a:prstGeom>
          <a:solidFill>
            <a:srgbClr val="304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lb-LU" altLang="fr-FR" sz="1600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39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4" r:id="rId2"/>
    <p:sldLayoutId id="2147483909" r:id="rId3"/>
    <p:sldLayoutId id="2147483910" r:id="rId4"/>
    <p:sldLayoutId id="2147483912" r:id="rId5"/>
    <p:sldLayoutId id="2147483913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 Light" panose="020F0302020204030204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 Light" panose="020F0302020204030204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 Light" panose="020F0302020204030204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alibri Light" panose="020F0302020204030204" pitchFamily="34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686" y="-3346"/>
            <a:ext cx="9181372" cy="686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1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4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0879" y="-297"/>
            <a:ext cx="920575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5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66696" y="-85649"/>
            <a:ext cx="11077392" cy="70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19672" y="693104"/>
            <a:ext cx="3672000" cy="3672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0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68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kern="1200" dirty="0">
          <a:solidFill>
            <a:srgbClr val="374D63"/>
          </a:solidFill>
          <a:latin typeface="+mn-lt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D83E9-4474-4324-80A8-B99D944A6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6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vtechlab.lu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vtechlab.lu/" TargetMode="External"/><Relationship Id="rId7" Type="http://schemas.openxmlformats.org/officeDocument/2006/relationships/hyperlink" Target="mailto:info@govtechlab.lu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twitter.com/GovTechLab_LU" TargetMode="External"/><Relationship Id="rId5" Type="http://schemas.openxmlformats.org/officeDocument/2006/relationships/hyperlink" Target="https://www.linkedin.com/showcase/govtech-lab-luxembourg/" TargetMode="External"/><Relationship Id="rId4" Type="http://schemas.openxmlformats.org/officeDocument/2006/relationships/hyperlink" Target="https://pmp.b2g.etat.lu/?page=entreprise.EntrepriseHom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err="1" smtClean="0"/>
              <a:t>GovTech</a:t>
            </a:r>
            <a:r>
              <a:rPr lang="en-US" sz="4000" b="1" dirty="0" smtClean="0"/>
              <a:t> Lab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Accélérer </a:t>
            </a:r>
            <a:r>
              <a:rPr lang="en-US" sz="3200" dirty="0" err="1" smtClean="0"/>
              <a:t>l’innovation</a:t>
            </a:r>
            <a:r>
              <a:rPr lang="en-US" sz="3200" dirty="0" smtClean="0"/>
              <a:t> </a:t>
            </a:r>
            <a:r>
              <a:rPr lang="en-US" sz="3200" dirty="0" err="1" smtClean="0"/>
              <a:t>auprès</a:t>
            </a:r>
            <a:r>
              <a:rPr lang="en-US" sz="3200" dirty="0" smtClean="0"/>
              <a:t> de </a:t>
            </a:r>
            <a:r>
              <a:rPr lang="en-US" sz="3200" dirty="0" err="1" smtClean="0"/>
              <a:t>l’Etat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65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3EE10F4-18E1-5347-A201-F9A63AF4BC38}"/>
              </a:ext>
            </a:extLst>
          </p:cNvPr>
          <p:cNvGrpSpPr/>
          <p:nvPr/>
        </p:nvGrpSpPr>
        <p:grpSpPr>
          <a:xfrm>
            <a:off x="107504" y="4221152"/>
            <a:ext cx="3816424" cy="2518356"/>
            <a:chOff x="568152" y="6806629"/>
            <a:chExt cx="2448272" cy="178073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E5CABCF-89E3-9A4A-B224-DEC3C8285C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8152" y="7232878"/>
              <a:ext cx="2448272" cy="1354485"/>
            </a:xfrm>
            <a:prstGeom prst="rect">
              <a:avLst/>
            </a:prstGeom>
          </p:spPr>
        </p:pic>
        <p:pic>
          <p:nvPicPr>
            <p:cNvPr id="2058" name="Picture 10" descr="Découvrez la couleur de l’année 2019 ! La couleur corail est une nuance vitaminée, gaie, tonique et douce à la fois. Le moins que l’on puisse dire, c’est qu’au jardin, elle...">
              <a:extLst>
                <a:ext uri="{FF2B5EF4-FFF2-40B4-BE49-F238E27FC236}">
                  <a16:creationId xmlns:a16="http://schemas.microsoft.com/office/drawing/2014/main" id="{9194494D-E147-9D41-B5B7-589DEA7C5D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8152" y="6806629"/>
              <a:ext cx="2448272" cy="433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9EF34148-3045-7046-9619-054C216A33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9661" y="4221151"/>
            <a:ext cx="4235579" cy="25183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8EC623E-16F7-0A4E-B64F-702B9B1954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1412776"/>
            <a:ext cx="3839668" cy="2401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2A813B4-723F-A54E-9EA6-2C4B6075B2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387051"/>
            <a:ext cx="4502157" cy="269232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555776" y="116632"/>
            <a:ext cx="6480720" cy="504056"/>
          </a:xfr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 Light" panose="020F0302020204030204" pitchFamily="34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500" b="0" kern="0" dirty="0" smtClean="0">
                <a:solidFill>
                  <a:srgbClr val="374D63"/>
                </a:solidFill>
                <a:latin typeface="+mn-lt"/>
              </a:rPr>
              <a:t>Perspectives</a:t>
            </a:r>
            <a:endParaRPr lang="en-US" sz="2500" b="0" kern="0" dirty="0">
              <a:solidFill>
                <a:srgbClr val="374D6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422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14" y="1412776"/>
            <a:ext cx="6873938" cy="490407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555776" y="116632"/>
            <a:ext cx="6480720" cy="504056"/>
          </a:xfr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 Light" panose="020F0302020204030204" pitchFamily="34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500" b="0" kern="0" dirty="0" err="1" smtClean="0">
                <a:solidFill>
                  <a:srgbClr val="374D63"/>
                </a:solidFill>
                <a:latin typeface="+mn-lt"/>
              </a:rPr>
              <a:t>Identité</a:t>
            </a:r>
            <a:r>
              <a:rPr lang="en-US" sz="2500" b="0" kern="0" dirty="0" smtClean="0">
                <a:solidFill>
                  <a:srgbClr val="374D63"/>
                </a:solidFill>
                <a:latin typeface="+mn-lt"/>
              </a:rPr>
              <a:t> </a:t>
            </a:r>
            <a:r>
              <a:rPr lang="en-US" sz="2500" b="0" kern="0" dirty="0" err="1" smtClean="0">
                <a:solidFill>
                  <a:srgbClr val="374D63"/>
                </a:solidFill>
                <a:latin typeface="+mn-lt"/>
              </a:rPr>
              <a:t>visuelle</a:t>
            </a:r>
            <a:endParaRPr lang="en-US" sz="2500" b="0" kern="0" dirty="0">
              <a:solidFill>
                <a:srgbClr val="374D6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201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555776" y="116632"/>
            <a:ext cx="6480720" cy="504056"/>
          </a:xfr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 Light" panose="020F0302020204030204" pitchFamily="34" charset="0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500" b="0" kern="0" dirty="0" smtClean="0">
                <a:solidFill>
                  <a:srgbClr val="374D63"/>
                </a:solidFill>
                <a:latin typeface="+mn-lt"/>
              </a:rPr>
              <a:t>Perspectives</a:t>
            </a:r>
            <a:endParaRPr lang="en-US" sz="2500" b="0" kern="0" dirty="0">
              <a:solidFill>
                <a:srgbClr val="374D63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556794"/>
            <a:ext cx="8064896" cy="453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8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6480720" cy="504056"/>
          </a:xfrm>
        </p:spPr>
        <p:txBody>
          <a:bodyPr/>
          <a:lstStyle/>
          <a:p>
            <a:pPr>
              <a:defRPr/>
            </a:pPr>
            <a:r>
              <a:rPr lang="en-US" sz="2500" b="0" dirty="0" err="1" smtClean="0">
                <a:solidFill>
                  <a:srgbClr val="374D63"/>
                </a:solidFill>
                <a:latin typeface="+mn-lt"/>
              </a:rPr>
              <a:t>Partenariat</a:t>
            </a:r>
            <a:r>
              <a:rPr lang="en-US" sz="2500" b="0" dirty="0" smtClean="0">
                <a:solidFill>
                  <a:srgbClr val="374D63"/>
                </a:solidFill>
                <a:latin typeface="+mn-lt"/>
              </a:rPr>
              <a:t> </a:t>
            </a:r>
            <a:r>
              <a:rPr lang="en-US" sz="2500" b="0" dirty="0" err="1" smtClean="0">
                <a:solidFill>
                  <a:srgbClr val="374D63"/>
                </a:solidFill>
                <a:latin typeface="+mn-lt"/>
              </a:rPr>
              <a:t>d’innovation</a:t>
            </a:r>
            <a:endParaRPr lang="en-US" sz="2500" b="0" dirty="0">
              <a:solidFill>
                <a:srgbClr val="374D63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sz="2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sz="2200" dirty="0" smtClean="0">
                <a:solidFill>
                  <a:schemeClr val="bg1"/>
                </a:solidFill>
              </a:rPr>
              <a:t>Le partenariat d’innovation est un format d’appels à solutions qui permet de travailler en plusieurs étapes:</a:t>
            </a:r>
          </a:p>
          <a:p>
            <a:endParaRPr lang="fr-FR" sz="2200" dirty="0">
              <a:solidFill>
                <a:schemeClr val="bg1"/>
              </a:solidFill>
            </a:endParaRPr>
          </a:p>
          <a:p>
            <a:pPr lvl="1"/>
            <a:r>
              <a:rPr lang="fr-FR" sz="2200" dirty="0" smtClean="0">
                <a:solidFill>
                  <a:schemeClr val="bg1"/>
                </a:solidFill>
              </a:rPr>
              <a:t>Phase prototypage avec maximum 5 porteurs de solutions</a:t>
            </a:r>
          </a:p>
          <a:p>
            <a:pPr lvl="1"/>
            <a:endParaRPr lang="fr-FR" sz="2200" dirty="0" smtClean="0">
              <a:solidFill>
                <a:schemeClr val="bg1"/>
              </a:solidFill>
            </a:endParaRPr>
          </a:p>
          <a:p>
            <a:pPr lvl="1"/>
            <a:r>
              <a:rPr lang="fr-FR" sz="2200" dirty="0" smtClean="0">
                <a:solidFill>
                  <a:schemeClr val="bg1"/>
                </a:solidFill>
              </a:rPr>
              <a:t>Phase Proof of concept (</a:t>
            </a:r>
            <a:r>
              <a:rPr lang="fr-FR" sz="2200" dirty="0" err="1" smtClean="0">
                <a:solidFill>
                  <a:schemeClr val="bg1"/>
                </a:solidFill>
              </a:rPr>
              <a:t>PoC</a:t>
            </a:r>
            <a:r>
              <a:rPr lang="fr-FR" sz="2200" dirty="0" smtClean="0">
                <a:solidFill>
                  <a:schemeClr val="bg1"/>
                </a:solidFill>
              </a:rPr>
              <a:t>) avec maximum 1 porteur de solutions</a:t>
            </a:r>
          </a:p>
          <a:p>
            <a:pPr lvl="1"/>
            <a:endParaRPr lang="fr-FR" sz="2200" dirty="0" smtClean="0">
              <a:solidFill>
                <a:schemeClr val="bg1"/>
              </a:solidFill>
            </a:endParaRPr>
          </a:p>
          <a:p>
            <a:pPr lvl="1"/>
            <a:r>
              <a:rPr lang="fr-FR" sz="2200" dirty="0" smtClean="0">
                <a:solidFill>
                  <a:schemeClr val="bg1"/>
                </a:solidFill>
              </a:rPr>
              <a:t>Après la phase Proof of concept, le CTIE pourra faire la commande au cas où la solution serait retenue.</a:t>
            </a:r>
          </a:p>
          <a:p>
            <a:pPr marL="457200" lvl="1" indent="0">
              <a:buNone/>
            </a:pPr>
            <a:endParaRPr lang="fr-FR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2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4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6430282" cy="504056"/>
          </a:xfrm>
        </p:spPr>
        <p:txBody>
          <a:bodyPr/>
          <a:lstStyle/>
          <a:p>
            <a:pPr>
              <a:defRPr/>
            </a:pPr>
            <a:r>
              <a:rPr lang="en-US" sz="2500" b="0" dirty="0" smtClean="0">
                <a:solidFill>
                  <a:srgbClr val="374D63"/>
                </a:solidFill>
                <a:latin typeface="+mn-lt"/>
              </a:rPr>
              <a:t>Composition du jury</a:t>
            </a:r>
            <a:endParaRPr lang="en-US" sz="2500" b="0" dirty="0">
              <a:solidFill>
                <a:srgbClr val="374D63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929411"/>
          </a:xfrm>
        </p:spPr>
        <p:txBody>
          <a:bodyPr/>
          <a:lstStyle/>
          <a:p>
            <a:pPr marL="0" indent="0">
              <a:buNone/>
            </a:pPr>
            <a:endParaRPr lang="fr-FR" sz="2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sz="2200" dirty="0" smtClean="0">
                <a:solidFill>
                  <a:schemeClr val="bg1"/>
                </a:solidFill>
              </a:rPr>
              <a:t>Le jury se compose de membres fixes et de membres variables:</a:t>
            </a:r>
            <a:endParaRPr lang="fr-FR" sz="2200" dirty="0">
              <a:solidFill>
                <a:schemeClr val="bg1"/>
              </a:solidFill>
            </a:endParaRPr>
          </a:p>
          <a:p>
            <a:endParaRPr lang="fr-FR" sz="2200" dirty="0">
              <a:solidFill>
                <a:schemeClr val="bg1"/>
              </a:solidFill>
            </a:endParaRPr>
          </a:p>
          <a:p>
            <a:pPr lvl="1"/>
            <a:r>
              <a:rPr lang="fr-FR" sz="2200" dirty="0" smtClean="0">
                <a:solidFill>
                  <a:schemeClr val="bg1"/>
                </a:solidFill>
              </a:rPr>
              <a:t>3 Membres fixes: décisionnaires</a:t>
            </a:r>
            <a:endParaRPr lang="fr-FR" sz="2200" dirty="0">
              <a:solidFill>
                <a:schemeClr val="bg1"/>
              </a:solidFill>
            </a:endParaRPr>
          </a:p>
          <a:p>
            <a:pPr lvl="1"/>
            <a:endParaRPr lang="fr-FR" sz="2200" dirty="0">
              <a:solidFill>
                <a:schemeClr val="bg1"/>
              </a:solidFill>
            </a:endParaRPr>
          </a:p>
          <a:p>
            <a:pPr lvl="1"/>
            <a:r>
              <a:rPr lang="fr-FR" sz="2200" dirty="0" smtClean="0">
                <a:solidFill>
                  <a:schemeClr val="bg1"/>
                </a:solidFill>
              </a:rPr>
              <a:t>4 Membres variables: experts et conseillers</a:t>
            </a:r>
            <a:endParaRPr lang="fr-FR" sz="2200" dirty="0">
              <a:solidFill>
                <a:schemeClr val="bg1"/>
              </a:solidFill>
            </a:endParaRPr>
          </a:p>
          <a:p>
            <a:pPr lvl="1"/>
            <a:endParaRPr lang="fr-FR" sz="2200" dirty="0">
              <a:solidFill>
                <a:schemeClr val="bg1"/>
              </a:solidFill>
            </a:endParaRPr>
          </a:p>
          <a:p>
            <a:pPr lvl="1"/>
            <a:r>
              <a:rPr lang="fr-FR" sz="2200" dirty="0" smtClean="0">
                <a:solidFill>
                  <a:schemeClr val="bg1"/>
                </a:solidFill>
              </a:rPr>
              <a:t>Les membres experts sont choisi en fonction de la thématique du challenge</a:t>
            </a:r>
            <a:endParaRPr lang="fr-FR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2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2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6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6430282" cy="504056"/>
          </a:xfrm>
        </p:spPr>
        <p:txBody>
          <a:bodyPr/>
          <a:lstStyle/>
          <a:p>
            <a:pPr>
              <a:defRPr/>
            </a:pPr>
            <a:endParaRPr lang="en-US" sz="2500" b="0" dirty="0">
              <a:solidFill>
                <a:srgbClr val="374D63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929411"/>
          </a:xfrm>
        </p:spPr>
        <p:txBody>
          <a:bodyPr/>
          <a:lstStyle/>
          <a:p>
            <a:pPr marL="0" indent="0">
              <a:buNone/>
            </a:pPr>
            <a:endParaRPr lang="fr-FR" sz="2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2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22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2800" dirty="0">
                <a:solidFill>
                  <a:schemeClr val="bg1"/>
                </a:solidFill>
              </a:rPr>
              <a:t>Lancement du premier </a:t>
            </a:r>
            <a:r>
              <a:rPr lang="fr-FR" sz="2800" dirty="0" smtClean="0">
                <a:solidFill>
                  <a:schemeClr val="bg1"/>
                </a:solidFill>
              </a:rPr>
              <a:t>challenge</a:t>
            </a:r>
          </a:p>
          <a:p>
            <a:pPr marL="0" indent="0" algn="ctr">
              <a:buNone/>
            </a:pPr>
            <a:r>
              <a:rPr lang="fr-FR" sz="2800" i="1" dirty="0" smtClean="0">
                <a:solidFill>
                  <a:schemeClr val="bg1"/>
                </a:solidFill>
              </a:rPr>
              <a:t>« Bye </a:t>
            </a:r>
            <a:r>
              <a:rPr lang="fr-FR" sz="2800" i="1" dirty="0" err="1" smtClean="0">
                <a:solidFill>
                  <a:schemeClr val="bg1"/>
                </a:solidFill>
              </a:rPr>
              <a:t>Bye</a:t>
            </a:r>
            <a:r>
              <a:rPr lang="fr-FR" sz="2800" i="1" dirty="0" smtClean="0">
                <a:solidFill>
                  <a:schemeClr val="bg1"/>
                </a:solidFill>
              </a:rPr>
              <a:t> Robots!»</a:t>
            </a:r>
            <a:endParaRPr lang="fr-FR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5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6430282" cy="504056"/>
          </a:xfrm>
        </p:spPr>
        <p:txBody>
          <a:bodyPr/>
          <a:lstStyle/>
          <a:p>
            <a:pPr>
              <a:defRPr/>
            </a:pPr>
            <a:r>
              <a:rPr lang="en-US" sz="2500" b="0" dirty="0" smtClean="0">
                <a:solidFill>
                  <a:srgbClr val="374D63"/>
                </a:solidFill>
                <a:latin typeface="+mn-lt"/>
              </a:rPr>
              <a:t>Bye </a:t>
            </a:r>
            <a:r>
              <a:rPr lang="en-US" sz="2500" b="0" dirty="0" err="1" smtClean="0">
                <a:solidFill>
                  <a:srgbClr val="374D63"/>
                </a:solidFill>
                <a:latin typeface="+mn-lt"/>
              </a:rPr>
              <a:t>Bye</a:t>
            </a:r>
            <a:r>
              <a:rPr lang="en-US" sz="2500" b="0" dirty="0" smtClean="0">
                <a:solidFill>
                  <a:srgbClr val="374D63"/>
                </a:solidFill>
                <a:latin typeface="+mn-lt"/>
              </a:rPr>
              <a:t> Robots!</a:t>
            </a:r>
            <a:endParaRPr lang="en-US" sz="2500" b="0" dirty="0">
              <a:solidFill>
                <a:srgbClr val="374D63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363272" cy="4929411"/>
          </a:xfrm>
        </p:spPr>
        <p:txBody>
          <a:bodyPr/>
          <a:lstStyle/>
          <a:p>
            <a:endParaRPr lang="fr-F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L’objectif: </a:t>
            </a:r>
            <a:r>
              <a:rPr lang="fr-FR" dirty="0">
                <a:solidFill>
                  <a:schemeClr val="bg1"/>
                </a:solidFill>
              </a:rPr>
              <a:t>Développer une solution innovante de vérification du caractère humain lors de l’utilisation des procédures en ligne auprès de l’Etat luxembourgeois en remplacement de la solution actuelle.</a:t>
            </a:r>
            <a:endParaRPr lang="fr-FR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La </a:t>
            </a:r>
            <a:r>
              <a:rPr lang="fr-FR" b="1" dirty="0">
                <a:solidFill>
                  <a:schemeClr val="bg1"/>
                </a:solidFill>
              </a:rPr>
              <a:t>nouvelle solution devra être </a:t>
            </a:r>
            <a:r>
              <a:rPr lang="fr-FR" b="1" dirty="0" smtClean="0">
                <a:solidFill>
                  <a:schemeClr val="bg1"/>
                </a:solidFill>
              </a:rPr>
              <a:t>simple et non </a:t>
            </a:r>
            <a:r>
              <a:rPr lang="fr-FR" b="1" dirty="0">
                <a:solidFill>
                  <a:schemeClr val="bg1"/>
                </a:solidFill>
              </a:rPr>
              <a:t>contraignante </a:t>
            </a:r>
            <a:r>
              <a:rPr lang="fr-FR" b="1" dirty="0" smtClean="0">
                <a:solidFill>
                  <a:schemeClr val="bg1"/>
                </a:solidFill>
              </a:rPr>
              <a:t>pour l’utilisateur, innovante et garantir les standards de sécurité exigés.</a:t>
            </a:r>
            <a:endParaRPr lang="fr-FR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1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6480720" cy="504056"/>
          </a:xfrm>
        </p:spPr>
        <p:txBody>
          <a:bodyPr/>
          <a:lstStyle/>
          <a:p>
            <a:pPr>
              <a:defRPr/>
            </a:pPr>
            <a:r>
              <a:rPr lang="en-US" sz="2500" b="0" dirty="0" err="1" smtClean="0">
                <a:solidFill>
                  <a:srgbClr val="374D63"/>
                </a:solidFill>
                <a:latin typeface="+mn-lt"/>
              </a:rPr>
              <a:t>Prochaines</a:t>
            </a:r>
            <a:r>
              <a:rPr lang="en-US" sz="2500" b="0" dirty="0" smtClean="0">
                <a:solidFill>
                  <a:srgbClr val="374D63"/>
                </a:solidFill>
                <a:latin typeface="+mn-lt"/>
              </a:rPr>
              <a:t> </a:t>
            </a:r>
            <a:r>
              <a:rPr lang="en-US" sz="2500" b="0" dirty="0" err="1" smtClean="0">
                <a:solidFill>
                  <a:srgbClr val="374D63"/>
                </a:solidFill>
                <a:latin typeface="+mn-lt"/>
              </a:rPr>
              <a:t>étapes</a:t>
            </a:r>
            <a:endParaRPr lang="en-US" sz="2500" b="0" dirty="0">
              <a:solidFill>
                <a:srgbClr val="374D63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fr-FR" sz="2200" dirty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Dates clés du premier challenge</a:t>
            </a:r>
          </a:p>
          <a:p>
            <a:pPr lvl="1"/>
            <a:r>
              <a:rPr lang="fr-FR" sz="2000" dirty="0" smtClean="0">
                <a:solidFill>
                  <a:schemeClr val="bg1"/>
                </a:solidFill>
              </a:rPr>
              <a:t>Remise des dossiers: 4 janvier 2021</a:t>
            </a:r>
          </a:p>
          <a:p>
            <a:pPr lvl="1"/>
            <a:r>
              <a:rPr lang="fr-FR" sz="2000" dirty="0" smtClean="0">
                <a:solidFill>
                  <a:schemeClr val="bg1"/>
                </a:solidFill>
              </a:rPr>
              <a:t>Présélection finalisée le 15 janvier 2021</a:t>
            </a:r>
          </a:p>
          <a:p>
            <a:pPr lvl="1"/>
            <a:r>
              <a:rPr lang="fr-FR" sz="2000" dirty="0" smtClean="0">
                <a:solidFill>
                  <a:schemeClr val="bg1"/>
                </a:solidFill>
              </a:rPr>
              <a:t>Début phase prototypage: fin janvier 2021</a:t>
            </a:r>
          </a:p>
          <a:p>
            <a:pPr lvl="1"/>
            <a:r>
              <a:rPr lang="fr-FR" sz="2000" dirty="0" smtClean="0">
                <a:solidFill>
                  <a:schemeClr val="bg1"/>
                </a:solidFill>
              </a:rPr>
              <a:t>Démo Day: mi-mars 2021</a:t>
            </a:r>
          </a:p>
          <a:p>
            <a:pPr lvl="1"/>
            <a:r>
              <a:rPr lang="fr-FR" sz="2000" dirty="0" smtClean="0">
                <a:solidFill>
                  <a:schemeClr val="bg1"/>
                </a:solidFill>
              </a:rPr>
              <a:t>Début phase </a:t>
            </a:r>
            <a:r>
              <a:rPr lang="fr-FR" sz="2000" dirty="0" err="1" smtClean="0">
                <a:solidFill>
                  <a:schemeClr val="bg1"/>
                </a:solidFill>
              </a:rPr>
              <a:t>PoC</a:t>
            </a:r>
            <a:r>
              <a:rPr lang="fr-FR" sz="2000" dirty="0" smtClean="0">
                <a:solidFill>
                  <a:schemeClr val="bg1"/>
                </a:solidFill>
              </a:rPr>
              <a:t>: mi-mars 2021</a:t>
            </a:r>
          </a:p>
          <a:p>
            <a:pPr lvl="1"/>
            <a:r>
              <a:rPr lang="fr-FR" sz="2000" dirty="0" smtClean="0">
                <a:solidFill>
                  <a:schemeClr val="bg1"/>
                </a:solidFill>
              </a:rPr>
              <a:t>Présentation du </a:t>
            </a:r>
            <a:r>
              <a:rPr lang="fr-FR" sz="2000" dirty="0" err="1" smtClean="0">
                <a:solidFill>
                  <a:schemeClr val="bg1"/>
                </a:solidFill>
              </a:rPr>
              <a:t>PoC</a:t>
            </a:r>
            <a:r>
              <a:rPr lang="fr-FR" sz="2000" dirty="0" smtClean="0">
                <a:solidFill>
                  <a:schemeClr val="bg1"/>
                </a:solidFill>
              </a:rPr>
              <a:t>: juillet 2021</a:t>
            </a:r>
          </a:p>
          <a:p>
            <a:pPr lvl="1"/>
            <a:endParaRPr lang="fr-FR" sz="2000" dirty="0" smtClean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Sensibilisation des ministères / administrations au sujet de l’innovation ouverte en vue d’identifier des défis internes</a:t>
            </a:r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 smtClean="0">
                <a:solidFill>
                  <a:schemeClr val="bg1"/>
                </a:solidFill>
              </a:rPr>
              <a:t>Inauguration de l’espace physique du </a:t>
            </a:r>
            <a:r>
              <a:rPr lang="fr-F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GovTech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</a:t>
            </a:r>
            <a:r>
              <a:rPr lang="fr-FR" sz="2000" b="1" dirty="0" smtClean="0">
                <a:solidFill>
                  <a:schemeClr val="bg1"/>
                </a:solidFill>
              </a:rPr>
              <a:t>: 2</a:t>
            </a:r>
            <a:r>
              <a:rPr lang="fr-FR" sz="2000" b="1" baseline="30000" dirty="0" smtClean="0">
                <a:solidFill>
                  <a:schemeClr val="bg1"/>
                </a:solidFill>
              </a:rPr>
              <a:t>e</a:t>
            </a:r>
            <a:r>
              <a:rPr lang="fr-FR" sz="2000" b="1" dirty="0" smtClean="0">
                <a:solidFill>
                  <a:schemeClr val="bg1"/>
                </a:solidFill>
              </a:rPr>
              <a:t> semestre 2021 dans les nouveaux locaux du CTIE</a:t>
            </a:r>
          </a:p>
        </p:txBody>
      </p:sp>
    </p:spTree>
    <p:extLst>
      <p:ext uri="{BB962C8B-B14F-4D97-AF65-F5344CB8AC3E}">
        <p14:creationId xmlns:p14="http://schemas.microsoft.com/office/powerpoint/2010/main" val="284674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0" y="332656"/>
            <a:ext cx="4392488" cy="376113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www.govtechlab.lu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71" y="1260475"/>
            <a:ext cx="4414057" cy="492918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24745"/>
            <a:ext cx="547260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62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Restez informés:</a:t>
            </a:r>
            <a:endParaRPr lang="fr-FR" sz="2000" dirty="0">
              <a:solidFill>
                <a:schemeClr val="bg1"/>
              </a:solidFill>
            </a:endParaRPr>
          </a:p>
          <a:p>
            <a:pPr lvl="1"/>
            <a:r>
              <a:rPr lang="fr-FR" sz="2000" dirty="0" smtClean="0">
                <a:solidFill>
                  <a:schemeClr val="bg1"/>
                </a:solidFill>
                <a:hlinkClick r:id="rId3"/>
              </a:rPr>
              <a:t>www.govtechlab.lu</a:t>
            </a:r>
            <a:endParaRPr lang="fr-FR" sz="2000" dirty="0" smtClean="0">
              <a:solidFill>
                <a:schemeClr val="bg1"/>
              </a:solidFill>
            </a:endParaRPr>
          </a:p>
          <a:p>
            <a:endParaRPr lang="fr-FR" sz="2000" dirty="0" smtClean="0">
              <a:solidFill>
                <a:schemeClr val="bg1"/>
              </a:solidFill>
            </a:endParaRPr>
          </a:p>
          <a:p>
            <a:pPr lvl="1"/>
            <a:r>
              <a:rPr lang="fr-FR" sz="2000" dirty="0">
                <a:solidFill>
                  <a:schemeClr val="bg1"/>
                </a:solidFill>
              </a:rPr>
              <a:t>Lien </a:t>
            </a:r>
            <a:r>
              <a:rPr lang="fr-FR" sz="2000" dirty="0" smtClean="0">
                <a:solidFill>
                  <a:schemeClr val="bg1"/>
                </a:solidFill>
              </a:rPr>
              <a:t>Portail des </a:t>
            </a:r>
            <a:r>
              <a:rPr lang="fr-FR" sz="2000" dirty="0">
                <a:solidFill>
                  <a:schemeClr val="bg1"/>
                </a:solidFill>
              </a:rPr>
              <a:t>marchés </a:t>
            </a:r>
            <a:r>
              <a:rPr lang="fr-FR" sz="2000" dirty="0" smtClean="0">
                <a:solidFill>
                  <a:schemeClr val="bg1"/>
                </a:solidFill>
              </a:rPr>
              <a:t>publics</a:t>
            </a:r>
            <a:endParaRPr lang="fr-FR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fr-FR" sz="2000" dirty="0">
                <a:solidFill>
                  <a:schemeClr val="bg1"/>
                </a:solidFill>
                <a:hlinkClick r:id="rId4"/>
              </a:rPr>
              <a:t>https://pmp.b2g.etat.lu/?</a:t>
            </a:r>
            <a:r>
              <a:rPr lang="fr-FR" sz="2000" dirty="0" smtClean="0">
                <a:solidFill>
                  <a:schemeClr val="bg1"/>
                </a:solidFill>
                <a:hlinkClick r:id="rId4"/>
              </a:rPr>
              <a:t>page=entreprise.EntrepriseHome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Numéro marché public </a:t>
            </a:r>
            <a:r>
              <a:rPr lang="fr-FR" sz="2000" b="1" u="sng" dirty="0" smtClean="0">
                <a:solidFill>
                  <a:schemeClr val="bg1"/>
                </a:solidFill>
              </a:rPr>
              <a:t>2002000 </a:t>
            </a:r>
          </a:p>
          <a:p>
            <a:pPr marL="457200" lvl="1" indent="0">
              <a:buNone/>
            </a:pPr>
            <a:endParaRPr lang="fr-FR" sz="2000" dirty="0">
              <a:solidFill>
                <a:schemeClr val="bg1"/>
              </a:solidFill>
            </a:endParaRPr>
          </a:p>
          <a:p>
            <a:pPr lvl="1"/>
            <a:r>
              <a:rPr lang="fr-FR" sz="2000" dirty="0" smtClean="0">
                <a:solidFill>
                  <a:schemeClr val="bg1"/>
                </a:solidFill>
              </a:rPr>
              <a:t>Le </a:t>
            </a:r>
            <a:r>
              <a:rPr lang="fr-FR" sz="2000" dirty="0" err="1" smtClean="0">
                <a:solidFill>
                  <a:schemeClr val="bg1"/>
                </a:solidFill>
              </a:rPr>
              <a:t>GovTech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</a:rPr>
              <a:t>Lab</a:t>
            </a:r>
            <a:r>
              <a:rPr lang="fr-FR" sz="2000" dirty="0" smtClean="0">
                <a:solidFill>
                  <a:schemeClr val="bg1"/>
                </a:solidFill>
              </a:rPr>
              <a:t> sur les réseaux sociaux:</a:t>
            </a:r>
            <a:endParaRPr lang="fr-FR" sz="2000" dirty="0">
              <a:solidFill>
                <a:schemeClr val="bg1"/>
              </a:solidFill>
            </a:endParaRPr>
          </a:p>
          <a:p>
            <a:pPr lvl="2"/>
            <a:r>
              <a:rPr lang="fr-FR" sz="2000" dirty="0" smtClean="0">
                <a:solidFill>
                  <a:schemeClr val="bg1"/>
                </a:solidFill>
              </a:rPr>
              <a:t>LinkedIn</a:t>
            </a:r>
            <a:r>
              <a:rPr lang="fr-FR" sz="2000" dirty="0">
                <a:solidFill>
                  <a:schemeClr val="bg1"/>
                </a:solidFill>
              </a:rPr>
              <a:t>: </a:t>
            </a:r>
            <a:r>
              <a:rPr lang="fr-FR" sz="2000" dirty="0">
                <a:solidFill>
                  <a:schemeClr val="bg1"/>
                </a:solidFill>
                <a:hlinkClick r:id="rId5"/>
              </a:rPr>
              <a:t>https://www.linkedin.com/showcase/govtech-lab-luxembourg</a:t>
            </a:r>
            <a:r>
              <a:rPr lang="fr-FR" sz="2000" dirty="0" smtClean="0">
                <a:solidFill>
                  <a:schemeClr val="bg1"/>
                </a:solidFill>
                <a:hlinkClick r:id="rId5"/>
              </a:rPr>
              <a:t>/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endParaRPr lang="fr-FR" sz="2000" dirty="0" smtClean="0">
              <a:solidFill>
                <a:schemeClr val="bg1"/>
              </a:solidFill>
            </a:endParaRPr>
          </a:p>
          <a:p>
            <a:pPr lvl="2"/>
            <a:r>
              <a:rPr lang="fr-FR" sz="2000" dirty="0" smtClean="0">
                <a:solidFill>
                  <a:schemeClr val="bg1"/>
                </a:solidFill>
              </a:rPr>
              <a:t>Twitter: </a:t>
            </a:r>
            <a:r>
              <a:rPr lang="fr-FR" sz="2000" dirty="0">
                <a:solidFill>
                  <a:schemeClr val="bg1"/>
                </a:solidFill>
                <a:hlinkClick r:id="rId6"/>
              </a:rPr>
              <a:t>https://</a:t>
            </a:r>
            <a:r>
              <a:rPr lang="fr-FR" sz="2000" dirty="0" smtClean="0">
                <a:solidFill>
                  <a:schemeClr val="bg1"/>
                </a:solidFill>
                <a:hlinkClick r:id="rId6"/>
              </a:rPr>
              <a:t>twitter.com/GovTechLab_LU</a:t>
            </a:r>
            <a:endParaRPr lang="fr-FR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Nous contacter: </a:t>
            </a:r>
            <a:r>
              <a:rPr lang="fr-FR" sz="2000" dirty="0" smtClean="0">
                <a:solidFill>
                  <a:schemeClr val="bg1"/>
                </a:solidFill>
                <a:hlinkClick r:id="rId7"/>
              </a:rPr>
              <a:t>info@govtechlab.lu</a:t>
            </a:r>
            <a:endParaRPr lang="fr-FR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99992" y="260648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500" b="0" dirty="0" smtClean="0">
                <a:solidFill>
                  <a:srgbClr val="374D63"/>
                </a:solidFill>
              </a:rPr>
              <a:t>Plus </a:t>
            </a:r>
            <a:r>
              <a:rPr lang="en-US" sz="2500" b="0" dirty="0" err="1" smtClean="0">
                <a:solidFill>
                  <a:srgbClr val="374D63"/>
                </a:solidFill>
              </a:rPr>
              <a:t>d’informations</a:t>
            </a:r>
            <a:endParaRPr lang="en-US" sz="2500" b="0" dirty="0">
              <a:solidFill>
                <a:srgbClr val="374D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6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188640"/>
            <a:ext cx="6192688" cy="504056"/>
          </a:xfrm>
        </p:spPr>
        <p:txBody>
          <a:bodyPr/>
          <a:lstStyle/>
          <a:p>
            <a:pPr>
              <a:defRPr/>
            </a:pPr>
            <a:r>
              <a:rPr lang="en-US" sz="2500" b="0" dirty="0">
                <a:solidFill>
                  <a:srgbClr val="374D63"/>
                </a:solidFill>
                <a:latin typeface="+mn-lt"/>
              </a:rPr>
              <a:t>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dirty="0" smtClean="0">
                <a:solidFill>
                  <a:schemeClr val="bg1"/>
                </a:solidFill>
              </a:rPr>
              <a:t>Le </a:t>
            </a:r>
            <a:r>
              <a:rPr lang="fr-FR" dirty="0">
                <a:solidFill>
                  <a:schemeClr val="bg1"/>
                </a:solidFill>
              </a:rPr>
              <a:t>ministère de la Digitalisation et le CTIE ont travaillé sur la mise en œuvre d’un concept combinant les </a:t>
            </a:r>
            <a:r>
              <a:rPr lang="fr-F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GovTech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l’innovation ouverte </a:t>
            </a:r>
            <a:r>
              <a:rPr lang="fr-FR" dirty="0">
                <a:solidFill>
                  <a:schemeClr val="bg1"/>
                </a:solidFill>
              </a:rPr>
              <a:t>pour accélérer </a:t>
            </a:r>
            <a:r>
              <a:rPr lang="fr-FR" dirty="0" smtClean="0">
                <a:solidFill>
                  <a:schemeClr val="bg1"/>
                </a:solidFill>
              </a:rPr>
              <a:t>le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eGovernment</a:t>
            </a:r>
            <a:r>
              <a:rPr lang="fr-FR" dirty="0" smtClean="0">
                <a:solidFill>
                  <a:schemeClr val="bg1"/>
                </a:solidFill>
              </a:rPr>
              <a:t>. </a:t>
            </a:r>
            <a:endParaRPr lang="fr-FR" dirty="0">
              <a:solidFill>
                <a:schemeClr val="bg1"/>
              </a:solidFill>
            </a:endParaRPr>
          </a:p>
          <a:p>
            <a:pPr>
              <a:buClr>
                <a:srgbClr val="FF0000"/>
              </a:buClr>
            </a:pPr>
            <a:endParaRPr lang="fr-FR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74176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TextBox 13"/>
          <p:cNvSpPr txBox="1"/>
          <p:nvPr/>
        </p:nvSpPr>
        <p:spPr>
          <a:xfrm>
            <a:off x="1835696" y="2924944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  <a:latin typeface="+mj-lt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11773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188640"/>
            <a:ext cx="6192688" cy="504056"/>
          </a:xfrm>
        </p:spPr>
        <p:txBody>
          <a:bodyPr/>
          <a:lstStyle/>
          <a:p>
            <a:pPr>
              <a:defRPr/>
            </a:pPr>
            <a:endParaRPr lang="en-US" sz="2500" b="0" dirty="0">
              <a:solidFill>
                <a:srgbClr val="374D63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 est l’objectif des </a:t>
            </a:r>
            <a:r>
              <a:rPr lang="fr-FR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GovTech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0" indent="0" algn="ctr">
              <a:buNone/>
            </a:pPr>
            <a:endParaRPr lang="fr-FR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ontribuer 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rendre le gouvernement plus fonctionnel sur le plan technologique et de l’innovation</a:t>
            </a:r>
          </a:p>
        </p:txBody>
      </p:sp>
    </p:spTree>
    <p:extLst>
      <p:ext uri="{BB962C8B-B14F-4D97-AF65-F5344CB8AC3E}">
        <p14:creationId xmlns:p14="http://schemas.microsoft.com/office/powerpoint/2010/main" val="30771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188640"/>
            <a:ext cx="6192688" cy="504056"/>
          </a:xfrm>
        </p:spPr>
        <p:txBody>
          <a:bodyPr/>
          <a:lstStyle/>
          <a:p>
            <a:pPr>
              <a:defRPr/>
            </a:pPr>
            <a:endParaRPr lang="en-US" sz="2500" b="0" dirty="0">
              <a:solidFill>
                <a:srgbClr val="374D63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1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18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potentiel des </a:t>
            </a:r>
            <a:r>
              <a:rPr lang="fr-FR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GovTech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endParaRPr lang="fr-FR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GovTech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facilitent les échanges 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administrations publiques avec les citoyens (G2C) ou les entreprises (G2B) et même entre les 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administrations 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(G2G). </a:t>
            </a:r>
          </a:p>
        </p:txBody>
      </p:sp>
    </p:spTree>
    <p:extLst>
      <p:ext uri="{BB962C8B-B14F-4D97-AF65-F5344CB8AC3E}">
        <p14:creationId xmlns:p14="http://schemas.microsoft.com/office/powerpoint/2010/main" val="317717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188640"/>
            <a:ext cx="6192688" cy="504056"/>
          </a:xfrm>
        </p:spPr>
        <p:txBody>
          <a:bodyPr/>
          <a:lstStyle/>
          <a:p>
            <a:pPr>
              <a:defRPr/>
            </a:pPr>
            <a:endParaRPr lang="en-US" sz="2500" b="0" dirty="0">
              <a:solidFill>
                <a:srgbClr val="374D63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signifie innovation ouverte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0" indent="0" algn="ctr">
              <a:buNone/>
            </a:pP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L’innovation 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ouverte correspond à l’ensemble des processus d’innovation basés sur le partage et la collaboration. Elle vise à utiliser les connaissances externes à son environnement 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habituel.</a:t>
            </a:r>
          </a:p>
        </p:txBody>
      </p:sp>
    </p:spTree>
    <p:extLst>
      <p:ext uri="{BB962C8B-B14F-4D97-AF65-F5344CB8AC3E}">
        <p14:creationId xmlns:p14="http://schemas.microsoft.com/office/powerpoint/2010/main" val="28920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188640"/>
            <a:ext cx="6192688" cy="504056"/>
          </a:xfrm>
        </p:spPr>
        <p:txBody>
          <a:bodyPr/>
          <a:lstStyle/>
          <a:p>
            <a:pPr>
              <a:defRPr/>
            </a:pPr>
            <a:r>
              <a:rPr lang="en-US" sz="2500" b="0" dirty="0" err="1" smtClean="0">
                <a:solidFill>
                  <a:srgbClr val="374D63"/>
                </a:solidFill>
                <a:latin typeface="+mn-lt"/>
              </a:rPr>
              <a:t>Pourquoi</a:t>
            </a:r>
            <a:r>
              <a:rPr lang="en-US" sz="2500" b="0" dirty="0" smtClean="0">
                <a:solidFill>
                  <a:srgbClr val="374D63"/>
                </a:solidFill>
                <a:latin typeface="+mn-lt"/>
              </a:rPr>
              <a:t> un </a:t>
            </a:r>
            <a:r>
              <a:rPr lang="en-US" sz="2500" dirty="0" err="1" smtClean="0">
                <a:solidFill>
                  <a:srgbClr val="374D63"/>
                </a:solidFill>
                <a:latin typeface="+mn-lt"/>
              </a:rPr>
              <a:t>GovTech</a:t>
            </a:r>
            <a:r>
              <a:rPr lang="en-US" sz="2500" dirty="0" smtClean="0">
                <a:solidFill>
                  <a:srgbClr val="374D63"/>
                </a:solidFill>
                <a:latin typeface="+mn-lt"/>
              </a:rPr>
              <a:t> Lab </a:t>
            </a:r>
            <a:r>
              <a:rPr lang="en-US" sz="2500" b="0" dirty="0" smtClean="0">
                <a:solidFill>
                  <a:srgbClr val="374D63"/>
                </a:solidFill>
                <a:latin typeface="+mn-lt"/>
              </a:rPr>
              <a:t>au Luxembourg?</a:t>
            </a:r>
            <a:endParaRPr lang="en-US" sz="2500" b="0" dirty="0">
              <a:solidFill>
                <a:srgbClr val="374D63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chemeClr val="bg1"/>
              </a:buClr>
              <a:buNone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fr-FR" dirty="0" smtClean="0">
                <a:solidFill>
                  <a:schemeClr val="bg1"/>
                </a:solidFill>
              </a:rPr>
              <a:t>Parmi les missions du </a:t>
            </a:r>
            <a:r>
              <a:rPr lang="fr-FR" dirty="0">
                <a:solidFill>
                  <a:schemeClr val="bg1"/>
                </a:solidFill>
              </a:rPr>
              <a:t>ministère de la Digitalisation et du CTIE </a:t>
            </a:r>
            <a:r>
              <a:rPr lang="fr-FR" dirty="0" smtClean="0">
                <a:solidFill>
                  <a:schemeClr val="bg1"/>
                </a:solidFill>
              </a:rPr>
              <a:t>il y en a une qui est prépondérante </a:t>
            </a:r>
            <a:r>
              <a:rPr lang="fr-FR" dirty="0">
                <a:solidFill>
                  <a:schemeClr val="bg1"/>
                </a:solidFill>
              </a:rPr>
              <a:t>: 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eGovernment</a:t>
            </a:r>
            <a:endParaRPr lang="fr-FR" sz="2800" dirty="0" smtClean="0">
              <a:solidFill>
                <a:schemeClr val="bg1"/>
              </a:solidFill>
            </a:endParaRPr>
          </a:p>
          <a:p>
            <a:pPr marL="0" lvl="0" indent="0">
              <a:buClr>
                <a:schemeClr val="bg1"/>
              </a:buClr>
              <a:buNone/>
            </a:pPr>
            <a:endParaRPr lang="fr-FR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fr-FR" dirty="0" smtClean="0">
                <a:solidFill>
                  <a:schemeClr val="bg1"/>
                </a:solidFill>
              </a:rPr>
              <a:t>Ainsi, </a:t>
            </a:r>
            <a:r>
              <a:rPr lang="fr-FR" dirty="0">
                <a:solidFill>
                  <a:schemeClr val="bg1"/>
                </a:solidFill>
              </a:rPr>
              <a:t>le </a:t>
            </a:r>
            <a:r>
              <a:rPr lang="fr-F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GovTech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permettra au ministère de la Digitalisation et au CTIE d’accélérer l’innovation des services publics numériques par le biais de l’innovation </a:t>
            </a:r>
            <a:r>
              <a:rPr lang="fr-FR" dirty="0" smtClean="0">
                <a:solidFill>
                  <a:schemeClr val="bg1"/>
                </a:solidFill>
              </a:rPr>
              <a:t>ouverte</a:t>
            </a:r>
          </a:p>
          <a:p>
            <a:pPr marL="0" lvl="0" indent="0">
              <a:buClr>
                <a:schemeClr val="bg1"/>
              </a:buClr>
              <a:buNone/>
            </a:pPr>
            <a:endParaRPr lang="fr-FR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fr-FR" dirty="0" smtClean="0">
                <a:solidFill>
                  <a:schemeClr val="bg1"/>
                </a:solidFill>
              </a:rPr>
              <a:t>Le </a:t>
            </a:r>
            <a:r>
              <a:rPr lang="fr-F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GovTech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encourage et soutient une </a:t>
            </a:r>
            <a:r>
              <a:rPr lang="fr-FR" dirty="0">
                <a:solidFill>
                  <a:schemeClr val="bg1"/>
                </a:solidFill>
              </a:rPr>
              <a:t>culture de l’innovation </a:t>
            </a:r>
            <a:r>
              <a:rPr lang="fr-FR" dirty="0" smtClean="0">
                <a:solidFill>
                  <a:schemeClr val="bg1"/>
                </a:solidFill>
              </a:rPr>
              <a:t>et de changement au </a:t>
            </a:r>
            <a:r>
              <a:rPr lang="fr-FR" dirty="0">
                <a:solidFill>
                  <a:schemeClr val="bg1"/>
                </a:solidFill>
              </a:rPr>
              <a:t>sein des ministères et des </a:t>
            </a:r>
            <a:r>
              <a:rPr lang="fr-FR" dirty="0" smtClean="0">
                <a:solidFill>
                  <a:schemeClr val="bg1"/>
                </a:solidFill>
              </a:rPr>
              <a:t>administrations</a:t>
            </a:r>
          </a:p>
        </p:txBody>
      </p:sp>
    </p:spTree>
    <p:extLst>
      <p:ext uri="{BB962C8B-B14F-4D97-AF65-F5344CB8AC3E}">
        <p14:creationId xmlns:p14="http://schemas.microsoft.com/office/powerpoint/2010/main" val="4199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188640"/>
            <a:ext cx="6192688" cy="504056"/>
          </a:xfrm>
        </p:spPr>
        <p:txBody>
          <a:bodyPr/>
          <a:lstStyle/>
          <a:p>
            <a:pPr>
              <a:defRPr/>
            </a:pPr>
            <a:r>
              <a:rPr lang="en-US" sz="2500" b="0" dirty="0" smtClean="0">
                <a:solidFill>
                  <a:srgbClr val="374D63"/>
                </a:solidFill>
                <a:latin typeface="+mn-lt"/>
              </a:rPr>
              <a:t>Les missions du </a:t>
            </a:r>
            <a:r>
              <a:rPr lang="en-US" sz="2500" b="0" dirty="0" err="1" smtClean="0">
                <a:solidFill>
                  <a:srgbClr val="374D63"/>
                </a:solidFill>
                <a:latin typeface="+mn-lt"/>
              </a:rPr>
              <a:t>GovTech</a:t>
            </a:r>
            <a:r>
              <a:rPr lang="en-US" sz="2500" b="0" dirty="0" smtClean="0">
                <a:solidFill>
                  <a:srgbClr val="374D63"/>
                </a:solidFill>
                <a:latin typeface="+mn-lt"/>
              </a:rPr>
              <a:t> Lab</a:t>
            </a:r>
            <a:endParaRPr lang="en-US" sz="2500" b="0" dirty="0">
              <a:solidFill>
                <a:srgbClr val="374D63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87" y="1335956"/>
            <a:ext cx="7059406" cy="526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sz="2200" dirty="0" smtClean="0"/>
          </a:p>
          <a:p>
            <a:pPr marL="0" indent="0">
              <a:buNone/>
            </a:pPr>
            <a:endParaRPr lang="fr-FR" sz="2200" dirty="0" smtClean="0"/>
          </a:p>
          <a:p>
            <a:pPr marL="457200" indent="-457200">
              <a:buAutoNum type="arabicPeriod"/>
            </a:pPr>
            <a:r>
              <a:rPr lang="fr-FR" dirty="0" smtClean="0">
                <a:solidFill>
                  <a:schemeClr val="bg1"/>
                </a:solidFill>
              </a:rPr>
              <a:t>Accélérer </a:t>
            </a:r>
            <a:r>
              <a:rPr lang="fr-FR" dirty="0">
                <a:solidFill>
                  <a:schemeClr val="bg1"/>
                </a:solidFill>
              </a:rPr>
              <a:t>l’innovation auprès de l’Etat à travers des appels à solutions/challenges</a:t>
            </a:r>
            <a:endParaRPr lang="en-US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fr-FR" dirty="0" smtClean="0">
                <a:solidFill>
                  <a:schemeClr val="bg1"/>
                </a:solidFill>
              </a:rPr>
              <a:t>Créer </a:t>
            </a:r>
            <a:r>
              <a:rPr lang="fr-FR" dirty="0">
                <a:solidFill>
                  <a:schemeClr val="bg1"/>
                </a:solidFill>
              </a:rPr>
              <a:t>une communauté </a:t>
            </a:r>
            <a:r>
              <a:rPr lang="fr-FR" dirty="0" err="1">
                <a:solidFill>
                  <a:schemeClr val="bg1"/>
                </a:solidFill>
              </a:rPr>
              <a:t>Govtech</a:t>
            </a:r>
            <a:r>
              <a:rPr lang="fr-FR" dirty="0">
                <a:solidFill>
                  <a:schemeClr val="bg1"/>
                </a:solidFill>
              </a:rPr>
              <a:t> par l’organisation d’évènements </a:t>
            </a:r>
            <a:r>
              <a:rPr lang="fr-FR" dirty="0" smtClean="0">
                <a:solidFill>
                  <a:schemeClr val="bg1"/>
                </a:solidFill>
              </a:rPr>
              <a:t>spécialisés et transversaux</a:t>
            </a:r>
          </a:p>
          <a:p>
            <a:pPr marL="457200" indent="-457200">
              <a:buAutoNum type="arabicPeriod"/>
            </a:pPr>
            <a:endParaRPr lang="fr-FR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fr-FR" dirty="0" smtClean="0">
                <a:solidFill>
                  <a:schemeClr val="bg1"/>
                </a:solidFill>
              </a:rPr>
              <a:t>Devenir </a:t>
            </a:r>
            <a:r>
              <a:rPr lang="fr-FR" dirty="0">
                <a:solidFill>
                  <a:schemeClr val="bg1"/>
                </a:solidFill>
              </a:rPr>
              <a:t>le lieu de référence et de rencontre des agents </a:t>
            </a:r>
            <a:r>
              <a:rPr lang="fr-FR" dirty="0" smtClean="0">
                <a:solidFill>
                  <a:schemeClr val="bg1"/>
                </a:solidFill>
              </a:rPr>
              <a:t>de l’Etat intéressés </a:t>
            </a:r>
            <a:r>
              <a:rPr lang="fr-FR" dirty="0">
                <a:solidFill>
                  <a:schemeClr val="bg1"/>
                </a:solidFill>
              </a:rPr>
              <a:t>aux </a:t>
            </a:r>
            <a:r>
              <a:rPr lang="fr-FR" dirty="0" err="1">
                <a:solidFill>
                  <a:schemeClr val="bg1"/>
                </a:solidFill>
              </a:rPr>
              <a:t>GovTech</a:t>
            </a:r>
            <a:r>
              <a:rPr lang="fr-FR" dirty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43808" y="188640"/>
            <a:ext cx="6192688" cy="504056"/>
          </a:xfrm>
        </p:spPr>
        <p:txBody>
          <a:bodyPr/>
          <a:lstStyle/>
          <a:p>
            <a:pPr>
              <a:defRPr/>
            </a:pPr>
            <a:r>
              <a:rPr lang="en-US" sz="2500" b="0" dirty="0" smtClean="0">
                <a:solidFill>
                  <a:srgbClr val="374D63"/>
                </a:solidFill>
                <a:latin typeface="+mn-lt"/>
              </a:rPr>
              <a:t>Les missions du </a:t>
            </a:r>
            <a:r>
              <a:rPr lang="en-US" sz="2500" b="0" dirty="0" err="1" smtClean="0">
                <a:solidFill>
                  <a:srgbClr val="374D63"/>
                </a:solidFill>
                <a:latin typeface="+mn-lt"/>
              </a:rPr>
              <a:t>GovTech</a:t>
            </a:r>
            <a:r>
              <a:rPr lang="en-US" sz="2500" b="0" dirty="0" smtClean="0">
                <a:solidFill>
                  <a:srgbClr val="374D63"/>
                </a:solidFill>
                <a:latin typeface="+mn-lt"/>
              </a:rPr>
              <a:t> Lab</a:t>
            </a:r>
            <a:endParaRPr lang="en-US" sz="2500" b="0" dirty="0">
              <a:solidFill>
                <a:srgbClr val="374D6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784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6430282" cy="504056"/>
          </a:xfrm>
        </p:spPr>
        <p:txBody>
          <a:bodyPr/>
          <a:lstStyle/>
          <a:p>
            <a:pPr>
              <a:defRPr/>
            </a:pPr>
            <a:r>
              <a:rPr lang="en-US" sz="2500" b="0" dirty="0" err="1" smtClean="0">
                <a:solidFill>
                  <a:srgbClr val="374D63"/>
                </a:solidFill>
                <a:latin typeface="+mn-lt"/>
              </a:rPr>
              <a:t>Evènements</a:t>
            </a:r>
            <a:r>
              <a:rPr lang="en-US" sz="2500" b="0" dirty="0" smtClean="0">
                <a:solidFill>
                  <a:srgbClr val="374D63"/>
                </a:solidFill>
                <a:latin typeface="+mn-lt"/>
              </a:rPr>
              <a:t> hors challenges</a:t>
            </a:r>
            <a:endParaRPr lang="en-US" sz="2500" b="0" dirty="0">
              <a:solidFill>
                <a:srgbClr val="374D63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363272" cy="4929411"/>
          </a:xfrm>
        </p:spPr>
        <p:txBody>
          <a:bodyPr/>
          <a:lstStyle/>
          <a:p>
            <a:pPr lvl="1" algn="just"/>
            <a:endParaRPr lang="fr-FR" sz="2000" b="1" dirty="0" smtClean="0">
              <a:solidFill>
                <a:schemeClr val="bg1"/>
              </a:solidFill>
            </a:endParaRPr>
          </a:p>
          <a:p>
            <a:pPr lvl="1" algn="just"/>
            <a:r>
              <a:rPr lang="fr-FR" b="1" dirty="0" err="1" smtClean="0">
                <a:solidFill>
                  <a:schemeClr val="bg1"/>
                </a:solidFill>
              </a:rPr>
              <a:t>Hackathons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visent à regrouper </a:t>
            </a:r>
            <a:r>
              <a:rPr lang="fr-FR" sz="2000" dirty="0">
                <a:solidFill>
                  <a:schemeClr val="bg1"/>
                </a:solidFill>
              </a:rPr>
              <a:t>sur plusieurs </a:t>
            </a:r>
            <a:r>
              <a:rPr lang="fr-FR" sz="2000" dirty="0" smtClean="0">
                <a:solidFill>
                  <a:schemeClr val="bg1"/>
                </a:solidFill>
              </a:rPr>
              <a:t>heures/jours de développeurs IT dans un processus de créativité numérique, </a:t>
            </a:r>
            <a:r>
              <a:rPr lang="fr-FR" sz="2000" dirty="0">
                <a:solidFill>
                  <a:schemeClr val="bg1"/>
                </a:solidFill>
              </a:rPr>
              <a:t>dans le but de travailler en collaboration sur le développement de </a:t>
            </a:r>
            <a:r>
              <a:rPr lang="fr-FR" sz="2000" dirty="0" smtClean="0">
                <a:solidFill>
                  <a:schemeClr val="bg1"/>
                </a:solidFill>
              </a:rPr>
              <a:t>nouvelles solutions technologiques. </a:t>
            </a:r>
          </a:p>
          <a:p>
            <a:pPr lvl="1" algn="just"/>
            <a:r>
              <a:rPr lang="fr-FR" b="1" dirty="0" err="1" smtClean="0">
                <a:solidFill>
                  <a:schemeClr val="bg1"/>
                </a:solidFill>
              </a:rPr>
              <a:t>Govjams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dirty="0" smtClean="0">
                <a:solidFill>
                  <a:schemeClr val="bg1"/>
                </a:solidFill>
              </a:rPr>
              <a:t>visent à rassembler un </a:t>
            </a:r>
            <a:r>
              <a:rPr lang="fr-FR" sz="2000" dirty="0">
                <a:solidFill>
                  <a:schemeClr val="bg1"/>
                </a:solidFill>
              </a:rPr>
              <a:t>public hétéroclite </a:t>
            </a:r>
            <a:r>
              <a:rPr lang="fr-FR" sz="2000" dirty="0" smtClean="0">
                <a:solidFill>
                  <a:schemeClr val="bg1"/>
                </a:solidFill>
              </a:rPr>
              <a:t>(fonctionnaires, entrepreneurs</a:t>
            </a:r>
            <a:r>
              <a:rPr lang="fr-FR" sz="2000" dirty="0">
                <a:solidFill>
                  <a:schemeClr val="bg1"/>
                </a:solidFill>
              </a:rPr>
              <a:t>, </a:t>
            </a:r>
            <a:r>
              <a:rPr lang="fr-FR" sz="2000" dirty="0" smtClean="0">
                <a:solidFill>
                  <a:schemeClr val="bg1"/>
                </a:solidFill>
              </a:rPr>
              <a:t>étudiants ou </a:t>
            </a:r>
            <a:r>
              <a:rPr lang="fr-FR" sz="2000" dirty="0">
                <a:solidFill>
                  <a:schemeClr val="bg1"/>
                </a:solidFill>
              </a:rPr>
              <a:t>encore de simples </a:t>
            </a:r>
            <a:r>
              <a:rPr lang="fr-FR" sz="2000" dirty="0" smtClean="0">
                <a:solidFill>
                  <a:schemeClr val="bg1"/>
                </a:solidFill>
              </a:rPr>
              <a:t>curieux etc.) qui sont invités </a:t>
            </a:r>
            <a:r>
              <a:rPr lang="fr-FR" sz="2000" dirty="0">
                <a:solidFill>
                  <a:schemeClr val="bg1"/>
                </a:solidFill>
              </a:rPr>
              <a:t>à se mettre dans la peau du citoyen. </a:t>
            </a:r>
            <a:r>
              <a:rPr lang="fr-FR" sz="2000" dirty="0" smtClean="0">
                <a:solidFill>
                  <a:schemeClr val="bg1"/>
                </a:solidFill>
              </a:rPr>
              <a:t>Ces participants sont invités à prototyper de </a:t>
            </a:r>
            <a:r>
              <a:rPr lang="fr-FR" sz="2000" dirty="0">
                <a:solidFill>
                  <a:schemeClr val="bg1"/>
                </a:solidFill>
              </a:rPr>
              <a:t>nouveaux services publics sur une thématique annoncée </a:t>
            </a:r>
            <a:r>
              <a:rPr lang="fr-FR" sz="2000" dirty="0" smtClean="0">
                <a:solidFill>
                  <a:schemeClr val="bg1"/>
                </a:solidFill>
              </a:rPr>
              <a:t>dès le début.</a:t>
            </a:r>
          </a:p>
          <a:p>
            <a:pPr lvl="1" algn="just"/>
            <a:r>
              <a:rPr lang="fr-FR" b="1" dirty="0">
                <a:solidFill>
                  <a:schemeClr val="bg1"/>
                </a:solidFill>
              </a:rPr>
              <a:t>Ateliers </a:t>
            </a:r>
            <a:r>
              <a:rPr lang="fr-FR" b="1" dirty="0" err="1">
                <a:solidFill>
                  <a:schemeClr val="bg1"/>
                </a:solidFill>
              </a:rPr>
              <a:t>co</a:t>
            </a:r>
            <a:r>
              <a:rPr lang="fr-FR" b="1" dirty="0">
                <a:solidFill>
                  <a:schemeClr val="bg1"/>
                </a:solidFill>
              </a:rPr>
              <a:t>-créatifs </a:t>
            </a:r>
            <a:r>
              <a:rPr lang="fr-FR" sz="2000" dirty="0">
                <a:solidFill>
                  <a:schemeClr val="bg1"/>
                </a:solidFill>
              </a:rPr>
              <a:t>afin d’animer et favoriser l’échange entre des acteurs pour croiser et développer des idées, visions ou </a:t>
            </a:r>
            <a:r>
              <a:rPr lang="fr-FR" sz="2000" dirty="0" smtClean="0">
                <a:solidFill>
                  <a:schemeClr val="bg1"/>
                </a:solidFill>
              </a:rPr>
              <a:t>concepts</a:t>
            </a:r>
            <a:endParaRPr lang="fr-FR" sz="2000" dirty="0">
              <a:solidFill>
                <a:schemeClr val="bg1"/>
              </a:solidFill>
            </a:endParaRPr>
          </a:p>
          <a:p>
            <a:pPr lvl="1" algn="just"/>
            <a:r>
              <a:rPr lang="fr-FR" b="1" dirty="0" smtClean="0">
                <a:solidFill>
                  <a:schemeClr val="bg1"/>
                </a:solidFill>
              </a:rPr>
              <a:t>Journées spécialisés </a:t>
            </a:r>
            <a:r>
              <a:rPr lang="fr-FR" sz="2000" dirty="0" smtClean="0">
                <a:solidFill>
                  <a:schemeClr val="bg1"/>
                </a:solidFill>
              </a:rPr>
              <a:t>dédiées </a:t>
            </a:r>
            <a:r>
              <a:rPr lang="fr-FR" sz="2000" dirty="0">
                <a:solidFill>
                  <a:schemeClr val="bg1"/>
                </a:solidFill>
              </a:rPr>
              <a:t>à la digitalisation des services </a:t>
            </a:r>
            <a:r>
              <a:rPr lang="fr-FR" sz="2000" dirty="0" smtClean="0">
                <a:solidFill>
                  <a:schemeClr val="bg1"/>
                </a:solidFill>
              </a:rPr>
              <a:t>publics, gestion du changement ou transformation numérique</a:t>
            </a:r>
          </a:p>
          <a:p>
            <a:pPr marL="0" indent="0">
              <a:buNone/>
            </a:pPr>
            <a:endParaRPr lang="fr-FR" sz="2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2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6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ePowepoint MinDigi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69696"/>
        </a:solidFill>
        <a:ln w="9525" cap="flat" cmpd="sng" algn="ctr">
          <a:solidFill>
            <a:srgbClr val="33333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1" i="0" u="none" strike="noStrike" cap="none" normalizeH="0" baseline="0" smtClean="0">
            <a:ln>
              <a:noFill/>
            </a:ln>
            <a:solidFill>
              <a:srgbClr val="0033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69696"/>
        </a:solidFill>
        <a:ln w="9525" cap="flat" cmpd="sng" algn="ctr">
          <a:solidFill>
            <a:srgbClr val="33333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1" i="0" u="none" strike="noStrike" cap="none" normalizeH="0" baseline="0" smtClean="0">
            <a:ln>
              <a:noFill/>
            </a:ln>
            <a:solidFill>
              <a:srgbClr val="0033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elePowepointQUAPI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PowepointQUAPIT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PowepointQUAPIT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PowepointQUAPIT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PowepointQUAPIT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PowepointQUAPIT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PowepointQUAPIT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PowepointQUAPIT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PowepointQUAPIT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PowepointQUAPIT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PowepointQUAPIT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PowepointQUAPIT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owerPoint.potx" id="{37BD8521-775D-4766-8502-979A95116447}" vid="{17FA821C-D5D9-4AC3-8D55-6395B389FEF6}"/>
    </a:ext>
  </a:extLst>
</a:theme>
</file>

<file path=ppt/theme/theme2.xml><?xml version="1.0" encoding="utf-8"?>
<a:theme xmlns:a="http://schemas.openxmlformats.org/drawingml/2006/main" name="2_ModelePowepoint MinDigi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69696"/>
        </a:solidFill>
        <a:ln w="9525" cap="flat" cmpd="sng" algn="ctr">
          <a:solidFill>
            <a:srgbClr val="33333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1" i="0" u="none" strike="noStrike" cap="none" normalizeH="0" baseline="0" smtClean="0">
            <a:ln>
              <a:noFill/>
            </a:ln>
            <a:solidFill>
              <a:srgbClr val="0033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69696"/>
        </a:solidFill>
        <a:ln w="9525" cap="flat" cmpd="sng" algn="ctr">
          <a:solidFill>
            <a:srgbClr val="33333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600" b="1" i="0" u="none" strike="noStrike" cap="none" normalizeH="0" baseline="0" smtClean="0">
            <a:ln>
              <a:noFill/>
            </a:ln>
            <a:solidFill>
              <a:srgbClr val="0033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elePowepointQUAPI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PowepointQUAPIT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PowepointQUAPIT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PowepointQUAPIT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PowepointQUAPIT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ePowepointQUAPIT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PowepointQUAPIT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PowepointQUAPIT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PowepointQUAPIT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PowepointQUAPIT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PowepointQUAPIT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ePowepointQUAPIT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owerPoint.potx" id="{37BD8521-775D-4766-8502-979A95116447}" vid="{246F4B18-4FF6-4585-AAA1-BFBA70ED83DC}"/>
    </a:ext>
  </a:extLst>
</a:theme>
</file>

<file path=ppt/theme/theme3.xml><?xml version="1.0" encoding="utf-8"?>
<a:theme xmlns:a="http://schemas.openxmlformats.org/drawingml/2006/main" name="1_Sous-titre MinDig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otx" id="{37BD8521-775D-4766-8502-979A95116447}" vid="{9359D281-8B83-47C3-A38C-75A839F3AB9A}"/>
    </a:ext>
  </a:extLst>
</a:theme>
</file>

<file path=ppt/theme/theme4.xml><?xml version="1.0" encoding="utf-8"?>
<a:theme xmlns:a="http://schemas.openxmlformats.org/drawingml/2006/main" name="3_Sous-titre MinDig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otx" id="{37BD8521-775D-4766-8502-979A95116447}" vid="{EFC4C0C9-3BDC-4F20-874D-0DAA8EEBF3D1}"/>
    </a:ext>
  </a:extLst>
</a:theme>
</file>

<file path=ppt/theme/theme5.xml><?xml version="1.0" encoding="utf-8"?>
<a:theme xmlns:a="http://schemas.openxmlformats.org/drawingml/2006/main" name="4_Sous-titre MinDig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otx" id="{37BD8521-775D-4766-8502-979A95116447}" vid="{C88F8970-0743-428B-943C-588281393426}"/>
    </a:ext>
  </a:extLst>
</a:theme>
</file>

<file path=ppt/theme/theme6.xml><?xml version="1.0" encoding="utf-8"?>
<a:theme xmlns:a="http://schemas.openxmlformats.org/drawingml/2006/main" name="2_Sosu-titre MinDig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otx" id="{37BD8521-775D-4766-8502-979A95116447}" vid="{BC6816DF-3A6A-44D1-BD4B-606B41084EB1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otx" id="{37BD8521-775D-4766-8502-979A95116447}" vid="{B70425C6-692A-45BF-A942-CB0FA9CA82B8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MinDigital Document" ma:contentTypeID="0x010100B602CA04C262E244AFBF0036DBFC64D300D462CC1B56E3A84990F6C53350E89C8F" ma:contentTypeVersion="24" ma:contentTypeDescription="" ma:contentTypeScope="" ma:versionID="2c9b0aea369f7db7555eadb945a9c54d">
  <xsd:schema xmlns:xsd="http://www.w3.org/2001/XMLSchema" xmlns:xs="http://www.w3.org/2001/XMLSchema" xmlns:p="http://schemas.microsoft.com/office/2006/metadata/properties" xmlns:ns1="http://schemas.microsoft.com/sharepoint/v3" xmlns:ns2="c6cffd9d-65b9-4a5b-b1fd-4b01262487db" targetNamespace="http://schemas.microsoft.com/office/2006/metadata/properties" ma:root="true" ma:fieldsID="9c01bd79198e1925994babe36975cacf" ns1:_="" ns2:_="">
    <xsd:import namespace="http://schemas.microsoft.com/sharepoint/v3"/>
    <xsd:import namespace="c6cffd9d-65b9-4a5b-b1fd-4b01262487db"/>
    <xsd:element name="properties">
      <xsd:complexType>
        <xsd:sequence>
          <xsd:element name="documentManagement">
            <xsd:complexType>
              <xsd:all>
                <xsd:element ref="ns1:RoutingRuleDescription" minOccurs="0"/>
                <xsd:element ref="ns2:MDIGOwnerTaxHTField" minOccurs="0"/>
                <xsd:element ref="ns2:MDIGDate" minOccurs="0"/>
                <xsd:element ref="ns2:MDIGDocumentTypeTaxHTField" minOccurs="0"/>
                <xsd:element ref="ns2:MDIGThemeTaxHTField" minOccurs="0"/>
                <xsd:element ref="ns2:MDIGStatus" minOccurs="0"/>
                <xsd:element ref="ns2:TaxCatchAll" minOccurs="0"/>
                <xsd:element ref="ns2:TaxCatchAllLabel" minOccurs="0"/>
                <xsd:element ref="ns2:SharedWithUsers" minOccurs="0"/>
                <xsd:element ref="ns2:ScanDate" minOccurs="0"/>
                <xsd:element ref="ns2:OriginalFol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2" nillable="true" ma:displayName="Description" ma:description="" ma:internalName="RoutingRuleDescription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cffd9d-65b9-4a5b-b1fd-4b01262487db" elementFormDefault="qualified">
    <xsd:import namespace="http://schemas.microsoft.com/office/2006/documentManagement/types"/>
    <xsd:import namespace="http://schemas.microsoft.com/office/infopath/2007/PartnerControls"/>
    <xsd:element name="MDIGOwnerTaxHTField" ma:index="3" nillable="true" ma:taxonomy="true" ma:internalName="MDIGOwnerTaxHTField" ma:taxonomyFieldName="MDIGOwner" ma:displayName="Propriétaire" ma:fieldId="{ebdb6b70-46d4-42b2-866a-768765ffca96}" ma:sspId="82e829d6-0aa8-4a01-b555-cbb545a96552" ma:termSetId="f2a250bd-12a4-4004-abc6-aa50944a015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DIGDate" ma:index="5" nillable="true" ma:displayName="Date" ma:default="[today]" ma:description="" ma:format="DateOnly" ma:internalName="MDIGDate">
      <xsd:simpleType>
        <xsd:restriction base="dms:DateTime"/>
      </xsd:simpleType>
    </xsd:element>
    <xsd:element name="MDIGDocumentTypeTaxHTField" ma:index="8" nillable="true" ma:taxonomy="true" ma:internalName="MDIGDocumentTypeTaxHTField" ma:taxonomyFieldName="MDIGDocumentType" ma:displayName="Type de document" ma:fieldId="{0e2c5be5-6e88-49d9-82be-f8de420719a1}" ma:sspId="82e829d6-0aa8-4a01-b555-cbb545a96552" ma:termSetId="4a0848d1-01f9-4149-a364-0f5b8dcae9c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DIGThemeTaxHTField" ma:index="10" nillable="true" ma:taxonomy="true" ma:internalName="MDIGThemeTaxHTField" ma:taxonomyFieldName="MDIGTheme" ma:displayName="Thématique" ma:default="" ma:fieldId="{cf11ccff-d1a3-43ea-87bc-ba9dfa1b0d52}" ma:taxonomyMulti="true" ma:sspId="82e829d6-0aa8-4a01-b555-cbb545a96552" ma:termSetId="68c69ba9-879f-4c44-9010-7517c88d76b1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DIGStatus" ma:index="12" nillable="true" ma:displayName="Statut" ma:default="" ma:description="" ma:format="Dropdown" ma:internalName="MDIGStatus">
      <xsd:simpleType>
        <xsd:restriction base="dms:Choice">
          <xsd:enumeration value="Brouillon"/>
          <xsd:enumeration value="Pour avis"/>
          <xsd:enumeration value="Pour relecture"/>
          <xsd:enumeration value="À compléter"/>
          <xsd:enumeration value="Finalisé"/>
          <xsd:enumeration value="Pour envoi"/>
          <xsd:enumeration value="Envoyé"/>
          <xsd:enumeration value="Réponse à préparer"/>
          <xsd:enumeration value="Pour attribution"/>
          <xsd:enumeration value="À classer"/>
        </xsd:restriction>
      </xsd:simpleType>
    </xsd:element>
    <xsd:element name="TaxCatchAll" ma:index="18" nillable="true" ma:displayName="Taxonomy Catch All Column" ma:description="" ma:hidden="true" ma:list="{9d93edc1-45bd-4dfa-bd85-974915ee3b5e}" ma:internalName="TaxCatchAll" ma:showField="CatchAllData" ma:web="c6cffd9d-65b9-4a5b-b1fd-4b01262487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9" nillable="true" ma:displayName="Taxonomy Catch All Column1" ma:description="" ma:hidden="true" ma:list="{9d93edc1-45bd-4dfa-bd85-974915ee3b5e}" ma:internalName="TaxCatchAllLabel" ma:readOnly="true" ma:showField="CatchAllDataLabel" ma:web="c6cffd9d-65b9-4a5b-b1fd-4b01262487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canDate" ma:index="23" nillable="true" ma:displayName="ScanDate" ma:description="" ma:format="DateOnly" ma:internalName="ScanDate">
      <xsd:simpleType>
        <xsd:restriction base="dms:DateTime"/>
      </xsd:simpleType>
    </xsd:element>
    <xsd:element name="OriginalFolder" ma:index="24" nillable="true" ma:displayName="OriginalFolder" ma:description="" ma:internalName="OriginalFolder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DIGDocumentTypeTaxHTField xmlns="c6cffd9d-65b9-4a5b-b1fd-4b01262487db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eb32255f-a506-42de-8b19-12617da18bdc</TermId>
        </TermInfo>
      </Terms>
    </MDIGDocumentTypeTaxHTField>
    <MDIGStatus xmlns="c6cffd9d-65b9-4a5b-b1fd-4b01262487db">Brouillon</MDIGStatus>
    <TaxCatchAll xmlns="c6cffd9d-65b9-4a5b-b1fd-4b01262487db">
      <Value>76</Value>
      <Value>237</Value>
      <Value>22</Value>
    </TaxCatchAll>
    <MDIGOwnerTaxHTField xmlns="c6cffd9d-65b9-4a5b-b1fd-4b01262487db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Ministère</TermName>
          <TermId xmlns="http://schemas.microsoft.com/office/infopath/2007/PartnerControls">2ea23bbb-707b-4bb4-b14c-2c11850e1ded</TermId>
        </TermInfo>
      </Terms>
    </MDIGOwnerTaxHTField>
    <RoutingRuleDescription xmlns="http://schemas.microsoft.com/sharepoint/v3" xsi:nil="true"/>
    <MDIGThemeTaxHTField xmlns="c6cffd9d-65b9-4a5b-b1fd-4b01262487db">
      <Terms xmlns="http://schemas.microsoft.com/office/infopath/2007/PartnerControls">
        <TermInfo xmlns="http://schemas.microsoft.com/office/infopath/2007/PartnerControls">
          <TermName xmlns="http://schemas.microsoft.com/office/infopath/2007/PartnerControls">Digitalisation</TermName>
          <TermId xmlns="http://schemas.microsoft.com/office/infopath/2007/PartnerControls">29c05936-06fc-4535-857f-20a4e49f9bc9</TermId>
        </TermInfo>
      </Terms>
    </MDIGThemeTaxHTField>
    <MDIGDate xmlns="c6cffd9d-65b9-4a5b-b1fd-4b01262487db">2020-10-11T22:00:00+00:00</MDIGDate>
    <ScanDate xmlns="c6cffd9d-65b9-4a5b-b1fd-4b01262487db" xsi:nil="true"/>
    <OriginalFolder xmlns="c6cffd9d-65b9-4a5b-b1fd-4b01262487db" xsi:nil="true"/>
  </documentManagement>
</p:properties>
</file>

<file path=customXml/itemProps1.xml><?xml version="1.0" encoding="utf-8"?>
<ds:datastoreItem xmlns:ds="http://schemas.openxmlformats.org/officeDocument/2006/customXml" ds:itemID="{42289FA1-8BAE-4F02-9325-E612AED846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1E0395-625B-4A80-87CD-B905D55D08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6cffd9d-65b9-4a5b-b1fd-4b01262487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4239C7-5160-4D25-8DB1-EC24B9C7046B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c6cffd9d-65b9-4a5b-b1fd-4b01262487db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672</Words>
  <Application>Microsoft Office PowerPoint</Application>
  <PresentationFormat>On-screen Show (4:3)</PresentationFormat>
  <Paragraphs>134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Courier New</vt:lpstr>
      <vt:lpstr>Calibri Light</vt:lpstr>
      <vt:lpstr>Arial</vt:lpstr>
      <vt:lpstr>Calibri</vt:lpstr>
      <vt:lpstr>Wingdings</vt:lpstr>
      <vt:lpstr>ModelePowepoint MinDigi</vt:lpstr>
      <vt:lpstr>2_ModelePowepoint MinDigi</vt:lpstr>
      <vt:lpstr>1_Sous-titre MinDigi</vt:lpstr>
      <vt:lpstr>3_Sous-titre MinDigi</vt:lpstr>
      <vt:lpstr>4_Sous-titre MinDigi</vt:lpstr>
      <vt:lpstr>2_Sosu-titre MinDigi</vt:lpstr>
      <vt:lpstr>Custom Design</vt:lpstr>
      <vt:lpstr>GovTech Lab Accélérer l’innovation auprès de l’Etat</vt:lpstr>
      <vt:lpstr>Vision</vt:lpstr>
      <vt:lpstr>PowerPoint Presentation</vt:lpstr>
      <vt:lpstr>PowerPoint Presentation</vt:lpstr>
      <vt:lpstr>PowerPoint Presentation</vt:lpstr>
      <vt:lpstr>Pourquoi un GovTech Lab au Luxembourg?</vt:lpstr>
      <vt:lpstr>Les missions du GovTech Lab</vt:lpstr>
      <vt:lpstr>Les missions du GovTech Lab</vt:lpstr>
      <vt:lpstr>Evènements hors challenges</vt:lpstr>
      <vt:lpstr>PowerPoint Presentation</vt:lpstr>
      <vt:lpstr>PowerPoint Presentation</vt:lpstr>
      <vt:lpstr>PowerPoint Presentation</vt:lpstr>
      <vt:lpstr>Partenariat d’innovation</vt:lpstr>
      <vt:lpstr>Composition du jury</vt:lpstr>
      <vt:lpstr>PowerPoint Presentation</vt:lpstr>
      <vt:lpstr>Bye Bye Robots!</vt:lpstr>
      <vt:lpstr>Prochaines étapes</vt:lpstr>
      <vt:lpstr>www.govtechlab.lu </vt:lpstr>
      <vt:lpstr>PowerPoint Presentation</vt:lpstr>
      <vt:lpstr>PowerPoint Presentation</vt:lpstr>
    </vt:vector>
  </TitlesOfParts>
  <Company>CTIE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MinDigital - modèle de base</dc:title>
  <dc:creator>C.T.I.E.</dc:creator>
  <cp:lastModifiedBy>Vera Soares</cp:lastModifiedBy>
  <cp:revision>1812</cp:revision>
  <cp:lastPrinted>2020-10-23T06:56:33Z</cp:lastPrinted>
  <dcterms:created xsi:type="dcterms:W3CDTF">2009-10-26T08:38:05Z</dcterms:created>
  <dcterms:modified xsi:type="dcterms:W3CDTF">2020-11-26T11:17:48Z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0x010100B602CA04C262E244AFBF0036DBFC64D300D462CC1B56E3A84990F6C53350E89C8F</vt:lpwstr>
  </property>
  <property fmtid="{D5CDD505-2E9C-101B-9397-08002B2CF9AE}" pid="3" name="MDIGOwner">
    <vt:lpwstr>22;#Ministère|2ea23bbb-707b-4bb4-b14c-2c11850e1ded</vt:lpwstr>
  </property>
  <property fmtid="{D5CDD505-2E9C-101B-9397-08002B2CF9AE}" pid="4" name="MDIGDocumentType">
    <vt:lpwstr>76;#Template|eb32255f-a506-42de-8b19-12617da18bdc</vt:lpwstr>
  </property>
  <property fmtid="{D5CDD505-2E9C-101B-9397-08002B2CF9AE}" pid="5" name="MDIGTheme">
    <vt:lpwstr>237;#Digitalisation|29c05936-06fc-4535-857f-20a4e49f9bc9</vt:lpwstr>
  </property>
  <property fmtid="{D5CDD505-2E9C-101B-9397-08002B2CF9AE}" pid="6" name="Order">
    <vt:r8>675300</vt:r8>
  </property>
  <property fmtid="{D5CDD505-2E9C-101B-9397-08002B2CF9AE}" pid="7" name="xd_ProgID">
    <vt:lpwstr/>
  </property>
  <property fmtid="{D5CDD505-2E9C-101B-9397-08002B2CF9AE}" pid="8" name="MDIGMailType">
    <vt:lpwstr/>
  </property>
  <property fmtid="{D5CDD505-2E9C-101B-9397-08002B2CF9AE}" pid="9" name="MDIGMailFromExternal">
    <vt:lpwstr/>
  </property>
  <property fmtid="{D5CDD505-2E9C-101B-9397-08002B2CF9AE}" pid="10" name="MDIGMailToExternal">
    <vt:lpwstr/>
  </property>
  <property fmtid="{D5CDD505-2E9C-101B-9397-08002B2CF9AE}" pid="11" name="TemplateUrl">
    <vt:lpwstr/>
  </property>
  <property fmtid="{D5CDD505-2E9C-101B-9397-08002B2CF9AE}" pid="12" name="MDIGMailNotificationGroups">
    <vt:lpwstr/>
  </property>
</Properties>
</file>