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6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64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layout2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9" r:id="rId68"/>
    <p:sldId id="335" r:id="rId69"/>
    <p:sldId id="336" r:id="rId70"/>
    <p:sldId id="337" r:id="rId71"/>
  </p:sldIdLst>
  <p:sldSz cx="9144000" cy="5143500" type="screen16x9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22" autoAdjust="0"/>
  </p:normalViewPr>
  <p:slideViewPr>
    <p:cSldViewPr>
      <p:cViewPr varScale="1">
        <p:scale>
          <a:sx n="158" d="100"/>
          <a:sy n="158" d="100"/>
        </p:scale>
        <p:origin x="282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-1800" y="-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1E687-7375-437C-A517-801411B9A894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0C91A37-BFCC-4278-BE24-D174B149D3ED}">
      <dgm:prSet phldrT="[Text]" custT="1"/>
      <dgm:spPr/>
      <dgm:t>
        <a:bodyPr/>
        <a:lstStyle/>
        <a:p>
          <a:r>
            <a:rPr lang="fr-FR" sz="1200" dirty="0" smtClean="0"/>
            <a:t>vivre-ensemble interculturel</a:t>
          </a:r>
          <a:endParaRPr lang="en-US" sz="1200" dirty="0"/>
        </a:p>
      </dgm:t>
    </dgm:pt>
    <dgm:pt modelId="{9E7F5478-72E4-453B-A7D2-4A775B4ABDBB}" type="parTrans" cxnId="{C6E0B097-11EF-4B21-ACBB-9BEECFA8523F}">
      <dgm:prSet/>
      <dgm:spPr/>
      <dgm:t>
        <a:bodyPr/>
        <a:lstStyle/>
        <a:p>
          <a:endParaRPr lang="en-US"/>
        </a:p>
      </dgm:t>
    </dgm:pt>
    <dgm:pt modelId="{50AC5DB7-8D92-495E-B6D6-EF229594ED6F}" type="sibTrans" cxnId="{C6E0B097-11EF-4B21-ACBB-9BEECFA8523F}">
      <dgm:prSet/>
      <dgm:spPr/>
      <dgm:t>
        <a:bodyPr/>
        <a:lstStyle/>
        <a:p>
          <a:endParaRPr lang="en-US"/>
        </a:p>
      </dgm:t>
    </dgm:pt>
    <dgm:pt modelId="{3E4CF755-BAF7-4EAD-8A15-6C39B3C181E9}">
      <dgm:prSet phldrT="[Text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fr-FR" sz="1200" dirty="0" smtClean="0">
              <a:solidFill>
                <a:schemeClr val="tx2"/>
              </a:solidFill>
            </a:rPr>
            <a:t>« plan d’action national »</a:t>
          </a:r>
        </a:p>
        <a:p>
          <a:r>
            <a:rPr lang="fr-FR" sz="1200" dirty="0" smtClean="0">
              <a:solidFill>
                <a:schemeClr val="tx2"/>
              </a:solidFill>
            </a:rPr>
            <a:t>le plan d’action national du vivre-ensemble interculturel </a:t>
          </a:r>
          <a:endParaRPr lang="en-US" sz="1200" dirty="0">
            <a:solidFill>
              <a:schemeClr val="tx2"/>
            </a:solidFill>
          </a:endParaRPr>
        </a:p>
      </dgm:t>
    </dgm:pt>
    <dgm:pt modelId="{0C0FC981-37EA-4784-81B2-0DECF200D676}" type="parTrans" cxnId="{69B6BAE7-1667-48C4-AED2-BC8121F431BA}">
      <dgm:prSet/>
      <dgm:spPr/>
      <dgm:t>
        <a:bodyPr/>
        <a:lstStyle/>
        <a:p>
          <a:endParaRPr lang="en-US"/>
        </a:p>
      </dgm:t>
    </dgm:pt>
    <dgm:pt modelId="{9F8090CA-4A51-45AE-B07E-2DEC1128AC51}" type="sibTrans" cxnId="{69B6BAE7-1667-48C4-AED2-BC8121F431BA}">
      <dgm:prSet/>
      <dgm:spPr/>
      <dgm:t>
        <a:bodyPr/>
        <a:lstStyle/>
        <a:p>
          <a:endParaRPr lang="en-US"/>
        </a:p>
      </dgm:t>
    </dgm:pt>
    <dgm:pt modelId="{2665F641-84B9-474D-BDC2-6F022D55E1FF}">
      <dgm:prSet phldrT="[Text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tx2"/>
              </a:solidFill>
            </a:rPr>
            <a:t>« </a:t>
          </a:r>
          <a:r>
            <a:rPr lang="en-US" sz="1200" dirty="0" err="1" smtClean="0">
              <a:solidFill>
                <a:schemeClr val="tx2"/>
              </a:solidFill>
            </a:rPr>
            <a:t>programme</a:t>
          </a:r>
          <a:r>
            <a:rPr lang="en-US" sz="1200" dirty="0" smtClean="0">
              <a:solidFill>
                <a:schemeClr val="tx2"/>
              </a:solidFill>
            </a:rPr>
            <a:t> »</a:t>
          </a:r>
          <a:r>
            <a:rPr lang="fr-FR" sz="1200" dirty="0" smtClean="0">
              <a:solidFill>
                <a:schemeClr val="tx2"/>
              </a:solidFill>
            </a:rPr>
            <a:t> </a:t>
          </a:r>
        </a:p>
        <a:p>
          <a:r>
            <a:rPr lang="fr-FR" sz="1200" dirty="0" smtClean="0">
              <a:solidFill>
                <a:schemeClr val="tx2"/>
              </a:solidFill>
            </a:rPr>
            <a:t>le programme du vivre-ensemble interculturel</a:t>
          </a:r>
          <a:endParaRPr lang="en-US" sz="1200" dirty="0">
            <a:solidFill>
              <a:schemeClr val="tx2"/>
            </a:solidFill>
          </a:endParaRPr>
        </a:p>
      </dgm:t>
    </dgm:pt>
    <dgm:pt modelId="{CE2BED1A-305D-40DD-951F-0BCB4BE6C487}" type="parTrans" cxnId="{B6B03618-C775-4B71-95F1-6335C93B3701}">
      <dgm:prSet/>
      <dgm:spPr/>
      <dgm:t>
        <a:bodyPr/>
        <a:lstStyle/>
        <a:p>
          <a:endParaRPr lang="en-US"/>
        </a:p>
      </dgm:t>
    </dgm:pt>
    <dgm:pt modelId="{6FBB4692-0096-4AB3-AE90-D04193D56B8C}" type="sibTrans" cxnId="{B6B03618-C775-4B71-95F1-6335C93B3701}">
      <dgm:prSet/>
      <dgm:spPr/>
      <dgm:t>
        <a:bodyPr/>
        <a:lstStyle/>
        <a:p>
          <a:endParaRPr lang="en-US"/>
        </a:p>
      </dgm:t>
    </dgm:pt>
    <dgm:pt modelId="{74092192-1AA1-4ABF-AF9A-8E2E65F25660}">
      <dgm:prSet phldrT="[Text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200" dirty="0" smtClean="0"/>
            <a:t> </a:t>
          </a:r>
          <a:r>
            <a:rPr lang="en-US" sz="1200" dirty="0" smtClean="0">
              <a:solidFill>
                <a:schemeClr val="tx2"/>
              </a:solidFill>
            </a:rPr>
            <a:t>« </a:t>
          </a:r>
          <a:r>
            <a:rPr lang="en-US" sz="1200" dirty="0" err="1" smtClean="0">
              <a:solidFill>
                <a:schemeClr val="tx2"/>
              </a:solidFill>
            </a:rPr>
            <a:t>pacte</a:t>
          </a:r>
          <a:r>
            <a:rPr lang="en-US" sz="1200" dirty="0" smtClean="0">
              <a:solidFill>
                <a:schemeClr val="tx2"/>
              </a:solidFill>
            </a:rPr>
            <a:t> communal »</a:t>
          </a:r>
        </a:p>
        <a:p>
          <a:r>
            <a:rPr lang="fr-FR" sz="1200" dirty="0" smtClean="0">
              <a:solidFill>
                <a:schemeClr val="tx2"/>
              </a:solidFill>
            </a:rPr>
            <a:t>le pacte communal du vivre-ensemble interculturel</a:t>
          </a:r>
          <a:endParaRPr lang="en-US" sz="1200" dirty="0">
            <a:solidFill>
              <a:schemeClr val="tx2"/>
            </a:solidFill>
          </a:endParaRPr>
        </a:p>
      </dgm:t>
    </dgm:pt>
    <dgm:pt modelId="{2CC22935-C90A-4ABE-B5C3-089C41006765}" type="parTrans" cxnId="{1DB47535-7CA9-416B-9E7B-2B96E397949C}">
      <dgm:prSet/>
      <dgm:spPr/>
      <dgm:t>
        <a:bodyPr/>
        <a:lstStyle/>
        <a:p>
          <a:endParaRPr lang="en-US"/>
        </a:p>
      </dgm:t>
    </dgm:pt>
    <dgm:pt modelId="{A31AE541-2BCF-4E8F-A406-CBC3C96DA8A2}" type="sibTrans" cxnId="{1DB47535-7CA9-416B-9E7B-2B96E397949C}">
      <dgm:prSet/>
      <dgm:spPr/>
      <dgm:t>
        <a:bodyPr/>
        <a:lstStyle/>
        <a:p>
          <a:endParaRPr lang="en-US"/>
        </a:p>
      </dgm:t>
    </dgm:pt>
    <dgm:pt modelId="{E444A978-9478-4362-8FA8-05929900C50C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tx2"/>
              </a:solidFill>
            </a:rPr>
            <a:t>« </a:t>
          </a:r>
          <a:r>
            <a:rPr lang="en-US" sz="1200" dirty="0" err="1" smtClean="0">
              <a:solidFill>
                <a:schemeClr val="tx2"/>
              </a:solidFill>
            </a:rPr>
            <a:t>pacte</a:t>
          </a:r>
          <a:r>
            <a:rPr lang="en-US" sz="1200" dirty="0" smtClean="0">
              <a:solidFill>
                <a:schemeClr val="tx2"/>
              </a:solidFill>
            </a:rPr>
            <a:t> </a:t>
          </a:r>
          <a:r>
            <a:rPr lang="en-US" sz="1200" dirty="0" err="1" smtClean="0">
              <a:solidFill>
                <a:schemeClr val="tx2"/>
              </a:solidFill>
            </a:rPr>
            <a:t>citoyen</a:t>
          </a:r>
          <a:r>
            <a:rPr lang="en-US" sz="1200" dirty="0" smtClean="0">
              <a:solidFill>
                <a:schemeClr val="tx2"/>
              </a:solidFill>
            </a:rPr>
            <a:t> »</a:t>
          </a:r>
          <a:r>
            <a:rPr lang="fr-FR" sz="1200" dirty="0" smtClean="0">
              <a:solidFill>
                <a:schemeClr val="tx2"/>
              </a:solidFill>
            </a:rPr>
            <a:t>     </a:t>
          </a:r>
        </a:p>
        <a:p>
          <a:r>
            <a:rPr lang="fr-FR" sz="1200" dirty="0" smtClean="0">
              <a:solidFill>
                <a:schemeClr val="tx2"/>
              </a:solidFill>
            </a:rPr>
            <a:t>le pacte citoyen du vivre-ensemble interculturel</a:t>
          </a:r>
          <a:endParaRPr lang="en-US" sz="1200" dirty="0">
            <a:solidFill>
              <a:schemeClr val="tx2"/>
            </a:solidFill>
          </a:endParaRPr>
        </a:p>
      </dgm:t>
    </dgm:pt>
    <dgm:pt modelId="{46B47366-9AC9-4438-9E78-50C966BFCF55}" type="parTrans" cxnId="{ED3A2AB4-890B-4EFF-A449-BC35FC35C8B3}">
      <dgm:prSet/>
      <dgm:spPr/>
      <dgm:t>
        <a:bodyPr/>
        <a:lstStyle/>
        <a:p>
          <a:endParaRPr lang="en-US"/>
        </a:p>
      </dgm:t>
    </dgm:pt>
    <dgm:pt modelId="{3038E017-4BD8-43BE-9739-4D2B136B407B}" type="sibTrans" cxnId="{ED3A2AB4-890B-4EFF-A449-BC35FC35C8B3}">
      <dgm:prSet/>
      <dgm:spPr/>
      <dgm:t>
        <a:bodyPr/>
        <a:lstStyle/>
        <a:p>
          <a:endParaRPr lang="en-US"/>
        </a:p>
      </dgm:t>
    </dgm:pt>
    <dgm:pt modelId="{7714EAAF-1957-4C97-A84D-3A680439116E}" type="pres">
      <dgm:prSet presAssocID="{65D1E687-7375-437C-A517-801411B9A8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CE0048-B720-4A18-A5CB-62F0281537FF}" type="pres">
      <dgm:prSet presAssocID="{F0C91A37-BFCC-4278-BE24-D174B149D3ED}" presName="centerShape" presStyleLbl="node0" presStyleIdx="0" presStyleCnt="1"/>
      <dgm:spPr/>
      <dgm:t>
        <a:bodyPr/>
        <a:lstStyle/>
        <a:p>
          <a:endParaRPr lang="en-US"/>
        </a:p>
      </dgm:t>
    </dgm:pt>
    <dgm:pt modelId="{E0D8DD4A-46CA-408A-94ED-B7FC0D4B6818}" type="pres">
      <dgm:prSet presAssocID="{0C0FC981-37EA-4784-81B2-0DECF200D676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07D7420D-9C7D-46C7-9B15-10CE70B52F9B}" type="pres">
      <dgm:prSet presAssocID="{3E4CF755-BAF7-4EAD-8A15-6C39B3C181E9}" presName="node" presStyleLbl="node1" presStyleIdx="0" presStyleCnt="4" custScaleX="119878" custRadScaleRad="106794" custRadScaleInc="-1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3F4924-702A-4125-8A66-B7FFB12D137A}" type="pres">
      <dgm:prSet presAssocID="{46B47366-9AC9-4438-9E78-50C966BFCF55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C89B9A60-9F24-489B-9071-FFEF5385835C}" type="pres">
      <dgm:prSet presAssocID="{E444A978-9478-4362-8FA8-05929900C50C}" presName="node" presStyleLbl="node1" presStyleIdx="1" presStyleCnt="4" custScaleX="114131" custScaleY="86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0AC20-2080-491E-8AB7-CB72A52E56D0}" type="pres">
      <dgm:prSet presAssocID="{CE2BED1A-305D-40DD-951F-0BCB4BE6C487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F5887C15-30D2-4A16-B570-F8C6F6691B6A}" type="pres">
      <dgm:prSet presAssocID="{2665F641-84B9-474D-BDC2-6F022D55E1FF}" presName="node" presStyleLbl="node1" presStyleIdx="2" presStyleCnt="4" custScaleY="87312" custRadScaleRad="99798" custRadScaleInc="-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F034-D989-4E21-B657-C725EC181C39}" type="pres">
      <dgm:prSet presAssocID="{2CC22935-C90A-4ABE-B5C3-089C41006765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B5361070-96E3-41E0-94C1-650FA0D69282}" type="pres">
      <dgm:prSet presAssocID="{74092192-1AA1-4ABF-AF9A-8E2E65F25660}" presName="node" presStyleLbl="node1" presStyleIdx="3" presStyleCnt="4" custScaleX="112229" custScaleY="95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702463-75BF-4D64-9523-D99817ADD7F9}" type="presOf" srcId="{74092192-1AA1-4ABF-AF9A-8E2E65F25660}" destId="{B5361070-96E3-41E0-94C1-650FA0D69282}" srcOrd="0" destOrd="0" presId="urn:microsoft.com/office/officeart/2005/8/layout/radial4"/>
    <dgm:cxn modelId="{69B6BAE7-1667-48C4-AED2-BC8121F431BA}" srcId="{F0C91A37-BFCC-4278-BE24-D174B149D3ED}" destId="{3E4CF755-BAF7-4EAD-8A15-6C39B3C181E9}" srcOrd="0" destOrd="0" parTransId="{0C0FC981-37EA-4784-81B2-0DECF200D676}" sibTransId="{9F8090CA-4A51-45AE-B07E-2DEC1128AC51}"/>
    <dgm:cxn modelId="{1DB47535-7CA9-416B-9E7B-2B96E397949C}" srcId="{F0C91A37-BFCC-4278-BE24-D174B149D3ED}" destId="{74092192-1AA1-4ABF-AF9A-8E2E65F25660}" srcOrd="3" destOrd="0" parTransId="{2CC22935-C90A-4ABE-B5C3-089C41006765}" sibTransId="{A31AE541-2BCF-4E8F-A406-CBC3C96DA8A2}"/>
    <dgm:cxn modelId="{57840BC6-EA13-4331-A2C1-D395F7F0398E}" type="presOf" srcId="{46B47366-9AC9-4438-9E78-50C966BFCF55}" destId="{7C3F4924-702A-4125-8A66-B7FFB12D137A}" srcOrd="0" destOrd="0" presId="urn:microsoft.com/office/officeart/2005/8/layout/radial4"/>
    <dgm:cxn modelId="{6B67508E-7F50-41F6-9184-370342BE477D}" type="presOf" srcId="{65D1E687-7375-437C-A517-801411B9A894}" destId="{7714EAAF-1957-4C97-A84D-3A680439116E}" srcOrd="0" destOrd="0" presId="urn:microsoft.com/office/officeart/2005/8/layout/radial4"/>
    <dgm:cxn modelId="{C6E0B097-11EF-4B21-ACBB-9BEECFA8523F}" srcId="{65D1E687-7375-437C-A517-801411B9A894}" destId="{F0C91A37-BFCC-4278-BE24-D174B149D3ED}" srcOrd="0" destOrd="0" parTransId="{9E7F5478-72E4-453B-A7D2-4A775B4ABDBB}" sibTransId="{50AC5DB7-8D92-495E-B6D6-EF229594ED6F}"/>
    <dgm:cxn modelId="{85360E4C-9FF7-4A51-9A93-EA4E31DDE414}" type="presOf" srcId="{2CC22935-C90A-4ABE-B5C3-089C41006765}" destId="{9D52F034-D989-4E21-B657-C725EC181C39}" srcOrd="0" destOrd="0" presId="urn:microsoft.com/office/officeart/2005/8/layout/radial4"/>
    <dgm:cxn modelId="{0F8D381F-AADB-415E-9F0C-2A9382A6B0CF}" type="presOf" srcId="{0C0FC981-37EA-4784-81B2-0DECF200D676}" destId="{E0D8DD4A-46CA-408A-94ED-B7FC0D4B6818}" srcOrd="0" destOrd="0" presId="urn:microsoft.com/office/officeart/2005/8/layout/radial4"/>
    <dgm:cxn modelId="{20BEDD58-C58B-4115-B0B3-15672858CDA4}" type="presOf" srcId="{F0C91A37-BFCC-4278-BE24-D174B149D3ED}" destId="{7CCE0048-B720-4A18-A5CB-62F0281537FF}" srcOrd="0" destOrd="0" presId="urn:microsoft.com/office/officeart/2005/8/layout/radial4"/>
    <dgm:cxn modelId="{ED3A2AB4-890B-4EFF-A449-BC35FC35C8B3}" srcId="{F0C91A37-BFCC-4278-BE24-D174B149D3ED}" destId="{E444A978-9478-4362-8FA8-05929900C50C}" srcOrd="1" destOrd="0" parTransId="{46B47366-9AC9-4438-9E78-50C966BFCF55}" sibTransId="{3038E017-4BD8-43BE-9739-4D2B136B407B}"/>
    <dgm:cxn modelId="{B6B03618-C775-4B71-95F1-6335C93B3701}" srcId="{F0C91A37-BFCC-4278-BE24-D174B149D3ED}" destId="{2665F641-84B9-474D-BDC2-6F022D55E1FF}" srcOrd="2" destOrd="0" parTransId="{CE2BED1A-305D-40DD-951F-0BCB4BE6C487}" sibTransId="{6FBB4692-0096-4AB3-AE90-D04193D56B8C}"/>
    <dgm:cxn modelId="{D0B2D980-E107-4666-873E-FF3AB417F21E}" type="presOf" srcId="{E444A978-9478-4362-8FA8-05929900C50C}" destId="{C89B9A60-9F24-489B-9071-FFEF5385835C}" srcOrd="0" destOrd="0" presId="urn:microsoft.com/office/officeart/2005/8/layout/radial4"/>
    <dgm:cxn modelId="{A0EECE58-5948-4160-839D-BACF46A8D06A}" type="presOf" srcId="{3E4CF755-BAF7-4EAD-8A15-6C39B3C181E9}" destId="{07D7420D-9C7D-46C7-9B15-10CE70B52F9B}" srcOrd="0" destOrd="0" presId="urn:microsoft.com/office/officeart/2005/8/layout/radial4"/>
    <dgm:cxn modelId="{8BAA56A7-03B8-4607-BE36-AE21DDDAEE68}" type="presOf" srcId="{CE2BED1A-305D-40DD-951F-0BCB4BE6C487}" destId="{53E0AC20-2080-491E-8AB7-CB72A52E56D0}" srcOrd="0" destOrd="0" presId="urn:microsoft.com/office/officeart/2005/8/layout/radial4"/>
    <dgm:cxn modelId="{FE54C89E-3CC1-48C2-ACF2-28CAF51E557F}" type="presOf" srcId="{2665F641-84B9-474D-BDC2-6F022D55E1FF}" destId="{F5887C15-30D2-4A16-B570-F8C6F6691B6A}" srcOrd="0" destOrd="0" presId="urn:microsoft.com/office/officeart/2005/8/layout/radial4"/>
    <dgm:cxn modelId="{887D84E6-EDD3-41AC-8AC5-8E077CAA0F2E}" type="presParOf" srcId="{7714EAAF-1957-4C97-A84D-3A680439116E}" destId="{7CCE0048-B720-4A18-A5CB-62F0281537FF}" srcOrd="0" destOrd="0" presId="urn:microsoft.com/office/officeart/2005/8/layout/radial4"/>
    <dgm:cxn modelId="{4C0ED010-F5FF-411D-A7CE-AAE81A7D8526}" type="presParOf" srcId="{7714EAAF-1957-4C97-A84D-3A680439116E}" destId="{E0D8DD4A-46CA-408A-94ED-B7FC0D4B6818}" srcOrd="1" destOrd="0" presId="urn:microsoft.com/office/officeart/2005/8/layout/radial4"/>
    <dgm:cxn modelId="{292DFC65-2948-4EA4-9D96-DCCB5CFFBA89}" type="presParOf" srcId="{7714EAAF-1957-4C97-A84D-3A680439116E}" destId="{07D7420D-9C7D-46C7-9B15-10CE70B52F9B}" srcOrd="2" destOrd="0" presId="urn:microsoft.com/office/officeart/2005/8/layout/radial4"/>
    <dgm:cxn modelId="{E695EAF8-CE25-4078-97AD-B747A7923540}" type="presParOf" srcId="{7714EAAF-1957-4C97-A84D-3A680439116E}" destId="{7C3F4924-702A-4125-8A66-B7FFB12D137A}" srcOrd="3" destOrd="0" presId="urn:microsoft.com/office/officeart/2005/8/layout/radial4"/>
    <dgm:cxn modelId="{DA136F0C-5BE9-49CE-83E5-155C15626B07}" type="presParOf" srcId="{7714EAAF-1957-4C97-A84D-3A680439116E}" destId="{C89B9A60-9F24-489B-9071-FFEF5385835C}" srcOrd="4" destOrd="0" presId="urn:microsoft.com/office/officeart/2005/8/layout/radial4"/>
    <dgm:cxn modelId="{5952C563-DDF6-4FA6-9297-4AFAC0634CAA}" type="presParOf" srcId="{7714EAAF-1957-4C97-A84D-3A680439116E}" destId="{53E0AC20-2080-491E-8AB7-CB72A52E56D0}" srcOrd="5" destOrd="0" presId="urn:microsoft.com/office/officeart/2005/8/layout/radial4"/>
    <dgm:cxn modelId="{E2563758-1B41-43FA-995F-DB6B3EBF3662}" type="presParOf" srcId="{7714EAAF-1957-4C97-A84D-3A680439116E}" destId="{F5887C15-30D2-4A16-B570-F8C6F6691B6A}" srcOrd="6" destOrd="0" presId="urn:microsoft.com/office/officeart/2005/8/layout/radial4"/>
    <dgm:cxn modelId="{2DCED2D7-345C-43BC-ADB1-144D30CBA03B}" type="presParOf" srcId="{7714EAAF-1957-4C97-A84D-3A680439116E}" destId="{9D52F034-D989-4E21-B657-C725EC181C39}" srcOrd="7" destOrd="0" presId="urn:microsoft.com/office/officeart/2005/8/layout/radial4"/>
    <dgm:cxn modelId="{DAB57289-78F8-414C-B9EA-B71249DAD5CF}" type="presParOf" srcId="{7714EAAF-1957-4C97-A84D-3A680439116E}" destId="{B5361070-96E3-41E0-94C1-650FA0D6928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17933-35FC-4423-A9EC-EA418373CB8D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0C3D7C1-B549-4CFA-8946-3CBBF577A9D0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4"/>
              </a:solidFill>
            </a:rPr>
            <a:t>Subventions</a:t>
          </a:r>
        </a:p>
        <a:p>
          <a:r>
            <a:rPr lang="en-US" sz="1400" b="0" dirty="0" smtClean="0">
              <a:solidFill>
                <a:schemeClr val="accent4"/>
              </a:solidFill>
            </a:rPr>
            <a:t>aux communes </a:t>
          </a:r>
          <a:r>
            <a:rPr lang="en-US" sz="1400" b="0" dirty="0" err="1" smtClean="0">
              <a:solidFill>
                <a:schemeClr val="accent4"/>
              </a:solidFill>
            </a:rPr>
            <a:t>signataires</a:t>
          </a:r>
          <a:r>
            <a:rPr lang="en-US" sz="1400" b="0" dirty="0" smtClean="0">
              <a:solidFill>
                <a:schemeClr val="accent4"/>
              </a:solidFill>
            </a:rPr>
            <a:t> du </a:t>
          </a:r>
          <a:r>
            <a:rPr lang="en-US" sz="1400" b="0" dirty="0" err="1" smtClean="0">
              <a:solidFill>
                <a:schemeClr val="accent4"/>
              </a:solidFill>
            </a:rPr>
            <a:t>pacte</a:t>
          </a:r>
          <a:r>
            <a:rPr lang="en-US" sz="1400" b="0" dirty="0" smtClean="0">
              <a:solidFill>
                <a:schemeClr val="accent4"/>
              </a:solidFill>
            </a:rPr>
            <a:t> communal</a:t>
          </a:r>
          <a:endParaRPr lang="en-US" sz="1400" b="0" dirty="0">
            <a:solidFill>
              <a:schemeClr val="accent4"/>
            </a:solidFill>
          </a:endParaRPr>
        </a:p>
      </dgm:t>
    </dgm:pt>
    <dgm:pt modelId="{7828EEAB-4352-4D85-9894-D855C8F92243}" type="parTrans" cxnId="{916C5CE6-8754-421A-8A0D-C3C603059F56}">
      <dgm:prSet/>
      <dgm:spPr/>
      <dgm:t>
        <a:bodyPr/>
        <a:lstStyle/>
        <a:p>
          <a:endParaRPr lang="en-US"/>
        </a:p>
      </dgm:t>
    </dgm:pt>
    <dgm:pt modelId="{41C09E13-8711-4802-930D-C74C88D5DF99}" type="sibTrans" cxnId="{916C5CE6-8754-421A-8A0D-C3C603059F56}">
      <dgm:prSet/>
      <dgm:spPr/>
      <dgm:t>
        <a:bodyPr/>
        <a:lstStyle/>
        <a:p>
          <a:endParaRPr lang="en-US"/>
        </a:p>
      </dgm:t>
    </dgm:pt>
    <dgm:pt modelId="{9D7A8A8D-7EAF-4032-82F9-700F9F34BD60}">
      <dgm:prSet phldrT="[Text]" custT="1"/>
      <dgm:spPr/>
      <dgm:t>
        <a:bodyPr/>
        <a:lstStyle/>
        <a:p>
          <a:pPr algn="ctr"/>
          <a:r>
            <a:rPr lang="en-US" sz="1000" b="1" dirty="0" smtClean="0">
              <a:solidFill>
                <a:schemeClr val="accent4"/>
              </a:solidFill>
            </a:rPr>
            <a:t>subvention </a:t>
          </a:r>
          <a:r>
            <a:rPr lang="en-US" sz="1000" b="1" dirty="0" err="1" smtClean="0">
              <a:solidFill>
                <a:schemeClr val="accent4"/>
              </a:solidFill>
            </a:rPr>
            <a:t>annuelle</a:t>
          </a:r>
          <a:r>
            <a:rPr lang="en-US" sz="1000" b="1" dirty="0" smtClean="0">
              <a:solidFill>
                <a:schemeClr val="accent4"/>
              </a:solidFill>
            </a:rPr>
            <a:t> : </a:t>
          </a:r>
          <a:r>
            <a:rPr lang="fr-FR" sz="1000" dirty="0" smtClean="0">
              <a:solidFill>
                <a:schemeClr val="accent4"/>
              </a:solidFill>
            </a:rPr>
            <a:t>versée, sur demande, pour couvrir les frais de mise en œuvre du pacte communal</a:t>
          </a:r>
          <a:endParaRPr lang="en-US" sz="1000" dirty="0">
            <a:solidFill>
              <a:schemeClr val="accent4"/>
            </a:solidFill>
          </a:endParaRPr>
        </a:p>
      </dgm:t>
    </dgm:pt>
    <dgm:pt modelId="{47AA6445-AF14-43EC-A728-DD01CFE3ED33}" type="parTrans" cxnId="{29E587FD-68A5-455A-8543-6B45313BCEEF}">
      <dgm:prSet/>
      <dgm:spPr/>
      <dgm:t>
        <a:bodyPr/>
        <a:lstStyle/>
        <a:p>
          <a:endParaRPr lang="en-US"/>
        </a:p>
      </dgm:t>
    </dgm:pt>
    <dgm:pt modelId="{A33CC892-4D51-47D8-849D-DBA1A864957B}" type="sibTrans" cxnId="{29E587FD-68A5-455A-8543-6B45313BCEEF}">
      <dgm:prSet/>
      <dgm:spPr/>
      <dgm:t>
        <a:bodyPr/>
        <a:lstStyle/>
        <a:p>
          <a:endParaRPr lang="en-US"/>
        </a:p>
      </dgm:t>
    </dgm:pt>
    <dgm:pt modelId="{699B26BB-2C08-4026-8D03-681F67D6345E}">
      <dgm:prSet phldrT="[Text]" custT="1"/>
      <dgm:spPr/>
      <dgm:t>
        <a:bodyPr/>
        <a:lstStyle/>
        <a:p>
          <a:pPr algn="l"/>
          <a:r>
            <a:rPr lang="fr-FR" sz="1000" b="1" dirty="0" smtClean="0">
              <a:solidFill>
                <a:schemeClr val="accent4"/>
              </a:solidFill>
            </a:rPr>
            <a:t>subvention annuelle de 5 euros pour chaque </a:t>
          </a:r>
          <a:r>
            <a:rPr lang="en-US" sz="1000" b="1" dirty="0" err="1" smtClean="0">
              <a:solidFill>
                <a:schemeClr val="accent4"/>
              </a:solidFill>
            </a:rPr>
            <a:t>personne</a:t>
          </a:r>
          <a:r>
            <a:rPr lang="en-US" sz="1000" b="1" dirty="0" smtClean="0">
              <a:solidFill>
                <a:schemeClr val="accent4"/>
              </a:solidFill>
            </a:rPr>
            <a:t> résidant </a:t>
          </a:r>
          <a:r>
            <a:rPr lang="en-US" sz="1000" b="1" dirty="0" err="1" smtClean="0">
              <a:solidFill>
                <a:schemeClr val="accent4"/>
              </a:solidFill>
            </a:rPr>
            <a:t>ou</a:t>
          </a:r>
          <a:r>
            <a:rPr lang="en-US" sz="1000" b="1" dirty="0" smtClean="0">
              <a:solidFill>
                <a:schemeClr val="accent4"/>
              </a:solidFill>
            </a:rPr>
            <a:t> </a:t>
          </a:r>
          <a:r>
            <a:rPr lang="en-US" sz="1000" b="1" dirty="0" err="1" smtClean="0">
              <a:solidFill>
                <a:schemeClr val="accent4"/>
              </a:solidFill>
            </a:rPr>
            <a:t>travaillant</a:t>
          </a:r>
          <a:r>
            <a:rPr lang="fr-FR" sz="1000" b="1" dirty="0" smtClean="0">
              <a:solidFill>
                <a:schemeClr val="accent4"/>
              </a:solidFill>
            </a:rPr>
            <a:t> dans la commune qui est adhérent au pacte citoyen au 31 décembre.</a:t>
          </a:r>
          <a:r>
            <a:rPr lang="fr-FR" sz="1000" dirty="0" smtClean="0">
              <a:solidFill>
                <a:schemeClr val="accent4"/>
              </a:solidFill>
            </a:rPr>
            <a:t> La subvention est versée à la commune au premier trimestre de l’année consécutive </a:t>
          </a:r>
          <a:endParaRPr lang="en-US" sz="1000" dirty="0" smtClean="0">
            <a:solidFill>
              <a:schemeClr val="accent4"/>
            </a:solidFill>
          </a:endParaRPr>
        </a:p>
        <a:p>
          <a:pPr algn="ctr"/>
          <a:endParaRPr lang="en-US" sz="800" dirty="0">
            <a:solidFill>
              <a:schemeClr val="accent4"/>
            </a:solidFill>
          </a:endParaRPr>
        </a:p>
      </dgm:t>
    </dgm:pt>
    <dgm:pt modelId="{3C8C4E29-55F3-41E5-ABF9-F67ECBCA7372}" type="parTrans" cxnId="{4AB9DA70-A4BB-464A-80F3-098CB4AF714A}">
      <dgm:prSet/>
      <dgm:spPr/>
      <dgm:t>
        <a:bodyPr/>
        <a:lstStyle/>
        <a:p>
          <a:endParaRPr lang="en-US"/>
        </a:p>
      </dgm:t>
    </dgm:pt>
    <dgm:pt modelId="{D4F0180C-6AF0-46CA-AC42-4D0195843FB5}" type="sibTrans" cxnId="{4AB9DA70-A4BB-464A-80F3-098CB4AF714A}">
      <dgm:prSet/>
      <dgm:spPr/>
      <dgm:t>
        <a:bodyPr/>
        <a:lstStyle/>
        <a:p>
          <a:endParaRPr lang="en-US"/>
        </a:p>
      </dgm:t>
    </dgm:pt>
    <dgm:pt modelId="{7F22D2E3-D5C2-4C73-B8B3-F38738E30AFB}">
      <dgm:prSet phldrT="[Text]" custT="1"/>
      <dgm:spPr/>
      <dgm:t>
        <a:bodyPr/>
        <a:lstStyle/>
        <a:p>
          <a:pPr algn="l"/>
          <a:r>
            <a:rPr lang="fr-FR" sz="1000" b="1" dirty="0" smtClean="0">
              <a:solidFill>
                <a:schemeClr val="accent4"/>
              </a:solidFill>
            </a:rPr>
            <a:t>8 000 euros </a:t>
          </a:r>
          <a:r>
            <a:rPr lang="fr-FR" sz="1000" dirty="0" smtClean="0">
              <a:solidFill>
                <a:schemeClr val="accent4"/>
              </a:solidFill>
            </a:rPr>
            <a:t>pour les communes dont les conseils communaux sont </a:t>
          </a:r>
          <a:r>
            <a:rPr lang="fr-FR" sz="1000" b="1" dirty="0" smtClean="0">
              <a:solidFill>
                <a:schemeClr val="accent4"/>
              </a:solidFill>
            </a:rPr>
            <a:t>composés d’au moins 17 conseillers communaux </a:t>
          </a:r>
          <a:endParaRPr lang="en-US" sz="1000" b="1" dirty="0">
            <a:solidFill>
              <a:schemeClr val="accent4"/>
            </a:solidFill>
          </a:endParaRPr>
        </a:p>
      </dgm:t>
    </dgm:pt>
    <dgm:pt modelId="{B8605EAC-9C22-4659-A14F-C430BEC1B66D}" type="parTrans" cxnId="{136CDABA-27D3-4599-B4CC-2E44E8D0BA05}">
      <dgm:prSet/>
      <dgm:spPr/>
      <dgm:t>
        <a:bodyPr/>
        <a:lstStyle/>
        <a:p>
          <a:endParaRPr lang="en-US"/>
        </a:p>
      </dgm:t>
    </dgm:pt>
    <dgm:pt modelId="{78DC49B9-C285-4B4C-BCA3-0DB8FF400C10}" type="sibTrans" cxnId="{136CDABA-27D3-4599-B4CC-2E44E8D0BA05}">
      <dgm:prSet/>
      <dgm:spPr/>
      <dgm:t>
        <a:bodyPr/>
        <a:lstStyle/>
        <a:p>
          <a:endParaRPr lang="en-US"/>
        </a:p>
      </dgm:t>
    </dgm:pt>
    <dgm:pt modelId="{386AC155-09A0-4A9D-8515-EFE4B2CEEE0E}">
      <dgm:prSet phldrT="[Text]" custT="1"/>
      <dgm:spPr/>
      <dgm:t>
        <a:bodyPr/>
        <a:lstStyle/>
        <a:p>
          <a:pPr algn="l"/>
          <a:r>
            <a:rPr lang="fr-FR" sz="1000" b="1" dirty="0" smtClean="0">
              <a:solidFill>
                <a:schemeClr val="accent4"/>
              </a:solidFill>
            </a:rPr>
            <a:t>3 000 euros </a:t>
          </a:r>
          <a:r>
            <a:rPr lang="fr-FR" sz="1000" dirty="0" smtClean="0">
              <a:solidFill>
                <a:schemeClr val="accent4"/>
              </a:solidFill>
            </a:rPr>
            <a:t>pour communes dont les conseils communaux sont </a:t>
          </a:r>
          <a:r>
            <a:rPr lang="fr-FR" sz="1000" b="1" dirty="0" smtClean="0">
              <a:solidFill>
                <a:schemeClr val="accent4"/>
              </a:solidFill>
            </a:rPr>
            <a:t>composés de 7, 9 ou 11 conseillers communaux </a:t>
          </a:r>
          <a:endParaRPr lang="en-US" sz="1000" b="1" dirty="0">
            <a:solidFill>
              <a:schemeClr val="accent4"/>
            </a:solidFill>
          </a:endParaRPr>
        </a:p>
      </dgm:t>
    </dgm:pt>
    <dgm:pt modelId="{6582FD69-C6D7-47FA-BC3D-AB3DB8065E14}" type="parTrans" cxnId="{604D4983-C3A8-432A-B2FE-C27310E53CC2}">
      <dgm:prSet/>
      <dgm:spPr/>
      <dgm:t>
        <a:bodyPr/>
        <a:lstStyle/>
        <a:p>
          <a:endParaRPr lang="en-US"/>
        </a:p>
      </dgm:t>
    </dgm:pt>
    <dgm:pt modelId="{8DA820A6-7F34-41F3-B4E9-C987B91A68C8}" type="sibTrans" cxnId="{604D4983-C3A8-432A-B2FE-C27310E53CC2}">
      <dgm:prSet/>
      <dgm:spPr/>
      <dgm:t>
        <a:bodyPr/>
        <a:lstStyle/>
        <a:p>
          <a:endParaRPr lang="en-US"/>
        </a:p>
      </dgm:t>
    </dgm:pt>
    <dgm:pt modelId="{55DCE1AB-C94C-43C2-9520-E188F54E3A5C}">
      <dgm:prSet phldrT="[Text]" custT="1"/>
      <dgm:spPr/>
      <dgm:t>
        <a:bodyPr/>
        <a:lstStyle/>
        <a:p>
          <a:pPr algn="l"/>
          <a:r>
            <a:rPr lang="fr-FR" sz="1000" b="1" dirty="0" smtClean="0">
              <a:solidFill>
                <a:schemeClr val="accent4"/>
              </a:solidFill>
            </a:rPr>
            <a:t>5 000 euros </a:t>
          </a:r>
          <a:r>
            <a:rPr lang="fr-FR" sz="1000" dirty="0" smtClean="0">
              <a:solidFill>
                <a:schemeClr val="accent4"/>
              </a:solidFill>
            </a:rPr>
            <a:t>pour les communes dont les conseils communaux sont </a:t>
          </a:r>
          <a:r>
            <a:rPr lang="fr-FR" sz="1000" b="1" dirty="0" smtClean="0">
              <a:solidFill>
                <a:schemeClr val="accent4"/>
              </a:solidFill>
            </a:rPr>
            <a:t>composés de 13 ou 15 conseillers communaux</a:t>
          </a:r>
          <a:endParaRPr lang="en-US" sz="1000" b="1" dirty="0">
            <a:solidFill>
              <a:schemeClr val="accent4"/>
            </a:solidFill>
          </a:endParaRPr>
        </a:p>
      </dgm:t>
    </dgm:pt>
    <dgm:pt modelId="{8639FA31-5DFC-4A4B-803F-6AB666B60F6B}" type="parTrans" cxnId="{C986AB84-C578-4059-A263-1A6B60881CE5}">
      <dgm:prSet/>
      <dgm:spPr/>
      <dgm:t>
        <a:bodyPr/>
        <a:lstStyle/>
        <a:p>
          <a:endParaRPr lang="en-US"/>
        </a:p>
      </dgm:t>
    </dgm:pt>
    <dgm:pt modelId="{2E8B72B7-3223-4407-AF35-C08505FBA4C3}" type="sibTrans" cxnId="{C986AB84-C578-4059-A263-1A6B60881CE5}">
      <dgm:prSet/>
      <dgm:spPr/>
      <dgm:t>
        <a:bodyPr/>
        <a:lstStyle/>
        <a:p>
          <a:endParaRPr lang="en-US"/>
        </a:p>
      </dgm:t>
    </dgm:pt>
    <dgm:pt modelId="{32130EA5-C1FA-4A16-A790-F79FA7723E91}" type="pres">
      <dgm:prSet presAssocID="{BE317933-35FC-4423-A9EC-EA418373CB8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4FB840-3A0B-4616-852A-B3040E63BE76}" type="pres">
      <dgm:prSet presAssocID="{BE317933-35FC-4423-A9EC-EA418373CB8D}" presName="hierFlow" presStyleCnt="0"/>
      <dgm:spPr/>
    </dgm:pt>
    <dgm:pt modelId="{7B583C44-0473-4580-A6A8-6FF6E4961E87}" type="pres">
      <dgm:prSet presAssocID="{BE317933-35FC-4423-A9EC-EA418373CB8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5C220A8-C70D-4324-BB9E-704CC9F36A16}" type="pres">
      <dgm:prSet presAssocID="{40C3D7C1-B549-4CFA-8946-3CBBF577A9D0}" presName="Name14" presStyleCnt="0"/>
      <dgm:spPr/>
    </dgm:pt>
    <dgm:pt modelId="{0073B42C-96CF-46E0-8B25-1338CA9F3F6E}" type="pres">
      <dgm:prSet presAssocID="{40C3D7C1-B549-4CFA-8946-3CBBF577A9D0}" presName="level1Shape" presStyleLbl="node0" presStyleIdx="0" presStyleCnt="1" custScaleX="116995" custLinFactNeighborX="-67209" custLinFactNeighborY="-6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8D5AFE-3722-4506-8ACC-1F75968BC4D5}" type="pres">
      <dgm:prSet presAssocID="{40C3D7C1-B549-4CFA-8946-3CBBF577A9D0}" presName="hierChild2" presStyleCnt="0"/>
      <dgm:spPr/>
    </dgm:pt>
    <dgm:pt modelId="{0C081A71-7CAE-43AE-AC21-F43D9121002C}" type="pres">
      <dgm:prSet presAssocID="{47AA6445-AF14-43EC-A728-DD01CFE3ED33}" presName="Name19" presStyleLbl="parChTrans1D2" presStyleIdx="0" presStyleCnt="2"/>
      <dgm:spPr/>
      <dgm:t>
        <a:bodyPr/>
        <a:lstStyle/>
        <a:p>
          <a:endParaRPr lang="en-US"/>
        </a:p>
      </dgm:t>
    </dgm:pt>
    <dgm:pt modelId="{BC747C97-D59C-4BC7-86DF-28358F51937F}" type="pres">
      <dgm:prSet presAssocID="{9D7A8A8D-7EAF-4032-82F9-700F9F34BD60}" presName="Name21" presStyleCnt="0"/>
      <dgm:spPr/>
    </dgm:pt>
    <dgm:pt modelId="{EB6D32E1-4DEC-4819-84C3-B0CCBA0DB380}" type="pres">
      <dgm:prSet presAssocID="{9D7A8A8D-7EAF-4032-82F9-700F9F34BD60}" presName="level2Shape" presStyleLbl="node2" presStyleIdx="0" presStyleCnt="2" custLinFactNeighborX="-19450" custLinFactNeighborY="-11138"/>
      <dgm:spPr/>
      <dgm:t>
        <a:bodyPr/>
        <a:lstStyle/>
        <a:p>
          <a:endParaRPr lang="en-US"/>
        </a:p>
      </dgm:t>
    </dgm:pt>
    <dgm:pt modelId="{E718EEEB-8E74-463E-AF4B-B1D8926BE788}" type="pres">
      <dgm:prSet presAssocID="{9D7A8A8D-7EAF-4032-82F9-700F9F34BD60}" presName="hierChild3" presStyleCnt="0"/>
      <dgm:spPr/>
    </dgm:pt>
    <dgm:pt modelId="{678BBA9F-15E3-4558-91CC-AFEB7A42DCFA}" type="pres">
      <dgm:prSet presAssocID="{6582FD69-C6D7-47FA-BC3D-AB3DB8065E14}" presName="Name19" presStyleLbl="parChTrans1D3" presStyleIdx="0" presStyleCnt="3"/>
      <dgm:spPr/>
      <dgm:t>
        <a:bodyPr/>
        <a:lstStyle/>
        <a:p>
          <a:endParaRPr lang="en-US"/>
        </a:p>
      </dgm:t>
    </dgm:pt>
    <dgm:pt modelId="{9E0B8972-C062-442E-8778-40B873CB1C13}" type="pres">
      <dgm:prSet presAssocID="{386AC155-09A0-4A9D-8515-EFE4B2CEEE0E}" presName="Name21" presStyleCnt="0"/>
      <dgm:spPr/>
    </dgm:pt>
    <dgm:pt modelId="{00CC7DA6-A5CD-407E-8F6E-D4115952F432}" type="pres">
      <dgm:prSet presAssocID="{386AC155-09A0-4A9D-8515-EFE4B2CEEE0E}" presName="level2Shape" presStyleLbl="node3" presStyleIdx="0" presStyleCnt="3" custLinFactNeighborX="-3324" custLinFactNeighborY="-6519"/>
      <dgm:spPr/>
      <dgm:t>
        <a:bodyPr/>
        <a:lstStyle/>
        <a:p>
          <a:endParaRPr lang="en-US"/>
        </a:p>
      </dgm:t>
    </dgm:pt>
    <dgm:pt modelId="{9C9DE786-7472-4F1E-B53A-6ECE8AEB2476}" type="pres">
      <dgm:prSet presAssocID="{386AC155-09A0-4A9D-8515-EFE4B2CEEE0E}" presName="hierChild3" presStyleCnt="0"/>
      <dgm:spPr/>
    </dgm:pt>
    <dgm:pt modelId="{0CD60F73-BCBF-4F68-A89C-B1E69B0613F7}" type="pres">
      <dgm:prSet presAssocID="{8639FA31-5DFC-4A4B-803F-6AB666B60F6B}" presName="Name19" presStyleLbl="parChTrans1D3" presStyleIdx="1" presStyleCnt="3"/>
      <dgm:spPr/>
      <dgm:t>
        <a:bodyPr/>
        <a:lstStyle/>
        <a:p>
          <a:endParaRPr lang="en-US"/>
        </a:p>
      </dgm:t>
    </dgm:pt>
    <dgm:pt modelId="{E935AE97-69C0-4444-A818-5520B818C0A1}" type="pres">
      <dgm:prSet presAssocID="{55DCE1AB-C94C-43C2-9520-E188F54E3A5C}" presName="Name21" presStyleCnt="0"/>
      <dgm:spPr/>
    </dgm:pt>
    <dgm:pt modelId="{42A29FE1-8513-4A4E-823A-9E3BE2FF1147}" type="pres">
      <dgm:prSet presAssocID="{55DCE1AB-C94C-43C2-9520-E188F54E3A5C}" presName="level2Shape" presStyleLbl="node3" presStyleIdx="1" presStyleCnt="3" custLinFactNeighborX="-17644" custLinFactNeighborY="-6519"/>
      <dgm:spPr/>
      <dgm:t>
        <a:bodyPr/>
        <a:lstStyle/>
        <a:p>
          <a:endParaRPr lang="en-US"/>
        </a:p>
      </dgm:t>
    </dgm:pt>
    <dgm:pt modelId="{A8E2C829-611C-4A20-81CB-1719CB022F58}" type="pres">
      <dgm:prSet presAssocID="{55DCE1AB-C94C-43C2-9520-E188F54E3A5C}" presName="hierChild3" presStyleCnt="0"/>
      <dgm:spPr/>
    </dgm:pt>
    <dgm:pt modelId="{2FAAE15D-7C1C-4CB2-8B85-7D35C600E7AA}" type="pres">
      <dgm:prSet presAssocID="{B8605EAC-9C22-4659-A14F-C430BEC1B66D}" presName="Name19" presStyleLbl="parChTrans1D3" presStyleIdx="2" presStyleCnt="3"/>
      <dgm:spPr/>
      <dgm:t>
        <a:bodyPr/>
        <a:lstStyle/>
        <a:p>
          <a:endParaRPr lang="en-US"/>
        </a:p>
      </dgm:t>
    </dgm:pt>
    <dgm:pt modelId="{58E05D60-0D75-448E-872E-BD987CF587C8}" type="pres">
      <dgm:prSet presAssocID="{7F22D2E3-D5C2-4C73-B8B3-F38738E30AFB}" presName="Name21" presStyleCnt="0"/>
      <dgm:spPr/>
    </dgm:pt>
    <dgm:pt modelId="{8A1DB431-A16B-47C3-A857-473797E74349}" type="pres">
      <dgm:prSet presAssocID="{7F22D2E3-D5C2-4C73-B8B3-F38738E30AFB}" presName="level2Shape" presStyleLbl="node3" presStyleIdx="2" presStyleCnt="3" custLinFactNeighborX="-34930" custLinFactNeighborY="-8741"/>
      <dgm:spPr/>
      <dgm:t>
        <a:bodyPr/>
        <a:lstStyle/>
        <a:p>
          <a:endParaRPr lang="en-US"/>
        </a:p>
      </dgm:t>
    </dgm:pt>
    <dgm:pt modelId="{1431BFE7-4243-4EAB-8570-47BEA884C71F}" type="pres">
      <dgm:prSet presAssocID="{7F22D2E3-D5C2-4C73-B8B3-F38738E30AFB}" presName="hierChild3" presStyleCnt="0"/>
      <dgm:spPr/>
    </dgm:pt>
    <dgm:pt modelId="{760DC2E3-2E99-4ACF-B015-703BB911AAA4}" type="pres">
      <dgm:prSet presAssocID="{3C8C4E29-55F3-41E5-ABF9-F67ECBCA7372}" presName="Name19" presStyleLbl="parChTrans1D2" presStyleIdx="1" presStyleCnt="2"/>
      <dgm:spPr/>
      <dgm:t>
        <a:bodyPr/>
        <a:lstStyle/>
        <a:p>
          <a:endParaRPr lang="en-US"/>
        </a:p>
      </dgm:t>
    </dgm:pt>
    <dgm:pt modelId="{12D0AC0B-77D1-4949-AEAB-6875C5588592}" type="pres">
      <dgm:prSet presAssocID="{699B26BB-2C08-4026-8D03-681F67D6345E}" presName="Name21" presStyleCnt="0"/>
      <dgm:spPr/>
    </dgm:pt>
    <dgm:pt modelId="{D0FE7AFD-5D28-4FA4-BC73-F384CF4E04AD}" type="pres">
      <dgm:prSet presAssocID="{699B26BB-2C08-4026-8D03-681F67D6345E}" presName="level2Shape" presStyleLbl="node2" presStyleIdx="1" presStyleCnt="2" custScaleX="160140" custScaleY="191210" custLinFactNeighborX="-34996" custLinFactNeighborY="-11138"/>
      <dgm:spPr/>
      <dgm:t>
        <a:bodyPr/>
        <a:lstStyle/>
        <a:p>
          <a:endParaRPr lang="en-US"/>
        </a:p>
      </dgm:t>
    </dgm:pt>
    <dgm:pt modelId="{8DA96A54-C7F0-478A-9014-B3F435F1DE74}" type="pres">
      <dgm:prSet presAssocID="{699B26BB-2C08-4026-8D03-681F67D6345E}" presName="hierChild3" presStyleCnt="0"/>
      <dgm:spPr/>
    </dgm:pt>
    <dgm:pt modelId="{3377240A-A901-42C7-B8B4-73C8D318ABE2}" type="pres">
      <dgm:prSet presAssocID="{BE317933-35FC-4423-A9EC-EA418373CB8D}" presName="bgShapesFlow" presStyleCnt="0"/>
      <dgm:spPr/>
    </dgm:pt>
  </dgm:ptLst>
  <dgm:cxnLst>
    <dgm:cxn modelId="{C5797A35-17E0-4CDC-9FFB-62D1A09FCB31}" type="presOf" srcId="{6582FD69-C6D7-47FA-BC3D-AB3DB8065E14}" destId="{678BBA9F-15E3-4558-91CC-AFEB7A42DCFA}" srcOrd="0" destOrd="0" presId="urn:microsoft.com/office/officeart/2005/8/layout/hierarchy6"/>
    <dgm:cxn modelId="{966D97B0-80AE-48F6-8448-6B2BF1AEE1AB}" type="presOf" srcId="{3C8C4E29-55F3-41E5-ABF9-F67ECBCA7372}" destId="{760DC2E3-2E99-4ACF-B015-703BB911AAA4}" srcOrd="0" destOrd="0" presId="urn:microsoft.com/office/officeart/2005/8/layout/hierarchy6"/>
    <dgm:cxn modelId="{604D4983-C3A8-432A-B2FE-C27310E53CC2}" srcId="{9D7A8A8D-7EAF-4032-82F9-700F9F34BD60}" destId="{386AC155-09A0-4A9D-8515-EFE4B2CEEE0E}" srcOrd="0" destOrd="0" parTransId="{6582FD69-C6D7-47FA-BC3D-AB3DB8065E14}" sibTransId="{8DA820A6-7F34-41F3-B4E9-C987B91A68C8}"/>
    <dgm:cxn modelId="{4AB9DA70-A4BB-464A-80F3-098CB4AF714A}" srcId="{40C3D7C1-B549-4CFA-8946-3CBBF577A9D0}" destId="{699B26BB-2C08-4026-8D03-681F67D6345E}" srcOrd="1" destOrd="0" parTransId="{3C8C4E29-55F3-41E5-ABF9-F67ECBCA7372}" sibTransId="{D4F0180C-6AF0-46CA-AC42-4D0195843FB5}"/>
    <dgm:cxn modelId="{EFB981F3-4B49-4618-B0EA-B155368747B0}" type="presOf" srcId="{699B26BB-2C08-4026-8D03-681F67D6345E}" destId="{D0FE7AFD-5D28-4FA4-BC73-F384CF4E04AD}" srcOrd="0" destOrd="0" presId="urn:microsoft.com/office/officeart/2005/8/layout/hierarchy6"/>
    <dgm:cxn modelId="{9B87B64F-3662-4006-91DC-05E7AE3332B4}" type="presOf" srcId="{7F22D2E3-D5C2-4C73-B8B3-F38738E30AFB}" destId="{8A1DB431-A16B-47C3-A857-473797E74349}" srcOrd="0" destOrd="0" presId="urn:microsoft.com/office/officeart/2005/8/layout/hierarchy6"/>
    <dgm:cxn modelId="{B812A85C-1E2B-46D1-BC51-11A6A2BE9274}" type="presOf" srcId="{47AA6445-AF14-43EC-A728-DD01CFE3ED33}" destId="{0C081A71-7CAE-43AE-AC21-F43D9121002C}" srcOrd="0" destOrd="0" presId="urn:microsoft.com/office/officeart/2005/8/layout/hierarchy6"/>
    <dgm:cxn modelId="{14923ED7-1AFF-4ECD-A55F-CB7FBE565F3C}" type="presOf" srcId="{386AC155-09A0-4A9D-8515-EFE4B2CEEE0E}" destId="{00CC7DA6-A5CD-407E-8F6E-D4115952F432}" srcOrd="0" destOrd="0" presId="urn:microsoft.com/office/officeart/2005/8/layout/hierarchy6"/>
    <dgm:cxn modelId="{1EBAB387-40DA-424C-B9D7-7F59E493E894}" type="presOf" srcId="{9D7A8A8D-7EAF-4032-82F9-700F9F34BD60}" destId="{EB6D32E1-4DEC-4819-84C3-B0CCBA0DB380}" srcOrd="0" destOrd="0" presId="urn:microsoft.com/office/officeart/2005/8/layout/hierarchy6"/>
    <dgm:cxn modelId="{B850D69F-D39C-4192-AC41-025E03FC5428}" type="presOf" srcId="{8639FA31-5DFC-4A4B-803F-6AB666B60F6B}" destId="{0CD60F73-BCBF-4F68-A89C-B1E69B0613F7}" srcOrd="0" destOrd="0" presId="urn:microsoft.com/office/officeart/2005/8/layout/hierarchy6"/>
    <dgm:cxn modelId="{C986AB84-C578-4059-A263-1A6B60881CE5}" srcId="{9D7A8A8D-7EAF-4032-82F9-700F9F34BD60}" destId="{55DCE1AB-C94C-43C2-9520-E188F54E3A5C}" srcOrd="1" destOrd="0" parTransId="{8639FA31-5DFC-4A4B-803F-6AB666B60F6B}" sibTransId="{2E8B72B7-3223-4407-AF35-C08505FBA4C3}"/>
    <dgm:cxn modelId="{C69A64A4-FB85-4EE5-8C2A-F1C6A1A24B1E}" type="presOf" srcId="{55DCE1AB-C94C-43C2-9520-E188F54E3A5C}" destId="{42A29FE1-8513-4A4E-823A-9E3BE2FF1147}" srcOrd="0" destOrd="0" presId="urn:microsoft.com/office/officeart/2005/8/layout/hierarchy6"/>
    <dgm:cxn modelId="{DE5BE55E-BCAE-475A-B5AA-F186B8178DB7}" type="presOf" srcId="{B8605EAC-9C22-4659-A14F-C430BEC1B66D}" destId="{2FAAE15D-7C1C-4CB2-8B85-7D35C600E7AA}" srcOrd="0" destOrd="0" presId="urn:microsoft.com/office/officeart/2005/8/layout/hierarchy6"/>
    <dgm:cxn modelId="{3CC1D025-118A-43D3-92BE-96596FF10736}" type="presOf" srcId="{BE317933-35FC-4423-A9EC-EA418373CB8D}" destId="{32130EA5-C1FA-4A16-A790-F79FA7723E91}" srcOrd="0" destOrd="0" presId="urn:microsoft.com/office/officeart/2005/8/layout/hierarchy6"/>
    <dgm:cxn modelId="{29E587FD-68A5-455A-8543-6B45313BCEEF}" srcId="{40C3D7C1-B549-4CFA-8946-3CBBF577A9D0}" destId="{9D7A8A8D-7EAF-4032-82F9-700F9F34BD60}" srcOrd="0" destOrd="0" parTransId="{47AA6445-AF14-43EC-A728-DD01CFE3ED33}" sibTransId="{A33CC892-4D51-47D8-849D-DBA1A864957B}"/>
    <dgm:cxn modelId="{916C5CE6-8754-421A-8A0D-C3C603059F56}" srcId="{BE317933-35FC-4423-A9EC-EA418373CB8D}" destId="{40C3D7C1-B549-4CFA-8946-3CBBF577A9D0}" srcOrd="0" destOrd="0" parTransId="{7828EEAB-4352-4D85-9894-D855C8F92243}" sibTransId="{41C09E13-8711-4802-930D-C74C88D5DF99}"/>
    <dgm:cxn modelId="{93F9982D-E48E-42C9-998B-9C34065B26FF}" type="presOf" srcId="{40C3D7C1-B549-4CFA-8946-3CBBF577A9D0}" destId="{0073B42C-96CF-46E0-8B25-1338CA9F3F6E}" srcOrd="0" destOrd="0" presId="urn:microsoft.com/office/officeart/2005/8/layout/hierarchy6"/>
    <dgm:cxn modelId="{136CDABA-27D3-4599-B4CC-2E44E8D0BA05}" srcId="{9D7A8A8D-7EAF-4032-82F9-700F9F34BD60}" destId="{7F22D2E3-D5C2-4C73-B8B3-F38738E30AFB}" srcOrd="2" destOrd="0" parTransId="{B8605EAC-9C22-4659-A14F-C430BEC1B66D}" sibTransId="{78DC49B9-C285-4B4C-BCA3-0DB8FF400C10}"/>
    <dgm:cxn modelId="{E5C2B7BC-81D5-4D12-84FF-A6AC194BDC54}" type="presParOf" srcId="{32130EA5-C1FA-4A16-A790-F79FA7723E91}" destId="{084FB840-3A0B-4616-852A-B3040E63BE76}" srcOrd="0" destOrd="0" presId="urn:microsoft.com/office/officeart/2005/8/layout/hierarchy6"/>
    <dgm:cxn modelId="{3A42C494-D940-401A-9DE4-3A25CAE3E7E1}" type="presParOf" srcId="{084FB840-3A0B-4616-852A-B3040E63BE76}" destId="{7B583C44-0473-4580-A6A8-6FF6E4961E87}" srcOrd="0" destOrd="0" presId="urn:microsoft.com/office/officeart/2005/8/layout/hierarchy6"/>
    <dgm:cxn modelId="{71E68EDD-9E44-44DC-A1CE-4478274CE2FE}" type="presParOf" srcId="{7B583C44-0473-4580-A6A8-6FF6E4961E87}" destId="{F5C220A8-C70D-4324-BB9E-704CC9F36A16}" srcOrd="0" destOrd="0" presId="urn:microsoft.com/office/officeart/2005/8/layout/hierarchy6"/>
    <dgm:cxn modelId="{2DAA968A-F43E-4F44-8167-EBC0DEADDF7F}" type="presParOf" srcId="{F5C220A8-C70D-4324-BB9E-704CC9F36A16}" destId="{0073B42C-96CF-46E0-8B25-1338CA9F3F6E}" srcOrd="0" destOrd="0" presId="urn:microsoft.com/office/officeart/2005/8/layout/hierarchy6"/>
    <dgm:cxn modelId="{A061E1B9-AA04-4379-B6FE-8D06F03AEC7D}" type="presParOf" srcId="{F5C220A8-C70D-4324-BB9E-704CC9F36A16}" destId="{A08D5AFE-3722-4506-8ACC-1F75968BC4D5}" srcOrd="1" destOrd="0" presId="urn:microsoft.com/office/officeart/2005/8/layout/hierarchy6"/>
    <dgm:cxn modelId="{3259F5A6-B672-403C-9209-065F0DD2F498}" type="presParOf" srcId="{A08D5AFE-3722-4506-8ACC-1F75968BC4D5}" destId="{0C081A71-7CAE-43AE-AC21-F43D9121002C}" srcOrd="0" destOrd="0" presId="urn:microsoft.com/office/officeart/2005/8/layout/hierarchy6"/>
    <dgm:cxn modelId="{19BCD80B-2EC0-4CE5-A9CA-67E23C6261C1}" type="presParOf" srcId="{A08D5AFE-3722-4506-8ACC-1F75968BC4D5}" destId="{BC747C97-D59C-4BC7-86DF-28358F51937F}" srcOrd="1" destOrd="0" presId="urn:microsoft.com/office/officeart/2005/8/layout/hierarchy6"/>
    <dgm:cxn modelId="{BA13C070-28B8-480E-B274-0A191875BC63}" type="presParOf" srcId="{BC747C97-D59C-4BC7-86DF-28358F51937F}" destId="{EB6D32E1-4DEC-4819-84C3-B0CCBA0DB380}" srcOrd="0" destOrd="0" presId="urn:microsoft.com/office/officeart/2005/8/layout/hierarchy6"/>
    <dgm:cxn modelId="{3A08ECD1-413C-4B39-A744-4427ECCB5BCE}" type="presParOf" srcId="{BC747C97-D59C-4BC7-86DF-28358F51937F}" destId="{E718EEEB-8E74-463E-AF4B-B1D8926BE788}" srcOrd="1" destOrd="0" presId="urn:microsoft.com/office/officeart/2005/8/layout/hierarchy6"/>
    <dgm:cxn modelId="{38E34E1A-ED77-47A9-8FC4-74D7781F95F9}" type="presParOf" srcId="{E718EEEB-8E74-463E-AF4B-B1D8926BE788}" destId="{678BBA9F-15E3-4558-91CC-AFEB7A42DCFA}" srcOrd="0" destOrd="0" presId="urn:microsoft.com/office/officeart/2005/8/layout/hierarchy6"/>
    <dgm:cxn modelId="{12DC2766-D3E2-4CD2-83D0-5B3E3F58181E}" type="presParOf" srcId="{E718EEEB-8E74-463E-AF4B-B1D8926BE788}" destId="{9E0B8972-C062-442E-8778-40B873CB1C13}" srcOrd="1" destOrd="0" presId="urn:microsoft.com/office/officeart/2005/8/layout/hierarchy6"/>
    <dgm:cxn modelId="{550F76F7-476C-4333-9E0D-E3F14B5A091B}" type="presParOf" srcId="{9E0B8972-C062-442E-8778-40B873CB1C13}" destId="{00CC7DA6-A5CD-407E-8F6E-D4115952F432}" srcOrd="0" destOrd="0" presId="urn:microsoft.com/office/officeart/2005/8/layout/hierarchy6"/>
    <dgm:cxn modelId="{A576FBCE-A019-4970-9527-4F91E81E553D}" type="presParOf" srcId="{9E0B8972-C062-442E-8778-40B873CB1C13}" destId="{9C9DE786-7472-4F1E-B53A-6ECE8AEB2476}" srcOrd="1" destOrd="0" presId="urn:microsoft.com/office/officeart/2005/8/layout/hierarchy6"/>
    <dgm:cxn modelId="{99EC4C45-EEE9-4406-A43D-672C9CD962C3}" type="presParOf" srcId="{E718EEEB-8E74-463E-AF4B-B1D8926BE788}" destId="{0CD60F73-BCBF-4F68-A89C-B1E69B0613F7}" srcOrd="2" destOrd="0" presId="urn:microsoft.com/office/officeart/2005/8/layout/hierarchy6"/>
    <dgm:cxn modelId="{7B0A2F1B-76C7-40CB-8E36-2FBA71275075}" type="presParOf" srcId="{E718EEEB-8E74-463E-AF4B-B1D8926BE788}" destId="{E935AE97-69C0-4444-A818-5520B818C0A1}" srcOrd="3" destOrd="0" presId="urn:microsoft.com/office/officeart/2005/8/layout/hierarchy6"/>
    <dgm:cxn modelId="{177F239B-B767-4042-9A14-1A3B0CD0990F}" type="presParOf" srcId="{E935AE97-69C0-4444-A818-5520B818C0A1}" destId="{42A29FE1-8513-4A4E-823A-9E3BE2FF1147}" srcOrd="0" destOrd="0" presId="urn:microsoft.com/office/officeart/2005/8/layout/hierarchy6"/>
    <dgm:cxn modelId="{CA96106E-6008-42E0-A9FD-D1E4C54EB030}" type="presParOf" srcId="{E935AE97-69C0-4444-A818-5520B818C0A1}" destId="{A8E2C829-611C-4A20-81CB-1719CB022F58}" srcOrd="1" destOrd="0" presId="urn:microsoft.com/office/officeart/2005/8/layout/hierarchy6"/>
    <dgm:cxn modelId="{4983A83B-D726-4637-BE10-9C83ACDC1DA4}" type="presParOf" srcId="{E718EEEB-8E74-463E-AF4B-B1D8926BE788}" destId="{2FAAE15D-7C1C-4CB2-8B85-7D35C600E7AA}" srcOrd="4" destOrd="0" presId="urn:microsoft.com/office/officeart/2005/8/layout/hierarchy6"/>
    <dgm:cxn modelId="{8A3CAE91-4A27-4551-80D2-33DEE42A462F}" type="presParOf" srcId="{E718EEEB-8E74-463E-AF4B-B1D8926BE788}" destId="{58E05D60-0D75-448E-872E-BD987CF587C8}" srcOrd="5" destOrd="0" presId="urn:microsoft.com/office/officeart/2005/8/layout/hierarchy6"/>
    <dgm:cxn modelId="{FB3858A7-EABD-4A94-85A6-E8F22B8ACF3B}" type="presParOf" srcId="{58E05D60-0D75-448E-872E-BD987CF587C8}" destId="{8A1DB431-A16B-47C3-A857-473797E74349}" srcOrd="0" destOrd="0" presId="urn:microsoft.com/office/officeart/2005/8/layout/hierarchy6"/>
    <dgm:cxn modelId="{4A7C9FDA-EE0A-44BD-8CAD-06A9937E0EBC}" type="presParOf" srcId="{58E05D60-0D75-448E-872E-BD987CF587C8}" destId="{1431BFE7-4243-4EAB-8570-47BEA884C71F}" srcOrd="1" destOrd="0" presId="urn:microsoft.com/office/officeart/2005/8/layout/hierarchy6"/>
    <dgm:cxn modelId="{EF55C42A-1121-4A2F-811B-3C384A5A6E5A}" type="presParOf" srcId="{A08D5AFE-3722-4506-8ACC-1F75968BC4D5}" destId="{760DC2E3-2E99-4ACF-B015-703BB911AAA4}" srcOrd="2" destOrd="0" presId="urn:microsoft.com/office/officeart/2005/8/layout/hierarchy6"/>
    <dgm:cxn modelId="{BE16E796-39B8-4CE9-9AC2-18527C8E9CBD}" type="presParOf" srcId="{A08D5AFE-3722-4506-8ACC-1F75968BC4D5}" destId="{12D0AC0B-77D1-4949-AEAB-6875C5588592}" srcOrd="3" destOrd="0" presId="urn:microsoft.com/office/officeart/2005/8/layout/hierarchy6"/>
    <dgm:cxn modelId="{B4E8FF99-B3FB-4B83-B336-C9886F3C2752}" type="presParOf" srcId="{12D0AC0B-77D1-4949-AEAB-6875C5588592}" destId="{D0FE7AFD-5D28-4FA4-BC73-F384CF4E04AD}" srcOrd="0" destOrd="0" presId="urn:microsoft.com/office/officeart/2005/8/layout/hierarchy6"/>
    <dgm:cxn modelId="{143C539D-89C5-49C1-B2D9-6AD3FA6FEE50}" type="presParOf" srcId="{12D0AC0B-77D1-4949-AEAB-6875C5588592}" destId="{8DA96A54-C7F0-478A-9014-B3F435F1DE74}" srcOrd="1" destOrd="0" presId="urn:microsoft.com/office/officeart/2005/8/layout/hierarchy6"/>
    <dgm:cxn modelId="{39684DED-49DF-46AD-9C95-AF2E8D0FD081}" type="presParOf" srcId="{32130EA5-C1FA-4A16-A790-F79FA7723E91}" destId="{3377240A-A901-42C7-B8B4-73C8D318ABE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8F30A3-FAA8-4AFF-9D1D-59A63FCEFD68}" type="doc">
      <dgm:prSet loTypeId="urn:microsoft.com/office/officeart/2008/layout/AlternatingHexagons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808DCD-44EC-4815-8AC5-679426EBBEEF}">
      <dgm:prSet phldrT="[Text]"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4050000" scaled="0"/>
        </a:gradFill>
      </dgm:spPr>
      <dgm:t>
        <a:bodyPr/>
        <a:lstStyle/>
        <a:p>
          <a:r>
            <a:rPr lang="en-US" sz="2000" dirty="0"/>
            <a:t>REVIS</a:t>
          </a:r>
        </a:p>
      </dgm:t>
    </dgm:pt>
    <dgm:pt modelId="{C3BE64BA-215B-4617-9567-939FBCF0369D}" type="parTrans" cxnId="{63D82E4B-D91D-4740-AC54-314F11412AC5}">
      <dgm:prSet/>
      <dgm:spPr/>
      <dgm:t>
        <a:bodyPr/>
        <a:lstStyle/>
        <a:p>
          <a:endParaRPr lang="en-US"/>
        </a:p>
      </dgm:t>
    </dgm:pt>
    <dgm:pt modelId="{CE55FFF8-FFD3-4E08-99A4-3700C8691CE1}" type="sibTrans" cxnId="{63D82E4B-D91D-4740-AC54-314F11412AC5}">
      <dgm:prSet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6750000" scaled="0"/>
        </a:gradFill>
      </dgm:spPr>
      <dgm:t>
        <a:bodyPr/>
        <a:lstStyle/>
        <a:p>
          <a:r>
            <a:rPr lang="en-US" sz="2000" dirty="0"/>
            <a:t>RPGH</a:t>
          </a:r>
        </a:p>
      </dgm:t>
    </dgm:pt>
    <dgm:pt modelId="{8A208B08-6D1F-41EE-9009-AC0632AF903E}">
      <dgm:prSet phldrT="[Text]"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20250000" scaled="0"/>
        </a:gradFill>
      </dgm:spPr>
      <dgm:t>
        <a:bodyPr/>
        <a:lstStyle/>
        <a:p>
          <a:r>
            <a:rPr lang="en-US" sz="2000" dirty="0"/>
            <a:t>Acc</a:t>
          </a:r>
          <a:r>
            <a:rPr lang="en-US" sz="1800" dirty="0"/>
            <a:t>.</a:t>
          </a:r>
        </a:p>
        <a:p>
          <a:r>
            <a:rPr lang="en-US" sz="2000" dirty="0" err="1"/>
            <a:t>géro</a:t>
          </a:r>
          <a:r>
            <a:rPr lang="en-US" sz="1800" dirty="0"/>
            <a:t>.</a:t>
          </a:r>
        </a:p>
      </dgm:t>
    </dgm:pt>
    <dgm:pt modelId="{D1A7665D-F064-4BCD-9BCC-CF6C6E3A3F47}" type="parTrans" cxnId="{6F07CD93-82BE-4594-81BF-13D239B4D5DE}">
      <dgm:prSet/>
      <dgm:spPr/>
      <dgm:t>
        <a:bodyPr/>
        <a:lstStyle/>
        <a:p>
          <a:endParaRPr lang="en-US"/>
        </a:p>
      </dgm:t>
    </dgm:pt>
    <dgm:pt modelId="{B9F2F9C4-7F07-4B28-B250-69B27D4CF786}" type="sibTrans" cxnId="{6F07CD93-82BE-4594-81BF-13D239B4D5DE}">
      <dgm:prSet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12150000" scaled="0"/>
        </a:gradFill>
      </dgm:spPr>
      <dgm:t>
        <a:bodyPr/>
        <a:lstStyle/>
        <a:p>
          <a:r>
            <a:rPr lang="en-US" sz="2000" dirty="0" err="1"/>
            <a:t>Forfait</a:t>
          </a:r>
          <a:endParaRPr lang="en-US" sz="2000" dirty="0"/>
        </a:p>
        <a:p>
          <a:r>
            <a:rPr lang="en-US" sz="2000" dirty="0" err="1"/>
            <a:t>d’éduc</a:t>
          </a:r>
          <a:r>
            <a:rPr lang="en-US" sz="1900" dirty="0"/>
            <a:t>.</a:t>
          </a:r>
          <a:endParaRPr lang="en-US" sz="1400" dirty="0"/>
        </a:p>
      </dgm:t>
    </dgm:pt>
    <dgm:pt modelId="{367FBC6E-0010-456F-88FA-B5301751D872}">
      <dgm:prSet phldrT="[Text]"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0" scaled="0"/>
        </a:gradFill>
      </dgm:spPr>
      <dgm:t>
        <a:bodyPr/>
        <a:lstStyle/>
        <a:p>
          <a:endParaRPr lang="en-US" sz="2000" dirty="0"/>
        </a:p>
        <a:p>
          <a:r>
            <a:rPr lang="en-US" sz="2000" dirty="0" err="1"/>
            <a:t>Alloc</a:t>
          </a:r>
          <a:r>
            <a:rPr lang="en-US" sz="1500" dirty="0"/>
            <a:t>. </a:t>
          </a:r>
          <a:r>
            <a:rPr lang="en-US" sz="2000" dirty="0"/>
            <a:t>vie</a:t>
          </a:r>
          <a:r>
            <a:rPr lang="en-US" sz="1500" dirty="0"/>
            <a:t> </a:t>
          </a:r>
          <a:r>
            <a:rPr lang="en-US" sz="2000" dirty="0" err="1" smtClean="0"/>
            <a:t>chère</a:t>
          </a:r>
          <a:endParaRPr lang="en-US" sz="2000" dirty="0"/>
        </a:p>
        <a:p>
          <a:endParaRPr lang="en-US" sz="1500" dirty="0"/>
        </a:p>
      </dgm:t>
    </dgm:pt>
    <dgm:pt modelId="{E972BFDF-8435-4D5C-93FE-8ECB064D2B3F}" type="sibTrans" cxnId="{A69FFBAD-5FB6-4F38-A4FC-873E77044974}">
      <dgm:prSet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10800000" scaled="0"/>
        </a:gradFill>
      </dgm:spPr>
      <dgm:t>
        <a:bodyPr/>
        <a:lstStyle/>
        <a:p>
          <a:r>
            <a:rPr lang="en-US" sz="2000" dirty="0"/>
            <a:t>Pension</a:t>
          </a:r>
        </a:p>
        <a:p>
          <a:r>
            <a:rPr lang="en-US" sz="2000" dirty="0" err="1"/>
            <a:t>Alim</a:t>
          </a:r>
          <a:r>
            <a:rPr lang="en-US" sz="2000" dirty="0"/>
            <a:t>.</a:t>
          </a:r>
        </a:p>
      </dgm:t>
    </dgm:pt>
    <dgm:pt modelId="{ED951CC3-5F9C-4087-82CA-06EF8A31431E}" type="parTrans" cxnId="{A69FFBAD-5FB6-4F38-A4FC-873E77044974}">
      <dgm:prSet/>
      <dgm:spPr/>
      <dgm:t>
        <a:bodyPr/>
        <a:lstStyle/>
        <a:p>
          <a:endParaRPr lang="en-US"/>
        </a:p>
      </dgm:t>
    </dgm:pt>
    <dgm:pt modelId="{E454868A-A31D-457A-9841-0EA95C56A7AF}" type="pres">
      <dgm:prSet presAssocID="{8E8F30A3-FAA8-4AFF-9D1D-59A63FCEFD6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000F21A-A737-42A2-8FDF-E0554318C91C}" type="pres">
      <dgm:prSet presAssocID="{06808DCD-44EC-4815-8AC5-679426EBBEEF}" presName="composite" presStyleCnt="0"/>
      <dgm:spPr/>
    </dgm:pt>
    <dgm:pt modelId="{4DE7AEB7-872E-4CDD-A63F-370E2DBDD864}" type="pres">
      <dgm:prSet presAssocID="{06808DCD-44EC-4815-8AC5-679426EBBEEF}" presName="Parent1" presStyleLbl="node1" presStyleIdx="0" presStyleCnt="6" custLinFactX="-7797" custLinFactNeighborX="-100000" custLinFactNeighborY="-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22487-E085-458D-B08B-434E6B78826D}" type="pres">
      <dgm:prSet presAssocID="{06808DCD-44EC-4815-8AC5-679426EBBEE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EF897-8AC6-447E-9624-D1F5D796815C}" type="pres">
      <dgm:prSet presAssocID="{06808DCD-44EC-4815-8AC5-679426EBBEEF}" presName="BalanceSpacing" presStyleCnt="0"/>
      <dgm:spPr/>
    </dgm:pt>
    <dgm:pt modelId="{6B06E5A5-937D-4787-95CE-839D563BF12D}" type="pres">
      <dgm:prSet presAssocID="{06808DCD-44EC-4815-8AC5-679426EBBEEF}" presName="BalanceSpacing1" presStyleCnt="0"/>
      <dgm:spPr/>
    </dgm:pt>
    <dgm:pt modelId="{81262DF5-DE61-49E1-B02B-6774D515B97B}" type="pres">
      <dgm:prSet presAssocID="{CE55FFF8-FFD3-4E08-99A4-3700C8691CE1}" presName="Accent1Text" presStyleLbl="node1" presStyleIdx="1" presStyleCnt="6" custLinFactX="12074" custLinFactNeighborX="100000" custLinFactNeighborY="-51"/>
      <dgm:spPr/>
      <dgm:t>
        <a:bodyPr/>
        <a:lstStyle/>
        <a:p>
          <a:endParaRPr lang="en-US"/>
        </a:p>
      </dgm:t>
    </dgm:pt>
    <dgm:pt modelId="{0B3EF477-2246-44D7-8D1D-DFA22CC36829}" type="pres">
      <dgm:prSet presAssocID="{CE55FFF8-FFD3-4E08-99A4-3700C8691CE1}" presName="spaceBetweenRectangles" presStyleCnt="0"/>
      <dgm:spPr/>
    </dgm:pt>
    <dgm:pt modelId="{6472C97B-DEEF-4A96-94F0-2B9C63368D0E}" type="pres">
      <dgm:prSet presAssocID="{367FBC6E-0010-456F-88FA-B5301751D872}" presName="composite" presStyleCnt="0"/>
      <dgm:spPr/>
    </dgm:pt>
    <dgm:pt modelId="{C2BA0AEF-A3BA-4787-964F-045684112129}" type="pres">
      <dgm:prSet presAssocID="{367FBC6E-0010-456F-88FA-B5301751D872}" presName="Parent1" presStyleLbl="node1" presStyleIdx="2" presStyleCnt="6" custLinFactX="-4440" custLinFactNeighborX="-100000" custLinFactNeighborY="-8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063D8-DD4B-442F-B3D0-F19D9A788367}" type="pres">
      <dgm:prSet presAssocID="{367FBC6E-0010-456F-88FA-B5301751D87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B388F-A0BB-4565-ACDC-C4E862FFA6A4}" type="pres">
      <dgm:prSet presAssocID="{367FBC6E-0010-456F-88FA-B5301751D872}" presName="BalanceSpacing" presStyleCnt="0"/>
      <dgm:spPr/>
    </dgm:pt>
    <dgm:pt modelId="{3C8C616D-5C51-482B-8B0E-C2A31F280007}" type="pres">
      <dgm:prSet presAssocID="{367FBC6E-0010-456F-88FA-B5301751D872}" presName="BalanceSpacing1" presStyleCnt="0"/>
      <dgm:spPr/>
    </dgm:pt>
    <dgm:pt modelId="{EC41C297-76CD-4CDF-85E3-35768CDE23BE}" type="pres">
      <dgm:prSet presAssocID="{E972BFDF-8435-4D5C-93FE-8ECB064D2B3F}" presName="Accent1Text" presStyleLbl="node1" presStyleIdx="3" presStyleCnt="6" custLinFactNeighborX="1131" custLinFactNeighborY="-876"/>
      <dgm:spPr/>
      <dgm:t>
        <a:bodyPr/>
        <a:lstStyle/>
        <a:p>
          <a:endParaRPr lang="en-US"/>
        </a:p>
      </dgm:t>
    </dgm:pt>
    <dgm:pt modelId="{AE275DB1-C132-4EC8-BBAC-0CB0435F6961}" type="pres">
      <dgm:prSet presAssocID="{E972BFDF-8435-4D5C-93FE-8ECB064D2B3F}" presName="spaceBetweenRectangles" presStyleCnt="0"/>
      <dgm:spPr/>
    </dgm:pt>
    <dgm:pt modelId="{D1AA7B33-073C-4246-BBB4-AB37F5D7FFD3}" type="pres">
      <dgm:prSet presAssocID="{8A208B08-6D1F-41EE-9009-AC0632AF903E}" presName="composite" presStyleCnt="0"/>
      <dgm:spPr/>
    </dgm:pt>
    <dgm:pt modelId="{82C3D7D2-D4DD-42C0-B7B2-9F7BA5179A20}" type="pres">
      <dgm:prSet presAssocID="{8A208B08-6D1F-41EE-9009-AC0632AF903E}" presName="Parent1" presStyleLbl="node1" presStyleIdx="4" presStyleCnt="6" custLinFactX="-7797" custLinFactNeighborX="-100000" custLinFactNeighborY="-17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C91478-45B7-4BA7-BF92-FF1F00BA7466}" type="pres">
      <dgm:prSet presAssocID="{8A208B08-6D1F-41EE-9009-AC0632AF903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CDE098-6F62-44FB-8535-3F60D3D50A5E}" type="pres">
      <dgm:prSet presAssocID="{8A208B08-6D1F-41EE-9009-AC0632AF903E}" presName="BalanceSpacing" presStyleCnt="0"/>
      <dgm:spPr/>
    </dgm:pt>
    <dgm:pt modelId="{1720FBE7-95DB-4C99-9848-22AAF41C3658}" type="pres">
      <dgm:prSet presAssocID="{8A208B08-6D1F-41EE-9009-AC0632AF903E}" presName="BalanceSpacing1" presStyleCnt="0"/>
      <dgm:spPr/>
    </dgm:pt>
    <dgm:pt modelId="{55DB21E5-DB06-4768-9C68-294BAF7D176F}" type="pres">
      <dgm:prSet presAssocID="{B9F2F9C4-7F07-4B28-B250-69B27D4CF786}" presName="Accent1Text" presStyleLbl="node1" presStyleIdx="5" presStyleCnt="6" custLinFactX="12074" custLinFactNeighborX="100000" custLinFactNeighborY="-1700"/>
      <dgm:spPr/>
      <dgm:t>
        <a:bodyPr/>
        <a:lstStyle/>
        <a:p>
          <a:endParaRPr lang="en-US"/>
        </a:p>
      </dgm:t>
    </dgm:pt>
  </dgm:ptLst>
  <dgm:cxnLst>
    <dgm:cxn modelId="{ADB331FB-9CC1-4AE1-B7F5-6A0A65091A4C}" type="presOf" srcId="{06808DCD-44EC-4815-8AC5-679426EBBEEF}" destId="{4DE7AEB7-872E-4CDD-A63F-370E2DBDD864}" srcOrd="0" destOrd="0" presId="urn:microsoft.com/office/officeart/2008/layout/AlternatingHexagons"/>
    <dgm:cxn modelId="{A69FFBAD-5FB6-4F38-A4FC-873E77044974}" srcId="{8E8F30A3-FAA8-4AFF-9D1D-59A63FCEFD68}" destId="{367FBC6E-0010-456F-88FA-B5301751D872}" srcOrd="1" destOrd="0" parTransId="{ED951CC3-5F9C-4087-82CA-06EF8A31431E}" sibTransId="{E972BFDF-8435-4D5C-93FE-8ECB064D2B3F}"/>
    <dgm:cxn modelId="{ED21ED8E-8512-402F-87FA-F252E8198425}" type="presOf" srcId="{8E8F30A3-FAA8-4AFF-9D1D-59A63FCEFD68}" destId="{E454868A-A31D-457A-9841-0EA95C56A7AF}" srcOrd="0" destOrd="0" presId="urn:microsoft.com/office/officeart/2008/layout/AlternatingHexagons"/>
    <dgm:cxn modelId="{63D82E4B-D91D-4740-AC54-314F11412AC5}" srcId="{8E8F30A3-FAA8-4AFF-9D1D-59A63FCEFD68}" destId="{06808DCD-44EC-4815-8AC5-679426EBBEEF}" srcOrd="0" destOrd="0" parTransId="{C3BE64BA-215B-4617-9567-939FBCF0369D}" sibTransId="{CE55FFF8-FFD3-4E08-99A4-3700C8691CE1}"/>
    <dgm:cxn modelId="{C7DB3CCD-302F-48CE-BA3E-85A69E24AE50}" type="presOf" srcId="{E972BFDF-8435-4D5C-93FE-8ECB064D2B3F}" destId="{EC41C297-76CD-4CDF-85E3-35768CDE23BE}" srcOrd="0" destOrd="0" presId="urn:microsoft.com/office/officeart/2008/layout/AlternatingHexagons"/>
    <dgm:cxn modelId="{A4AC297A-E1EE-4C7E-A6CD-D31F30CC614A}" type="presOf" srcId="{B9F2F9C4-7F07-4B28-B250-69B27D4CF786}" destId="{55DB21E5-DB06-4768-9C68-294BAF7D176F}" srcOrd="0" destOrd="0" presId="urn:microsoft.com/office/officeart/2008/layout/AlternatingHexagons"/>
    <dgm:cxn modelId="{D6772891-52A1-4F8E-81C4-5956596E6E3F}" type="presOf" srcId="{367FBC6E-0010-456F-88FA-B5301751D872}" destId="{C2BA0AEF-A3BA-4787-964F-045684112129}" srcOrd="0" destOrd="0" presId="urn:microsoft.com/office/officeart/2008/layout/AlternatingHexagons"/>
    <dgm:cxn modelId="{07C976D4-59C8-4CEB-9EC8-602DD36A1402}" type="presOf" srcId="{CE55FFF8-FFD3-4E08-99A4-3700C8691CE1}" destId="{81262DF5-DE61-49E1-B02B-6774D515B97B}" srcOrd="0" destOrd="0" presId="urn:microsoft.com/office/officeart/2008/layout/AlternatingHexagons"/>
    <dgm:cxn modelId="{6F07CD93-82BE-4594-81BF-13D239B4D5DE}" srcId="{8E8F30A3-FAA8-4AFF-9D1D-59A63FCEFD68}" destId="{8A208B08-6D1F-41EE-9009-AC0632AF903E}" srcOrd="2" destOrd="0" parTransId="{D1A7665D-F064-4BCD-9BCC-CF6C6E3A3F47}" sibTransId="{B9F2F9C4-7F07-4B28-B250-69B27D4CF786}"/>
    <dgm:cxn modelId="{526D39F4-1B6D-4641-9C26-4524333645E2}" type="presOf" srcId="{8A208B08-6D1F-41EE-9009-AC0632AF903E}" destId="{82C3D7D2-D4DD-42C0-B7B2-9F7BA5179A20}" srcOrd="0" destOrd="0" presId="urn:microsoft.com/office/officeart/2008/layout/AlternatingHexagons"/>
    <dgm:cxn modelId="{2E2B5ACE-9704-4C9D-A0BE-F2688B1E6968}" type="presParOf" srcId="{E454868A-A31D-457A-9841-0EA95C56A7AF}" destId="{7000F21A-A737-42A2-8FDF-E0554318C91C}" srcOrd="0" destOrd="0" presId="urn:microsoft.com/office/officeart/2008/layout/AlternatingHexagons"/>
    <dgm:cxn modelId="{CB84A997-FFC6-4FD5-A2E8-2FE4D9171942}" type="presParOf" srcId="{7000F21A-A737-42A2-8FDF-E0554318C91C}" destId="{4DE7AEB7-872E-4CDD-A63F-370E2DBDD864}" srcOrd="0" destOrd="0" presId="urn:microsoft.com/office/officeart/2008/layout/AlternatingHexagons"/>
    <dgm:cxn modelId="{4E4ECA73-03E3-4C22-8DE7-91E8C66C0CBE}" type="presParOf" srcId="{7000F21A-A737-42A2-8FDF-E0554318C91C}" destId="{29B22487-E085-458D-B08B-434E6B78826D}" srcOrd="1" destOrd="0" presId="urn:microsoft.com/office/officeart/2008/layout/AlternatingHexagons"/>
    <dgm:cxn modelId="{D41D0499-BCB9-4562-9F25-3B16A451C877}" type="presParOf" srcId="{7000F21A-A737-42A2-8FDF-E0554318C91C}" destId="{DCCEF897-8AC6-447E-9624-D1F5D796815C}" srcOrd="2" destOrd="0" presId="urn:microsoft.com/office/officeart/2008/layout/AlternatingHexagons"/>
    <dgm:cxn modelId="{8569E0FF-3C4E-40F5-962D-4DBA508A6E94}" type="presParOf" srcId="{7000F21A-A737-42A2-8FDF-E0554318C91C}" destId="{6B06E5A5-937D-4787-95CE-839D563BF12D}" srcOrd="3" destOrd="0" presId="urn:microsoft.com/office/officeart/2008/layout/AlternatingHexagons"/>
    <dgm:cxn modelId="{E7B32574-30B2-4460-84FE-D6BEAFBBEED2}" type="presParOf" srcId="{7000F21A-A737-42A2-8FDF-E0554318C91C}" destId="{81262DF5-DE61-49E1-B02B-6774D515B97B}" srcOrd="4" destOrd="0" presId="urn:microsoft.com/office/officeart/2008/layout/AlternatingHexagons"/>
    <dgm:cxn modelId="{04A4B215-7EAF-4FBF-974C-2728F908624A}" type="presParOf" srcId="{E454868A-A31D-457A-9841-0EA95C56A7AF}" destId="{0B3EF477-2246-44D7-8D1D-DFA22CC36829}" srcOrd="1" destOrd="0" presId="urn:microsoft.com/office/officeart/2008/layout/AlternatingHexagons"/>
    <dgm:cxn modelId="{58A3020D-9837-4A82-AE06-1D64AA328D7B}" type="presParOf" srcId="{E454868A-A31D-457A-9841-0EA95C56A7AF}" destId="{6472C97B-DEEF-4A96-94F0-2B9C63368D0E}" srcOrd="2" destOrd="0" presId="urn:microsoft.com/office/officeart/2008/layout/AlternatingHexagons"/>
    <dgm:cxn modelId="{DA1BD906-5830-4FEE-A842-506844CDAC7C}" type="presParOf" srcId="{6472C97B-DEEF-4A96-94F0-2B9C63368D0E}" destId="{C2BA0AEF-A3BA-4787-964F-045684112129}" srcOrd="0" destOrd="0" presId="urn:microsoft.com/office/officeart/2008/layout/AlternatingHexagons"/>
    <dgm:cxn modelId="{35628BFE-68FE-4059-915B-EB8DFD19AB98}" type="presParOf" srcId="{6472C97B-DEEF-4A96-94F0-2B9C63368D0E}" destId="{953063D8-DD4B-442F-B3D0-F19D9A788367}" srcOrd="1" destOrd="0" presId="urn:microsoft.com/office/officeart/2008/layout/AlternatingHexagons"/>
    <dgm:cxn modelId="{6494C01B-D7AA-409C-9140-12A6B3EF3209}" type="presParOf" srcId="{6472C97B-DEEF-4A96-94F0-2B9C63368D0E}" destId="{AF4B388F-A0BB-4565-ACDC-C4E862FFA6A4}" srcOrd="2" destOrd="0" presId="urn:microsoft.com/office/officeart/2008/layout/AlternatingHexagons"/>
    <dgm:cxn modelId="{D62168FA-59EA-4BA3-A26D-6C51CA700ADD}" type="presParOf" srcId="{6472C97B-DEEF-4A96-94F0-2B9C63368D0E}" destId="{3C8C616D-5C51-482B-8B0E-C2A31F280007}" srcOrd="3" destOrd="0" presId="urn:microsoft.com/office/officeart/2008/layout/AlternatingHexagons"/>
    <dgm:cxn modelId="{7FDBA886-94DA-472F-9376-BCB1CB4AD28A}" type="presParOf" srcId="{6472C97B-DEEF-4A96-94F0-2B9C63368D0E}" destId="{EC41C297-76CD-4CDF-85E3-35768CDE23BE}" srcOrd="4" destOrd="0" presId="urn:microsoft.com/office/officeart/2008/layout/AlternatingHexagons"/>
    <dgm:cxn modelId="{FD981A4C-AA4A-43F0-98E3-015EA421A5A0}" type="presParOf" srcId="{E454868A-A31D-457A-9841-0EA95C56A7AF}" destId="{AE275DB1-C132-4EC8-BBAC-0CB0435F6961}" srcOrd="3" destOrd="0" presId="urn:microsoft.com/office/officeart/2008/layout/AlternatingHexagons"/>
    <dgm:cxn modelId="{E9591C86-FC84-44EA-BB04-2CA7EC184021}" type="presParOf" srcId="{E454868A-A31D-457A-9841-0EA95C56A7AF}" destId="{D1AA7B33-073C-4246-BBB4-AB37F5D7FFD3}" srcOrd="4" destOrd="0" presId="urn:microsoft.com/office/officeart/2008/layout/AlternatingHexagons"/>
    <dgm:cxn modelId="{AB3320A3-2890-4A81-943A-8A158E7DBF77}" type="presParOf" srcId="{D1AA7B33-073C-4246-BBB4-AB37F5D7FFD3}" destId="{82C3D7D2-D4DD-42C0-B7B2-9F7BA5179A20}" srcOrd="0" destOrd="0" presId="urn:microsoft.com/office/officeart/2008/layout/AlternatingHexagons"/>
    <dgm:cxn modelId="{811492C9-6BA2-478B-B58F-5A5E0469ADC5}" type="presParOf" srcId="{D1AA7B33-073C-4246-BBB4-AB37F5D7FFD3}" destId="{4EC91478-45B7-4BA7-BF92-FF1F00BA7466}" srcOrd="1" destOrd="0" presId="urn:microsoft.com/office/officeart/2008/layout/AlternatingHexagons"/>
    <dgm:cxn modelId="{2F56B51E-33F9-43D9-A274-BE70FE6A76E8}" type="presParOf" srcId="{D1AA7B33-073C-4246-BBB4-AB37F5D7FFD3}" destId="{82CDE098-6F62-44FB-8535-3F60D3D50A5E}" srcOrd="2" destOrd="0" presId="urn:microsoft.com/office/officeart/2008/layout/AlternatingHexagons"/>
    <dgm:cxn modelId="{06831BAD-8FA9-4ED1-A39D-E4A971627770}" type="presParOf" srcId="{D1AA7B33-073C-4246-BBB4-AB37F5D7FFD3}" destId="{1720FBE7-95DB-4C99-9848-22AAF41C3658}" srcOrd="3" destOrd="0" presId="urn:microsoft.com/office/officeart/2008/layout/AlternatingHexagons"/>
    <dgm:cxn modelId="{DEF47397-6DE2-42DF-B109-B43639A7107E}" type="presParOf" srcId="{D1AA7B33-073C-4246-BBB4-AB37F5D7FFD3}" destId="{55DB21E5-DB06-4768-9C68-294BAF7D176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B87510-BC4E-496F-9BC5-94794AE54A11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0_2" csCatId="mainScheme" phldr="1"/>
      <dgm:spPr/>
    </dgm:pt>
    <dgm:pt modelId="{5A67EAC5-6D60-4987-93FF-C8A51221F27E}">
      <dgm:prSet phldrT="[Text]" custT="1"/>
      <dgm:spPr/>
      <dgm:t>
        <a:bodyPr anchor="t"/>
        <a:lstStyle/>
        <a:p>
          <a:r>
            <a:rPr lang="fr-FR" sz="1600" b="1" noProof="0" dirty="0" smtClean="0">
              <a:solidFill>
                <a:schemeClr val="tx1"/>
              </a:solidFill>
            </a:rPr>
            <a:t>1</a:t>
          </a:r>
          <a:r>
            <a:rPr lang="fr-FR" sz="1600" b="1" baseline="30000" noProof="0" dirty="0" smtClean="0">
              <a:solidFill>
                <a:schemeClr val="tx1"/>
              </a:solidFill>
            </a:rPr>
            <a:t>er</a:t>
          </a:r>
          <a:r>
            <a:rPr lang="fr-FR" sz="1600" b="1" baseline="0" noProof="0" dirty="0" smtClean="0">
              <a:solidFill>
                <a:schemeClr val="tx1"/>
              </a:solidFill>
            </a:rPr>
            <a:t> </a:t>
          </a:r>
          <a:r>
            <a:rPr lang="fr-FR" sz="1600" b="1" noProof="0" dirty="0" smtClean="0">
              <a:solidFill>
                <a:schemeClr val="tx1"/>
              </a:solidFill>
            </a:rPr>
            <a:t>juillet 2023</a:t>
          </a:r>
        </a:p>
        <a:p>
          <a:r>
            <a:rPr lang="fr-FR" sz="1600" b="0" noProof="0" dirty="0" smtClean="0">
              <a:solidFill>
                <a:schemeClr val="accent4"/>
              </a:solidFill>
            </a:rPr>
            <a:t>Conformité obligatoire des plans</a:t>
          </a:r>
          <a:endParaRPr lang="fr-FR" sz="1600" b="0" noProof="0" dirty="0">
            <a:solidFill>
              <a:schemeClr val="accent4"/>
            </a:solidFill>
          </a:endParaRPr>
        </a:p>
      </dgm:t>
    </dgm:pt>
    <dgm:pt modelId="{60B9ED58-4196-46BE-8A4E-5476BE734E06}" type="parTrans" cxnId="{3C6C1A64-6B6F-4735-859B-75145F8E4D03}">
      <dgm:prSet/>
      <dgm:spPr/>
      <dgm:t>
        <a:bodyPr/>
        <a:lstStyle/>
        <a:p>
          <a:endParaRPr lang="en-US"/>
        </a:p>
      </dgm:t>
    </dgm:pt>
    <dgm:pt modelId="{703AD983-835A-4A33-A459-222C190335B8}" type="sibTrans" cxnId="{3C6C1A64-6B6F-4735-859B-75145F8E4D03}">
      <dgm:prSet/>
      <dgm:spPr/>
      <dgm:t>
        <a:bodyPr/>
        <a:lstStyle/>
        <a:p>
          <a:endParaRPr lang="en-US"/>
        </a:p>
      </dgm:t>
    </dgm:pt>
    <dgm:pt modelId="{5AE88EE0-AD55-4B8A-A6C7-36A9DC979F86}">
      <dgm:prSet phldrT="[Text]" custT="1"/>
      <dgm:spPr/>
      <dgm:t>
        <a:bodyPr anchor="t"/>
        <a:lstStyle/>
        <a:p>
          <a:r>
            <a:rPr lang="fr-FR" sz="1600" b="1" noProof="0" dirty="0" smtClean="0">
              <a:solidFill>
                <a:schemeClr val="tx1"/>
              </a:solidFill>
            </a:rPr>
            <a:t>Dès 1</a:t>
          </a:r>
          <a:r>
            <a:rPr lang="fr-FR" sz="1600" b="1" baseline="30000" noProof="0" dirty="0" smtClean="0">
              <a:solidFill>
                <a:schemeClr val="tx1"/>
              </a:solidFill>
            </a:rPr>
            <a:t>er</a:t>
          </a:r>
          <a:r>
            <a:rPr lang="fr-FR" sz="1600" b="1" noProof="0" dirty="0" smtClean="0">
              <a:solidFill>
                <a:schemeClr val="tx1"/>
              </a:solidFill>
            </a:rPr>
            <a:t> juillet 2023</a:t>
          </a:r>
        </a:p>
        <a:p>
          <a:r>
            <a:rPr lang="fr-FR" sz="1600" b="0" noProof="0" dirty="0" smtClean="0">
              <a:solidFill>
                <a:schemeClr val="accent4"/>
              </a:solidFill>
            </a:rPr>
            <a:t>Conformité des travaux de mise en accessibilité</a:t>
          </a:r>
          <a:endParaRPr lang="fr-FR" sz="1600" b="0" noProof="0" dirty="0">
            <a:solidFill>
              <a:schemeClr val="accent4"/>
            </a:solidFill>
          </a:endParaRPr>
        </a:p>
      </dgm:t>
    </dgm:pt>
    <dgm:pt modelId="{FF239036-C4CE-422C-AAF7-163F521F3BC8}" type="parTrans" cxnId="{265849D2-21F8-4E7A-A63A-7589D8798188}">
      <dgm:prSet/>
      <dgm:spPr/>
      <dgm:t>
        <a:bodyPr/>
        <a:lstStyle/>
        <a:p>
          <a:endParaRPr lang="en-US"/>
        </a:p>
      </dgm:t>
    </dgm:pt>
    <dgm:pt modelId="{DD066A10-162C-41CF-BD79-CD61CC709783}" type="sibTrans" cxnId="{265849D2-21F8-4E7A-A63A-7589D8798188}">
      <dgm:prSet/>
      <dgm:spPr/>
      <dgm:t>
        <a:bodyPr/>
        <a:lstStyle/>
        <a:p>
          <a:endParaRPr lang="en-US"/>
        </a:p>
      </dgm:t>
    </dgm:pt>
    <dgm:pt modelId="{62A496F3-9AA0-434B-BDE6-7CBA6F912C55}">
      <dgm:prSet phldrT="[Text]" custT="1"/>
      <dgm:spPr/>
      <dgm:t>
        <a:bodyPr anchor="t"/>
        <a:lstStyle/>
        <a:p>
          <a:r>
            <a:rPr lang="fr-FR" sz="1600" b="1" noProof="0" dirty="0" smtClean="0">
              <a:solidFill>
                <a:schemeClr val="tx1"/>
              </a:solidFill>
            </a:rPr>
            <a:t>1</a:t>
          </a:r>
          <a:r>
            <a:rPr lang="fr-FR" sz="1600" b="1" baseline="30000" noProof="0" dirty="0" smtClean="0">
              <a:solidFill>
                <a:schemeClr val="tx1"/>
              </a:solidFill>
            </a:rPr>
            <a:t>er</a:t>
          </a:r>
          <a:r>
            <a:rPr lang="fr-FR" sz="1600" b="1" noProof="0" dirty="0" smtClean="0">
              <a:solidFill>
                <a:schemeClr val="tx1"/>
              </a:solidFill>
            </a:rPr>
            <a:t> jan. 2032</a:t>
          </a:r>
        </a:p>
        <a:p>
          <a:r>
            <a:rPr lang="fr-FR" sz="1600" b="0" noProof="0" dirty="0" smtClean="0">
              <a:solidFill>
                <a:schemeClr val="accent4"/>
              </a:solidFill>
            </a:rPr>
            <a:t>Certificat de conformité  </a:t>
          </a:r>
          <a:endParaRPr lang="fr-FR" sz="1600" b="0" noProof="0" dirty="0">
            <a:solidFill>
              <a:schemeClr val="accent4"/>
            </a:solidFill>
          </a:endParaRPr>
        </a:p>
      </dgm:t>
    </dgm:pt>
    <dgm:pt modelId="{6DF8B7DD-6BFC-4362-8F71-EDA77C332BA4}" type="parTrans" cxnId="{B8B14C0F-0D82-4450-A12C-FDF9434ACE4D}">
      <dgm:prSet/>
      <dgm:spPr/>
      <dgm:t>
        <a:bodyPr/>
        <a:lstStyle/>
        <a:p>
          <a:endParaRPr lang="en-US"/>
        </a:p>
      </dgm:t>
    </dgm:pt>
    <dgm:pt modelId="{4B961923-E086-4B35-895F-B30A4524BD30}" type="sibTrans" cxnId="{B8B14C0F-0D82-4450-A12C-FDF9434ACE4D}">
      <dgm:prSet/>
      <dgm:spPr/>
      <dgm:t>
        <a:bodyPr/>
        <a:lstStyle/>
        <a:p>
          <a:endParaRPr lang="en-US"/>
        </a:p>
      </dgm:t>
    </dgm:pt>
    <dgm:pt modelId="{3E131ED4-735B-4916-80B3-0B4828C0FA56}" type="pres">
      <dgm:prSet presAssocID="{F6B87510-BC4E-496F-9BC5-94794AE54A11}" presName="Name0" presStyleCnt="0">
        <dgm:presLayoutVars>
          <dgm:dir/>
          <dgm:resizeHandles val="exact"/>
        </dgm:presLayoutVars>
      </dgm:prSet>
      <dgm:spPr/>
    </dgm:pt>
    <dgm:pt modelId="{7EEEE9AB-B0DC-4DEC-B0EC-F69122802F21}" type="pres">
      <dgm:prSet presAssocID="{5A67EAC5-6D60-4987-93FF-C8A51221F27E}" presName="composite" presStyleCnt="0"/>
      <dgm:spPr/>
    </dgm:pt>
    <dgm:pt modelId="{A91BE7BC-56E8-411D-A3DE-2ED7BDDF7447}" type="pres">
      <dgm:prSet presAssocID="{5A67EAC5-6D60-4987-93FF-C8A51221F27E}" presName="bgChev" presStyleLbl="node1" presStyleIdx="0" presStyleCnt="3" custScaleX="114018" custScaleY="124777"/>
      <dgm:spPr/>
      <dgm:t>
        <a:bodyPr/>
        <a:lstStyle/>
        <a:p>
          <a:endParaRPr lang="en-US"/>
        </a:p>
      </dgm:t>
    </dgm:pt>
    <dgm:pt modelId="{5E119FF9-1C55-4EBA-BCD9-EA26603AB66B}" type="pres">
      <dgm:prSet presAssocID="{5A67EAC5-6D60-4987-93FF-C8A51221F27E}" presName="txNode" presStyleLbl="fgAcc1" presStyleIdx="0" presStyleCnt="3" custScaleX="99063" custScaleY="147679" custLinFactNeighborX="-18829" custLinFactNeighborY="-23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CC3A4-3A64-4294-A4E2-962A796229B9}" type="pres">
      <dgm:prSet presAssocID="{703AD983-835A-4A33-A459-222C190335B8}" presName="compositeSpace" presStyleCnt="0"/>
      <dgm:spPr/>
    </dgm:pt>
    <dgm:pt modelId="{2CB32EEF-A8C7-4697-AD9F-E6D1914559B4}" type="pres">
      <dgm:prSet presAssocID="{5AE88EE0-AD55-4B8A-A6C7-36A9DC979F86}" presName="composite" presStyleCnt="0"/>
      <dgm:spPr/>
    </dgm:pt>
    <dgm:pt modelId="{5E249C57-7140-4567-958A-40D7390CB8DE}" type="pres">
      <dgm:prSet presAssocID="{5AE88EE0-AD55-4B8A-A6C7-36A9DC979F86}" presName="bgChev" presStyleLbl="node1" presStyleIdx="1" presStyleCnt="3" custScaleX="114018" custScaleY="124777"/>
      <dgm:spPr/>
    </dgm:pt>
    <dgm:pt modelId="{0210626E-F325-4917-B5CE-D9ACFCA60447}" type="pres">
      <dgm:prSet presAssocID="{5AE88EE0-AD55-4B8A-A6C7-36A9DC979F86}" presName="txNode" presStyleLbl="fgAcc1" presStyleIdx="1" presStyleCnt="3" custScaleX="99063" custScaleY="147679" custLinFactNeighborX="-18829" custLinFactNeighborY="-23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766AA-901B-4773-9D36-870DC4C540B3}" type="pres">
      <dgm:prSet presAssocID="{DD066A10-162C-41CF-BD79-CD61CC709783}" presName="compositeSpace" presStyleCnt="0"/>
      <dgm:spPr/>
    </dgm:pt>
    <dgm:pt modelId="{8C48F92A-95EF-4FEF-9CFD-E6BAE9BB637A}" type="pres">
      <dgm:prSet presAssocID="{62A496F3-9AA0-434B-BDE6-7CBA6F912C55}" presName="composite" presStyleCnt="0"/>
      <dgm:spPr/>
    </dgm:pt>
    <dgm:pt modelId="{0D180C67-EC52-4B5F-9A42-62F8E6E0F539}" type="pres">
      <dgm:prSet presAssocID="{62A496F3-9AA0-434B-BDE6-7CBA6F912C55}" presName="bgChev" presStyleLbl="node1" presStyleIdx="2" presStyleCnt="3" custScaleX="114018" custScaleY="124777"/>
      <dgm:spPr/>
    </dgm:pt>
    <dgm:pt modelId="{CB0C7FAB-C39F-4A70-8290-ECEA58E2C152}" type="pres">
      <dgm:prSet presAssocID="{62A496F3-9AA0-434B-BDE6-7CBA6F912C55}" presName="txNode" presStyleLbl="fgAcc1" presStyleIdx="2" presStyleCnt="3" custScaleX="99063" custScaleY="147679" custLinFactNeighborX="-18829" custLinFactNeighborY="-23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6C1A64-6B6F-4735-859B-75145F8E4D03}" srcId="{F6B87510-BC4E-496F-9BC5-94794AE54A11}" destId="{5A67EAC5-6D60-4987-93FF-C8A51221F27E}" srcOrd="0" destOrd="0" parTransId="{60B9ED58-4196-46BE-8A4E-5476BE734E06}" sibTransId="{703AD983-835A-4A33-A459-222C190335B8}"/>
    <dgm:cxn modelId="{B8B14C0F-0D82-4450-A12C-FDF9434ACE4D}" srcId="{F6B87510-BC4E-496F-9BC5-94794AE54A11}" destId="{62A496F3-9AA0-434B-BDE6-7CBA6F912C55}" srcOrd="2" destOrd="0" parTransId="{6DF8B7DD-6BFC-4362-8F71-EDA77C332BA4}" sibTransId="{4B961923-E086-4B35-895F-B30A4524BD30}"/>
    <dgm:cxn modelId="{8BE926BA-E3F9-488A-B3B3-CF767B51D66D}" type="presOf" srcId="{5A67EAC5-6D60-4987-93FF-C8A51221F27E}" destId="{5E119FF9-1C55-4EBA-BCD9-EA26603AB66B}" srcOrd="0" destOrd="0" presId="urn:microsoft.com/office/officeart/2005/8/layout/chevronAccent+Icon"/>
    <dgm:cxn modelId="{85E9D1E4-1CAC-49BA-8C8C-E9105E9074AA}" type="presOf" srcId="{62A496F3-9AA0-434B-BDE6-7CBA6F912C55}" destId="{CB0C7FAB-C39F-4A70-8290-ECEA58E2C152}" srcOrd="0" destOrd="0" presId="urn:microsoft.com/office/officeart/2005/8/layout/chevronAccent+Icon"/>
    <dgm:cxn modelId="{897BDAA2-A4B8-400A-92F8-93675992A3CF}" type="presOf" srcId="{F6B87510-BC4E-496F-9BC5-94794AE54A11}" destId="{3E131ED4-735B-4916-80B3-0B4828C0FA56}" srcOrd="0" destOrd="0" presId="urn:microsoft.com/office/officeart/2005/8/layout/chevronAccent+Icon"/>
    <dgm:cxn modelId="{265849D2-21F8-4E7A-A63A-7589D8798188}" srcId="{F6B87510-BC4E-496F-9BC5-94794AE54A11}" destId="{5AE88EE0-AD55-4B8A-A6C7-36A9DC979F86}" srcOrd="1" destOrd="0" parTransId="{FF239036-C4CE-422C-AAF7-163F521F3BC8}" sibTransId="{DD066A10-162C-41CF-BD79-CD61CC709783}"/>
    <dgm:cxn modelId="{64A5A343-AE85-4373-BEC2-7DB017C4C366}" type="presOf" srcId="{5AE88EE0-AD55-4B8A-A6C7-36A9DC979F86}" destId="{0210626E-F325-4917-B5CE-D9ACFCA60447}" srcOrd="0" destOrd="0" presId="urn:microsoft.com/office/officeart/2005/8/layout/chevronAccent+Icon"/>
    <dgm:cxn modelId="{9122DE65-BDC6-4847-9FAD-BB84E42D7521}" type="presParOf" srcId="{3E131ED4-735B-4916-80B3-0B4828C0FA56}" destId="{7EEEE9AB-B0DC-4DEC-B0EC-F69122802F21}" srcOrd="0" destOrd="0" presId="urn:microsoft.com/office/officeart/2005/8/layout/chevronAccent+Icon"/>
    <dgm:cxn modelId="{1CFFE861-9CFA-4BB7-9AC7-FE03422B8626}" type="presParOf" srcId="{7EEEE9AB-B0DC-4DEC-B0EC-F69122802F21}" destId="{A91BE7BC-56E8-411D-A3DE-2ED7BDDF7447}" srcOrd="0" destOrd="0" presId="urn:microsoft.com/office/officeart/2005/8/layout/chevronAccent+Icon"/>
    <dgm:cxn modelId="{C2F12C19-2E96-44A2-8F4B-E071E38B50E6}" type="presParOf" srcId="{7EEEE9AB-B0DC-4DEC-B0EC-F69122802F21}" destId="{5E119FF9-1C55-4EBA-BCD9-EA26603AB66B}" srcOrd="1" destOrd="0" presId="urn:microsoft.com/office/officeart/2005/8/layout/chevronAccent+Icon"/>
    <dgm:cxn modelId="{DA3B53EE-AD60-4602-A4E8-F2B243523030}" type="presParOf" srcId="{3E131ED4-735B-4916-80B3-0B4828C0FA56}" destId="{6A8CC3A4-3A64-4294-A4E2-962A796229B9}" srcOrd="1" destOrd="0" presId="urn:microsoft.com/office/officeart/2005/8/layout/chevronAccent+Icon"/>
    <dgm:cxn modelId="{3568810F-57D3-48EA-BC9B-94F37515D352}" type="presParOf" srcId="{3E131ED4-735B-4916-80B3-0B4828C0FA56}" destId="{2CB32EEF-A8C7-4697-AD9F-E6D1914559B4}" srcOrd="2" destOrd="0" presId="urn:microsoft.com/office/officeart/2005/8/layout/chevronAccent+Icon"/>
    <dgm:cxn modelId="{EF0AEA03-63A6-44BA-859E-B21234FC8E86}" type="presParOf" srcId="{2CB32EEF-A8C7-4697-AD9F-E6D1914559B4}" destId="{5E249C57-7140-4567-958A-40D7390CB8DE}" srcOrd="0" destOrd="0" presId="urn:microsoft.com/office/officeart/2005/8/layout/chevronAccent+Icon"/>
    <dgm:cxn modelId="{E0661D6C-2405-4362-B828-1C557320FF92}" type="presParOf" srcId="{2CB32EEF-A8C7-4697-AD9F-E6D1914559B4}" destId="{0210626E-F325-4917-B5CE-D9ACFCA60447}" srcOrd="1" destOrd="0" presId="urn:microsoft.com/office/officeart/2005/8/layout/chevronAccent+Icon"/>
    <dgm:cxn modelId="{D4392BF0-546D-49EA-9B97-92CD8AE6245D}" type="presParOf" srcId="{3E131ED4-735B-4916-80B3-0B4828C0FA56}" destId="{8DC766AA-901B-4773-9D36-870DC4C540B3}" srcOrd="3" destOrd="0" presId="urn:microsoft.com/office/officeart/2005/8/layout/chevronAccent+Icon"/>
    <dgm:cxn modelId="{19D97E61-880B-439B-A542-A90E406228ED}" type="presParOf" srcId="{3E131ED4-735B-4916-80B3-0B4828C0FA56}" destId="{8C48F92A-95EF-4FEF-9CFD-E6BAE9BB637A}" srcOrd="4" destOrd="0" presId="urn:microsoft.com/office/officeart/2005/8/layout/chevronAccent+Icon"/>
    <dgm:cxn modelId="{2325E657-D1FD-4CDC-8492-F8D10C7E373D}" type="presParOf" srcId="{8C48F92A-95EF-4FEF-9CFD-E6BAE9BB637A}" destId="{0D180C67-EC52-4B5F-9A42-62F8E6E0F539}" srcOrd="0" destOrd="0" presId="urn:microsoft.com/office/officeart/2005/8/layout/chevronAccent+Icon"/>
    <dgm:cxn modelId="{772D77A2-44A8-4E44-9E3E-7BE574157A6B}" type="presParOf" srcId="{8C48F92A-95EF-4FEF-9CFD-E6BAE9BB637A}" destId="{CB0C7FAB-C39F-4A70-8290-ECEA58E2C152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E0048-B720-4A18-A5CB-62F0281537FF}">
      <dsp:nvSpPr>
        <dsp:cNvPr id="0" name=""/>
        <dsp:cNvSpPr/>
      </dsp:nvSpPr>
      <dsp:spPr>
        <a:xfrm>
          <a:off x="2046416" y="1755989"/>
          <a:ext cx="1493714" cy="14937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vivre-ensemble interculturel</a:t>
          </a:r>
          <a:endParaRPr lang="en-US" sz="1200" kern="1200" dirty="0"/>
        </a:p>
      </dsp:txBody>
      <dsp:txXfrm>
        <a:off x="2265165" y="1974738"/>
        <a:ext cx="1056216" cy="1056216"/>
      </dsp:txXfrm>
    </dsp:sp>
    <dsp:sp modelId="{E0D8DD4A-46CA-408A-94ED-B7FC0D4B6818}">
      <dsp:nvSpPr>
        <dsp:cNvPr id="0" name=""/>
        <dsp:cNvSpPr/>
      </dsp:nvSpPr>
      <dsp:spPr>
        <a:xfrm rot="11725315">
          <a:off x="714005" y="1897016"/>
          <a:ext cx="1309410" cy="4257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7420D-9C7D-46C7-9B15-10CE70B52F9B}">
      <dsp:nvSpPr>
        <dsp:cNvPr id="0" name=""/>
        <dsp:cNvSpPr/>
      </dsp:nvSpPr>
      <dsp:spPr>
        <a:xfrm>
          <a:off x="-112972" y="1368157"/>
          <a:ext cx="1701103" cy="1135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2"/>
              </a:solidFill>
            </a:rPr>
            <a:t>« plan d’action national 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2"/>
              </a:solidFill>
            </a:rPr>
            <a:t>le plan d’action national du vivre-ensemble interculturel 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-79722" y="1401407"/>
        <a:ext cx="1634603" cy="1068723"/>
      </dsp:txXfrm>
    </dsp:sp>
    <dsp:sp modelId="{7C3F4924-702A-4125-8A66-B7FFB12D137A}">
      <dsp:nvSpPr>
        <dsp:cNvPr id="0" name=""/>
        <dsp:cNvSpPr/>
      </dsp:nvSpPr>
      <dsp:spPr>
        <a:xfrm rot="14700000">
          <a:off x="1517001" y="952716"/>
          <a:ext cx="1305379" cy="4257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B9A60-9F24-489B-9071-FFEF5385835C}">
      <dsp:nvSpPr>
        <dsp:cNvPr id="0" name=""/>
        <dsp:cNvSpPr/>
      </dsp:nvSpPr>
      <dsp:spPr>
        <a:xfrm>
          <a:off x="1084076" y="82146"/>
          <a:ext cx="1619551" cy="983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« </a:t>
          </a:r>
          <a:r>
            <a:rPr lang="en-US" sz="1200" kern="1200" dirty="0" err="1" smtClean="0">
              <a:solidFill>
                <a:schemeClr val="tx2"/>
              </a:solidFill>
            </a:rPr>
            <a:t>pacte</a:t>
          </a:r>
          <a:r>
            <a:rPr lang="en-US" sz="1200" kern="1200" dirty="0" smtClean="0">
              <a:solidFill>
                <a:schemeClr val="tx2"/>
              </a:solidFill>
            </a:rPr>
            <a:t> </a:t>
          </a:r>
          <a:r>
            <a:rPr lang="en-US" sz="1200" kern="1200" dirty="0" err="1" smtClean="0">
              <a:solidFill>
                <a:schemeClr val="tx2"/>
              </a:solidFill>
            </a:rPr>
            <a:t>citoyen</a:t>
          </a:r>
          <a:r>
            <a:rPr lang="en-US" sz="1200" kern="1200" dirty="0" smtClean="0">
              <a:solidFill>
                <a:schemeClr val="tx2"/>
              </a:solidFill>
            </a:rPr>
            <a:t> »</a:t>
          </a:r>
          <a:r>
            <a:rPr lang="fr-FR" sz="1200" kern="1200" dirty="0" smtClean="0">
              <a:solidFill>
                <a:schemeClr val="tx2"/>
              </a:solidFill>
            </a:rPr>
            <a:t>   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2"/>
              </a:solidFill>
            </a:rPr>
            <a:t>le pacte citoyen du vivre-ensemble interculturel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1112890" y="110960"/>
        <a:ext cx="1561923" cy="926144"/>
      </dsp:txXfrm>
    </dsp:sp>
    <dsp:sp modelId="{53E0AC20-2080-491E-8AB7-CB72A52E56D0}">
      <dsp:nvSpPr>
        <dsp:cNvPr id="0" name=""/>
        <dsp:cNvSpPr/>
      </dsp:nvSpPr>
      <dsp:spPr>
        <a:xfrm rot="17699271">
          <a:off x="2764955" y="954639"/>
          <a:ext cx="1301317" cy="4257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87C15-30D2-4A16-B570-F8C6F6691B6A}">
      <dsp:nvSpPr>
        <dsp:cNvPr id="0" name=""/>
        <dsp:cNvSpPr/>
      </dsp:nvSpPr>
      <dsp:spPr>
        <a:xfrm>
          <a:off x="2980954" y="82145"/>
          <a:ext cx="1419028" cy="9911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« </a:t>
          </a:r>
          <a:r>
            <a:rPr lang="en-US" sz="1200" kern="1200" dirty="0" err="1" smtClean="0">
              <a:solidFill>
                <a:schemeClr val="tx2"/>
              </a:solidFill>
            </a:rPr>
            <a:t>programme</a:t>
          </a:r>
          <a:r>
            <a:rPr lang="en-US" sz="1200" kern="1200" dirty="0" smtClean="0">
              <a:solidFill>
                <a:schemeClr val="tx2"/>
              </a:solidFill>
            </a:rPr>
            <a:t> »</a:t>
          </a:r>
          <a:r>
            <a:rPr lang="fr-FR" sz="1200" kern="1200" dirty="0" smtClean="0">
              <a:solidFill>
                <a:schemeClr val="tx2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2"/>
              </a:solidFill>
            </a:rPr>
            <a:t>le programme du vivre-ensemble interculturel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3009985" y="111176"/>
        <a:ext cx="1360966" cy="933123"/>
      </dsp:txXfrm>
    </dsp:sp>
    <dsp:sp modelId="{9D52F034-D989-4E21-B657-C725EC181C39}">
      <dsp:nvSpPr>
        <dsp:cNvPr id="0" name=""/>
        <dsp:cNvSpPr/>
      </dsp:nvSpPr>
      <dsp:spPr>
        <a:xfrm rot="20700000">
          <a:off x="3565827" y="1908099"/>
          <a:ext cx="1305379" cy="4257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61070-96E3-41E0-94C1-650FA0D69282}">
      <dsp:nvSpPr>
        <dsp:cNvPr id="0" name=""/>
        <dsp:cNvSpPr/>
      </dsp:nvSpPr>
      <dsp:spPr>
        <a:xfrm>
          <a:off x="4052686" y="1409632"/>
          <a:ext cx="1592561" cy="1084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 </a:t>
          </a:r>
          <a:r>
            <a:rPr lang="en-US" sz="1200" kern="1200" dirty="0" smtClean="0">
              <a:solidFill>
                <a:schemeClr val="tx2"/>
              </a:solidFill>
            </a:rPr>
            <a:t>« </a:t>
          </a:r>
          <a:r>
            <a:rPr lang="en-US" sz="1200" kern="1200" dirty="0" err="1" smtClean="0">
              <a:solidFill>
                <a:schemeClr val="tx2"/>
              </a:solidFill>
            </a:rPr>
            <a:t>pacte</a:t>
          </a:r>
          <a:r>
            <a:rPr lang="en-US" sz="1200" kern="1200" dirty="0" smtClean="0">
              <a:solidFill>
                <a:schemeClr val="tx2"/>
              </a:solidFill>
            </a:rPr>
            <a:t> communal 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2"/>
              </a:solidFill>
            </a:rPr>
            <a:t>le pacte communal du vivre-ensemble interculturel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4084458" y="1441404"/>
        <a:ext cx="1529017" cy="1021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3B42C-96CF-46E0-8B25-1338CA9F3F6E}">
      <dsp:nvSpPr>
        <dsp:cNvPr id="0" name=""/>
        <dsp:cNvSpPr/>
      </dsp:nvSpPr>
      <dsp:spPr>
        <a:xfrm>
          <a:off x="3148007" y="0"/>
          <a:ext cx="1669450" cy="951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/>
              </a:solidFill>
            </a:rPr>
            <a:t>Subventions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accent4"/>
              </a:solidFill>
            </a:rPr>
            <a:t>aux communes </a:t>
          </a:r>
          <a:r>
            <a:rPr lang="en-US" sz="1400" b="0" kern="1200" dirty="0" err="1" smtClean="0">
              <a:solidFill>
                <a:schemeClr val="accent4"/>
              </a:solidFill>
            </a:rPr>
            <a:t>signataires</a:t>
          </a:r>
          <a:r>
            <a:rPr lang="en-US" sz="1400" b="0" kern="1200" dirty="0" smtClean="0">
              <a:solidFill>
                <a:schemeClr val="accent4"/>
              </a:solidFill>
            </a:rPr>
            <a:t> du </a:t>
          </a:r>
          <a:r>
            <a:rPr lang="en-US" sz="1400" b="0" kern="1200" dirty="0" err="1" smtClean="0">
              <a:solidFill>
                <a:schemeClr val="accent4"/>
              </a:solidFill>
            </a:rPr>
            <a:t>pacte</a:t>
          </a:r>
          <a:r>
            <a:rPr lang="en-US" sz="1400" b="0" kern="1200" dirty="0" smtClean="0">
              <a:solidFill>
                <a:schemeClr val="accent4"/>
              </a:solidFill>
            </a:rPr>
            <a:t> communal</a:t>
          </a:r>
          <a:endParaRPr lang="en-US" sz="1400" b="0" kern="1200" dirty="0">
            <a:solidFill>
              <a:schemeClr val="accent4"/>
            </a:solidFill>
          </a:endParaRPr>
        </a:p>
      </dsp:txBody>
      <dsp:txXfrm>
        <a:off x="3175869" y="27862"/>
        <a:ext cx="1613726" cy="895570"/>
      </dsp:txXfrm>
    </dsp:sp>
    <dsp:sp modelId="{0C081A71-7CAE-43AE-AC21-F43D9121002C}">
      <dsp:nvSpPr>
        <dsp:cNvPr id="0" name=""/>
        <dsp:cNvSpPr/>
      </dsp:nvSpPr>
      <dsp:spPr>
        <a:xfrm>
          <a:off x="2380120" y="951294"/>
          <a:ext cx="1602612" cy="276294"/>
        </a:xfrm>
        <a:custGeom>
          <a:avLst/>
          <a:gdLst/>
          <a:ahLst/>
          <a:cxnLst/>
          <a:rect l="0" t="0" r="0" b="0"/>
          <a:pathLst>
            <a:path>
              <a:moveTo>
                <a:pt x="1602612" y="0"/>
              </a:moveTo>
              <a:lnTo>
                <a:pt x="1602612" y="138147"/>
              </a:lnTo>
              <a:lnTo>
                <a:pt x="0" y="138147"/>
              </a:lnTo>
              <a:lnTo>
                <a:pt x="0" y="27629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D32E1-4DEC-4819-84C3-B0CCBA0DB380}">
      <dsp:nvSpPr>
        <dsp:cNvPr id="0" name=""/>
        <dsp:cNvSpPr/>
      </dsp:nvSpPr>
      <dsp:spPr>
        <a:xfrm>
          <a:off x="1666649" y="1227589"/>
          <a:ext cx="1426941" cy="951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accent4"/>
              </a:solidFill>
            </a:rPr>
            <a:t>subvention </a:t>
          </a:r>
          <a:r>
            <a:rPr lang="en-US" sz="1000" b="1" kern="1200" dirty="0" err="1" smtClean="0">
              <a:solidFill>
                <a:schemeClr val="accent4"/>
              </a:solidFill>
            </a:rPr>
            <a:t>annuelle</a:t>
          </a:r>
          <a:r>
            <a:rPr lang="en-US" sz="1000" b="1" kern="1200" dirty="0" smtClean="0">
              <a:solidFill>
                <a:schemeClr val="accent4"/>
              </a:solidFill>
            </a:rPr>
            <a:t> : </a:t>
          </a:r>
          <a:r>
            <a:rPr lang="fr-FR" sz="1000" kern="1200" dirty="0" smtClean="0">
              <a:solidFill>
                <a:schemeClr val="accent4"/>
              </a:solidFill>
            </a:rPr>
            <a:t>versée, sur demande, pour couvrir les frais de mise en œuvre du pacte communal</a:t>
          </a:r>
          <a:endParaRPr lang="en-US" sz="1000" kern="1200" dirty="0">
            <a:solidFill>
              <a:schemeClr val="accent4"/>
            </a:solidFill>
          </a:endParaRPr>
        </a:p>
      </dsp:txBody>
      <dsp:txXfrm>
        <a:off x="1694511" y="1255451"/>
        <a:ext cx="1371217" cy="895570"/>
      </dsp:txXfrm>
    </dsp:sp>
    <dsp:sp modelId="{678BBA9F-15E3-4558-91CC-AFEB7A42DCFA}">
      <dsp:nvSpPr>
        <dsp:cNvPr id="0" name=""/>
        <dsp:cNvSpPr/>
      </dsp:nvSpPr>
      <dsp:spPr>
        <a:xfrm>
          <a:off x="755204" y="2178884"/>
          <a:ext cx="1624915" cy="424458"/>
        </a:xfrm>
        <a:custGeom>
          <a:avLst/>
          <a:gdLst/>
          <a:ahLst/>
          <a:cxnLst/>
          <a:rect l="0" t="0" r="0" b="0"/>
          <a:pathLst>
            <a:path>
              <a:moveTo>
                <a:pt x="1624915" y="0"/>
              </a:moveTo>
              <a:lnTo>
                <a:pt x="1624915" y="212229"/>
              </a:lnTo>
              <a:lnTo>
                <a:pt x="0" y="212229"/>
              </a:lnTo>
              <a:lnTo>
                <a:pt x="0" y="42445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C7DA6-A5CD-407E-8F6E-D4115952F432}">
      <dsp:nvSpPr>
        <dsp:cNvPr id="0" name=""/>
        <dsp:cNvSpPr/>
      </dsp:nvSpPr>
      <dsp:spPr>
        <a:xfrm>
          <a:off x="41733" y="2603342"/>
          <a:ext cx="1426941" cy="951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4"/>
              </a:solidFill>
            </a:rPr>
            <a:t>3 000 euros </a:t>
          </a:r>
          <a:r>
            <a:rPr lang="fr-FR" sz="1000" kern="1200" dirty="0" smtClean="0">
              <a:solidFill>
                <a:schemeClr val="accent4"/>
              </a:solidFill>
            </a:rPr>
            <a:t>pour communes dont les conseils communaux sont </a:t>
          </a:r>
          <a:r>
            <a:rPr lang="fr-FR" sz="1000" b="1" kern="1200" dirty="0" smtClean="0">
              <a:solidFill>
                <a:schemeClr val="accent4"/>
              </a:solidFill>
            </a:rPr>
            <a:t>composés de 7, 9 ou 11 conseillers communaux </a:t>
          </a:r>
          <a:endParaRPr lang="en-US" sz="1000" b="1" kern="1200" dirty="0">
            <a:solidFill>
              <a:schemeClr val="accent4"/>
            </a:solidFill>
          </a:endParaRPr>
        </a:p>
      </dsp:txBody>
      <dsp:txXfrm>
        <a:off x="69595" y="2631204"/>
        <a:ext cx="1371217" cy="895570"/>
      </dsp:txXfrm>
    </dsp:sp>
    <dsp:sp modelId="{0CD60F73-BCBF-4F68-A89C-B1E69B0613F7}">
      <dsp:nvSpPr>
        <dsp:cNvPr id="0" name=""/>
        <dsp:cNvSpPr/>
      </dsp:nvSpPr>
      <dsp:spPr>
        <a:xfrm>
          <a:off x="2334400" y="2178884"/>
          <a:ext cx="91440" cy="4244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2229"/>
              </a:lnTo>
              <a:lnTo>
                <a:pt x="71490" y="212229"/>
              </a:lnTo>
              <a:lnTo>
                <a:pt x="71490" y="42445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29FE1-8513-4A4E-823A-9E3BE2FF1147}">
      <dsp:nvSpPr>
        <dsp:cNvPr id="0" name=""/>
        <dsp:cNvSpPr/>
      </dsp:nvSpPr>
      <dsp:spPr>
        <a:xfrm>
          <a:off x="1692419" y="2603342"/>
          <a:ext cx="1426941" cy="951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4"/>
              </a:solidFill>
            </a:rPr>
            <a:t>5 000 euros </a:t>
          </a:r>
          <a:r>
            <a:rPr lang="fr-FR" sz="1000" kern="1200" dirty="0" smtClean="0">
              <a:solidFill>
                <a:schemeClr val="accent4"/>
              </a:solidFill>
            </a:rPr>
            <a:t>pour les communes dont les conseils communaux sont </a:t>
          </a:r>
          <a:r>
            <a:rPr lang="fr-FR" sz="1000" b="1" kern="1200" dirty="0" smtClean="0">
              <a:solidFill>
                <a:schemeClr val="accent4"/>
              </a:solidFill>
            </a:rPr>
            <a:t>composés de 13 ou 15 conseillers communaux</a:t>
          </a:r>
          <a:endParaRPr lang="en-US" sz="1000" b="1" kern="1200" dirty="0">
            <a:solidFill>
              <a:schemeClr val="accent4"/>
            </a:solidFill>
          </a:endParaRPr>
        </a:p>
      </dsp:txBody>
      <dsp:txXfrm>
        <a:off x="1720281" y="2631204"/>
        <a:ext cx="1371217" cy="895570"/>
      </dsp:txXfrm>
    </dsp:sp>
    <dsp:sp modelId="{2FAAE15D-7C1C-4CB2-8B85-7D35C600E7AA}">
      <dsp:nvSpPr>
        <dsp:cNvPr id="0" name=""/>
        <dsp:cNvSpPr/>
      </dsp:nvSpPr>
      <dsp:spPr>
        <a:xfrm>
          <a:off x="2380120" y="2178884"/>
          <a:ext cx="1634133" cy="403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660"/>
              </a:lnTo>
              <a:lnTo>
                <a:pt x="1634133" y="201660"/>
              </a:lnTo>
              <a:lnTo>
                <a:pt x="1634133" y="4033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DB431-A16B-47C3-A857-473797E74349}">
      <dsp:nvSpPr>
        <dsp:cNvPr id="0" name=""/>
        <dsp:cNvSpPr/>
      </dsp:nvSpPr>
      <dsp:spPr>
        <a:xfrm>
          <a:off x="3300783" y="2582204"/>
          <a:ext cx="1426941" cy="951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4"/>
              </a:solidFill>
            </a:rPr>
            <a:t>8 000 euros </a:t>
          </a:r>
          <a:r>
            <a:rPr lang="fr-FR" sz="1000" kern="1200" dirty="0" smtClean="0">
              <a:solidFill>
                <a:schemeClr val="accent4"/>
              </a:solidFill>
            </a:rPr>
            <a:t>pour les communes dont les conseils communaux sont </a:t>
          </a:r>
          <a:r>
            <a:rPr lang="fr-FR" sz="1000" b="1" kern="1200" dirty="0" smtClean="0">
              <a:solidFill>
                <a:schemeClr val="accent4"/>
              </a:solidFill>
            </a:rPr>
            <a:t>composés d’au moins 17 conseillers communaux </a:t>
          </a:r>
          <a:endParaRPr lang="en-US" sz="1000" b="1" kern="1200" dirty="0">
            <a:solidFill>
              <a:schemeClr val="accent4"/>
            </a:solidFill>
          </a:endParaRPr>
        </a:p>
      </dsp:txBody>
      <dsp:txXfrm>
        <a:off x="3328645" y="2610066"/>
        <a:ext cx="1371217" cy="895570"/>
      </dsp:txXfrm>
    </dsp:sp>
    <dsp:sp modelId="{760DC2E3-2E99-4ACF-B015-703BB911AAA4}">
      <dsp:nvSpPr>
        <dsp:cNvPr id="0" name=""/>
        <dsp:cNvSpPr/>
      </dsp:nvSpPr>
      <dsp:spPr>
        <a:xfrm>
          <a:off x="3982732" y="951294"/>
          <a:ext cx="2314685" cy="276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147"/>
              </a:lnTo>
              <a:lnTo>
                <a:pt x="2314685" y="138147"/>
              </a:lnTo>
              <a:lnTo>
                <a:pt x="2314685" y="27629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E7AFD-5D28-4FA4-BC73-F384CF4E04AD}">
      <dsp:nvSpPr>
        <dsp:cNvPr id="0" name=""/>
        <dsp:cNvSpPr/>
      </dsp:nvSpPr>
      <dsp:spPr>
        <a:xfrm>
          <a:off x="5154865" y="1227589"/>
          <a:ext cx="2285104" cy="18189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4"/>
              </a:solidFill>
            </a:rPr>
            <a:t>subvention annuelle de 5 euros pour chaque </a:t>
          </a:r>
          <a:r>
            <a:rPr lang="en-US" sz="1000" b="1" kern="1200" dirty="0" err="1" smtClean="0">
              <a:solidFill>
                <a:schemeClr val="accent4"/>
              </a:solidFill>
            </a:rPr>
            <a:t>personne</a:t>
          </a:r>
          <a:r>
            <a:rPr lang="en-US" sz="1000" b="1" kern="1200" dirty="0" smtClean="0">
              <a:solidFill>
                <a:schemeClr val="accent4"/>
              </a:solidFill>
            </a:rPr>
            <a:t> résidant </a:t>
          </a:r>
          <a:r>
            <a:rPr lang="en-US" sz="1000" b="1" kern="1200" dirty="0" err="1" smtClean="0">
              <a:solidFill>
                <a:schemeClr val="accent4"/>
              </a:solidFill>
            </a:rPr>
            <a:t>ou</a:t>
          </a:r>
          <a:r>
            <a:rPr lang="en-US" sz="1000" b="1" kern="1200" dirty="0" smtClean="0">
              <a:solidFill>
                <a:schemeClr val="accent4"/>
              </a:solidFill>
            </a:rPr>
            <a:t> </a:t>
          </a:r>
          <a:r>
            <a:rPr lang="en-US" sz="1000" b="1" kern="1200" dirty="0" err="1" smtClean="0">
              <a:solidFill>
                <a:schemeClr val="accent4"/>
              </a:solidFill>
            </a:rPr>
            <a:t>travaillant</a:t>
          </a:r>
          <a:r>
            <a:rPr lang="fr-FR" sz="1000" b="1" kern="1200" dirty="0" smtClean="0">
              <a:solidFill>
                <a:schemeClr val="accent4"/>
              </a:solidFill>
            </a:rPr>
            <a:t> dans la commune qui est adhérent au pacte citoyen au 31 décembre.</a:t>
          </a:r>
          <a:r>
            <a:rPr lang="fr-FR" sz="1000" kern="1200" dirty="0" smtClean="0">
              <a:solidFill>
                <a:schemeClr val="accent4"/>
              </a:solidFill>
            </a:rPr>
            <a:t> La subvention est versée à la commune au premier trimestre de l’année consécutive </a:t>
          </a:r>
          <a:endParaRPr lang="en-US" sz="1000" kern="1200" dirty="0" smtClean="0">
            <a:solidFill>
              <a:schemeClr val="accent4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accent4"/>
            </a:solidFill>
          </a:endParaRPr>
        </a:p>
      </dsp:txBody>
      <dsp:txXfrm>
        <a:off x="5208141" y="1280865"/>
        <a:ext cx="2178552" cy="17124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7AEB7-872E-4CDD-A63F-370E2DBDD864}">
      <dsp:nvSpPr>
        <dsp:cNvPr id="0" name=""/>
        <dsp:cNvSpPr/>
      </dsp:nvSpPr>
      <dsp:spPr>
        <a:xfrm rot="5400000">
          <a:off x="2451783" y="91097"/>
          <a:ext cx="1368474" cy="11905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405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REVIS</a:t>
          </a:r>
        </a:p>
      </dsp:txBody>
      <dsp:txXfrm rot="-5400000">
        <a:off x="2726265" y="215400"/>
        <a:ext cx="819510" cy="941966"/>
      </dsp:txXfrm>
    </dsp:sp>
    <dsp:sp modelId="{29B22487-E085-458D-B08B-434E6B78826D}">
      <dsp:nvSpPr>
        <dsp:cNvPr id="0" name=""/>
        <dsp:cNvSpPr/>
      </dsp:nvSpPr>
      <dsp:spPr>
        <a:xfrm>
          <a:off x="5050836" y="276539"/>
          <a:ext cx="1527217" cy="82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62DF5-DE61-49E1-B02B-6774D515B97B}">
      <dsp:nvSpPr>
        <dsp:cNvPr id="0" name=""/>
        <dsp:cNvSpPr/>
      </dsp:nvSpPr>
      <dsp:spPr>
        <a:xfrm rot="5400000">
          <a:off x="3783689" y="91097"/>
          <a:ext cx="1368474" cy="11905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675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RPGH</a:t>
          </a:r>
        </a:p>
      </dsp:txBody>
      <dsp:txXfrm rot="-5400000">
        <a:off x="4058171" y="215400"/>
        <a:ext cx="819510" cy="941966"/>
      </dsp:txXfrm>
    </dsp:sp>
    <dsp:sp modelId="{C2BA0AEF-A3BA-4787-964F-045684112129}">
      <dsp:nvSpPr>
        <dsp:cNvPr id="0" name=""/>
        <dsp:cNvSpPr/>
      </dsp:nvSpPr>
      <dsp:spPr>
        <a:xfrm rot="5400000">
          <a:off x="1846378" y="1241369"/>
          <a:ext cx="1368474" cy="11905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Alloc</a:t>
          </a:r>
          <a:r>
            <a:rPr lang="en-US" sz="1500" kern="1200" dirty="0"/>
            <a:t>. </a:t>
          </a:r>
          <a:r>
            <a:rPr lang="en-US" sz="2000" kern="1200" dirty="0"/>
            <a:t>vie</a:t>
          </a:r>
          <a:r>
            <a:rPr lang="en-US" sz="1500" kern="1200" dirty="0"/>
            <a:t> </a:t>
          </a:r>
          <a:r>
            <a:rPr lang="en-US" sz="2000" kern="1200" dirty="0" err="1" smtClean="0"/>
            <a:t>chère</a:t>
          </a:r>
          <a:endParaRPr 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 rot="-5400000">
        <a:off x="2120860" y="1365672"/>
        <a:ext cx="819510" cy="941966"/>
      </dsp:txXfrm>
    </dsp:sp>
    <dsp:sp modelId="{953063D8-DD4B-442F-B3D0-F19D9A788367}">
      <dsp:nvSpPr>
        <dsp:cNvPr id="0" name=""/>
        <dsp:cNvSpPr/>
      </dsp:nvSpPr>
      <dsp:spPr>
        <a:xfrm>
          <a:off x="1651545" y="1438101"/>
          <a:ext cx="1477952" cy="82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1C297-76CD-4CDF-85E3-35768CDE23BE}">
      <dsp:nvSpPr>
        <dsp:cNvPr id="0" name=""/>
        <dsp:cNvSpPr/>
      </dsp:nvSpPr>
      <dsp:spPr>
        <a:xfrm rot="5400000">
          <a:off x="4389096" y="1241369"/>
          <a:ext cx="1368474" cy="11905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108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Pension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Alim</a:t>
          </a:r>
          <a:r>
            <a:rPr lang="en-US" sz="2000" kern="1200" dirty="0"/>
            <a:t>.</a:t>
          </a:r>
        </a:p>
      </dsp:txBody>
      <dsp:txXfrm rot="-5400000">
        <a:off x="4663578" y="1365672"/>
        <a:ext cx="819510" cy="941966"/>
      </dsp:txXfrm>
    </dsp:sp>
    <dsp:sp modelId="{82C3D7D2-D4DD-42C0-B7B2-9F7BA5179A20}">
      <dsp:nvSpPr>
        <dsp:cNvPr id="0" name=""/>
        <dsp:cNvSpPr/>
      </dsp:nvSpPr>
      <dsp:spPr>
        <a:xfrm rot="5400000">
          <a:off x="2451783" y="2391654"/>
          <a:ext cx="1368474" cy="11905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2025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Acc</a:t>
          </a:r>
          <a:r>
            <a:rPr lang="en-US" sz="1800" kern="1200" dirty="0"/>
            <a:t>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géro</a:t>
          </a:r>
          <a:r>
            <a:rPr lang="en-US" sz="1800" kern="1200" dirty="0"/>
            <a:t>.</a:t>
          </a:r>
        </a:p>
      </dsp:txBody>
      <dsp:txXfrm rot="-5400000">
        <a:off x="2726265" y="2515957"/>
        <a:ext cx="819510" cy="941966"/>
      </dsp:txXfrm>
    </dsp:sp>
    <dsp:sp modelId="{4EC91478-45B7-4BA7-BF92-FF1F00BA7466}">
      <dsp:nvSpPr>
        <dsp:cNvPr id="0" name=""/>
        <dsp:cNvSpPr/>
      </dsp:nvSpPr>
      <dsp:spPr>
        <a:xfrm>
          <a:off x="5050836" y="2599662"/>
          <a:ext cx="1527217" cy="821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B21E5-DB06-4768-9C68-294BAF7D176F}">
      <dsp:nvSpPr>
        <dsp:cNvPr id="0" name=""/>
        <dsp:cNvSpPr/>
      </dsp:nvSpPr>
      <dsp:spPr>
        <a:xfrm rot="5400000">
          <a:off x="3783689" y="2391654"/>
          <a:ext cx="1368474" cy="11905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1215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Forfait</a:t>
          </a:r>
          <a:endParaRPr 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d’éduc</a:t>
          </a:r>
          <a:r>
            <a:rPr lang="en-US" sz="1900" kern="1200" dirty="0"/>
            <a:t>.</a:t>
          </a:r>
          <a:endParaRPr lang="en-US" sz="1400" kern="1200" dirty="0"/>
        </a:p>
      </dsp:txBody>
      <dsp:txXfrm rot="-5400000">
        <a:off x="4058171" y="2515957"/>
        <a:ext cx="819510" cy="9419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BE7BC-56E8-411D-A3DE-2ED7BDDF7447}">
      <dsp:nvSpPr>
        <dsp:cNvPr id="0" name=""/>
        <dsp:cNvSpPr/>
      </dsp:nvSpPr>
      <dsp:spPr>
        <a:xfrm>
          <a:off x="1088" y="243115"/>
          <a:ext cx="2704085" cy="1142270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19FF9-1C55-4EBA-BCD9-EA26603AB66B}">
      <dsp:nvSpPr>
        <dsp:cNvPr id="0" name=""/>
        <dsp:cNvSpPr/>
      </dsp:nvSpPr>
      <dsp:spPr>
        <a:xfrm>
          <a:off x="432042" y="152064"/>
          <a:ext cx="1983945" cy="135192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tx1"/>
              </a:solidFill>
            </a:rPr>
            <a:t>1</a:t>
          </a:r>
          <a:r>
            <a:rPr lang="fr-FR" sz="1600" b="1" kern="1200" baseline="30000" noProof="0" dirty="0" smtClean="0">
              <a:solidFill>
                <a:schemeClr val="tx1"/>
              </a:solidFill>
            </a:rPr>
            <a:t>er</a:t>
          </a:r>
          <a:r>
            <a:rPr lang="fr-FR" sz="1600" b="1" kern="1200" baseline="0" noProof="0" dirty="0" smtClean="0">
              <a:solidFill>
                <a:schemeClr val="tx1"/>
              </a:solidFill>
            </a:rPr>
            <a:t> </a:t>
          </a:r>
          <a:r>
            <a:rPr lang="fr-FR" sz="1600" b="1" kern="1200" noProof="0" dirty="0" smtClean="0">
              <a:solidFill>
                <a:schemeClr val="tx1"/>
              </a:solidFill>
            </a:rPr>
            <a:t>juillet 2023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4"/>
              </a:solidFill>
            </a:rPr>
            <a:t>Conformité obligatoire des plans</a:t>
          </a:r>
          <a:endParaRPr lang="fr-FR" sz="1600" b="0" kern="1200" noProof="0" dirty="0">
            <a:solidFill>
              <a:schemeClr val="accent4"/>
            </a:solidFill>
          </a:endParaRPr>
        </a:p>
      </dsp:txBody>
      <dsp:txXfrm>
        <a:off x="471639" y="191661"/>
        <a:ext cx="1904751" cy="1272732"/>
      </dsp:txXfrm>
    </dsp:sp>
    <dsp:sp modelId="{5E249C57-7140-4567-958A-40D7390CB8DE}">
      <dsp:nvSpPr>
        <dsp:cNvPr id="0" name=""/>
        <dsp:cNvSpPr/>
      </dsp:nvSpPr>
      <dsp:spPr>
        <a:xfrm>
          <a:off x="2866862" y="243115"/>
          <a:ext cx="2704085" cy="1142270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0626E-F325-4917-B5CE-D9ACFCA60447}">
      <dsp:nvSpPr>
        <dsp:cNvPr id="0" name=""/>
        <dsp:cNvSpPr/>
      </dsp:nvSpPr>
      <dsp:spPr>
        <a:xfrm>
          <a:off x="3297817" y="152064"/>
          <a:ext cx="1983945" cy="135192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tx1"/>
              </a:solidFill>
            </a:rPr>
            <a:t>Dès 1</a:t>
          </a:r>
          <a:r>
            <a:rPr lang="fr-FR" sz="1600" b="1" kern="1200" baseline="30000" noProof="0" dirty="0" smtClean="0">
              <a:solidFill>
                <a:schemeClr val="tx1"/>
              </a:solidFill>
            </a:rPr>
            <a:t>er</a:t>
          </a:r>
          <a:r>
            <a:rPr lang="fr-FR" sz="1600" b="1" kern="1200" noProof="0" dirty="0" smtClean="0">
              <a:solidFill>
                <a:schemeClr val="tx1"/>
              </a:solidFill>
            </a:rPr>
            <a:t> juillet 2023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4"/>
              </a:solidFill>
            </a:rPr>
            <a:t>Conformité des travaux de mise en accessibilité</a:t>
          </a:r>
          <a:endParaRPr lang="fr-FR" sz="1600" b="0" kern="1200" noProof="0" dirty="0">
            <a:solidFill>
              <a:schemeClr val="accent4"/>
            </a:solidFill>
          </a:endParaRPr>
        </a:p>
      </dsp:txBody>
      <dsp:txXfrm>
        <a:off x="3337414" y="191661"/>
        <a:ext cx="1904751" cy="1272732"/>
      </dsp:txXfrm>
    </dsp:sp>
    <dsp:sp modelId="{0D180C67-EC52-4B5F-9A42-62F8E6E0F539}">
      <dsp:nvSpPr>
        <dsp:cNvPr id="0" name=""/>
        <dsp:cNvSpPr/>
      </dsp:nvSpPr>
      <dsp:spPr>
        <a:xfrm>
          <a:off x="5732636" y="243115"/>
          <a:ext cx="2704085" cy="1142270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C7FAB-C39F-4A70-8290-ECEA58E2C152}">
      <dsp:nvSpPr>
        <dsp:cNvPr id="0" name=""/>
        <dsp:cNvSpPr/>
      </dsp:nvSpPr>
      <dsp:spPr>
        <a:xfrm>
          <a:off x="6163591" y="152064"/>
          <a:ext cx="1983945" cy="135192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tx1"/>
              </a:solidFill>
            </a:rPr>
            <a:t>1</a:t>
          </a:r>
          <a:r>
            <a:rPr lang="fr-FR" sz="1600" b="1" kern="1200" baseline="30000" noProof="0" dirty="0" smtClean="0">
              <a:solidFill>
                <a:schemeClr val="tx1"/>
              </a:solidFill>
            </a:rPr>
            <a:t>er</a:t>
          </a:r>
          <a:r>
            <a:rPr lang="fr-FR" sz="1600" b="1" kern="1200" noProof="0" dirty="0" smtClean="0">
              <a:solidFill>
                <a:schemeClr val="tx1"/>
              </a:solidFill>
            </a:rPr>
            <a:t> jan. 2032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4"/>
              </a:solidFill>
            </a:rPr>
            <a:t>Certificat de conformité  </a:t>
          </a:r>
          <a:endParaRPr lang="fr-FR" sz="1600" b="0" kern="1200" noProof="0" dirty="0">
            <a:solidFill>
              <a:schemeClr val="accent4"/>
            </a:solidFill>
          </a:endParaRPr>
        </a:p>
      </dsp:txBody>
      <dsp:txXfrm>
        <a:off x="6203188" y="191661"/>
        <a:ext cx="1904751" cy="1272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4C6545-DE21-4D42-90B9-358D2B5C9BD3}" type="datetimeFigureOut">
              <a:rPr lang="fr-CH"/>
              <a:pPr>
                <a:defRPr/>
              </a:pPr>
              <a:t>25.09.2023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49AFCFC-08F2-4D3F-8046-0DCA77F23EF8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CAA6F3-82AA-47A8-BA7A-1E0FF599B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b-L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87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b-L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2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b-L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70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b-L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lb-LU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75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87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b-LU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5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b-LU" noProof="0" dirty="0" smtClean="0"/>
              <a:t>All déi </a:t>
            </a:r>
            <a:r>
              <a:rPr lang="lb-LU" noProof="0" dirty="0" err="1" smtClean="0"/>
              <a:t>Demarchë</a:t>
            </a:r>
            <a:r>
              <a:rPr lang="lb-LU" noProof="0" dirty="0" smtClean="0"/>
              <a:t> souwéi eng Demande fir eng finanziell Ënnerstëtzung kënnen op </a:t>
            </a:r>
            <a:r>
              <a:rPr lang="lb-LU" noProof="0" dirty="0" err="1" smtClean="0"/>
              <a:t>MyGuichet</a:t>
            </a:r>
            <a:r>
              <a:rPr lang="lb-LU" noProof="0" dirty="0" smtClean="0"/>
              <a:t> ugefrot ginn. All Demande gëtt automatesch un de Familljeministère weidergeleet an traitéiert. Et brauch een also keng Pabeiere auszefëllen a per Courrier ze schécken. Zäit bis datt eng Äntwert kënnt gëtt esou kuerz gehalen. Aner Virdeeler vum </a:t>
            </a:r>
            <a:r>
              <a:rPr lang="lb-LU" noProof="0" dirty="0" err="1" smtClean="0"/>
              <a:t>MyGuichet</a:t>
            </a:r>
            <a:r>
              <a:rPr lang="lb-LU" noProof="0" dirty="0" smtClean="0"/>
              <a:t> sinn, datt de Bierger an de Professionelle Formulaire op Basis vu sengem Profil proposéiert krit an och Pièce gefrot gëtt, déi bei sengem Profil passen. Esou gi Feeler an </a:t>
            </a:r>
            <a:r>
              <a:rPr lang="lb-LU" noProof="0" dirty="0" err="1" smtClean="0"/>
              <a:t>Oubli’en</a:t>
            </a:r>
            <a:r>
              <a:rPr lang="lb-LU" noProof="0" dirty="0" smtClean="0"/>
              <a:t> verhënnert, wat rëm eng Kéier Zäit spuert.</a:t>
            </a:r>
            <a:endParaRPr lang="lb-L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AA6F3-82AA-47A8-BA7A-1E0FF599B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9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99992" y="66898"/>
            <a:ext cx="4536504" cy="1640756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fr-FR" dirty="0" smtClean="0"/>
              <a:t>Cliquez pour insérer le titre de la présentation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1707654"/>
            <a:ext cx="4536504" cy="1134126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4499992" y="3219822"/>
            <a:ext cx="4392488" cy="1836204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insérer votre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2842022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4624387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218" t="2818"/>
          <a:stretch>
            <a:fillRect/>
          </a:stretch>
        </p:blipFill>
        <p:spPr bwMode="auto">
          <a:xfrm>
            <a:off x="611560" y="267494"/>
            <a:ext cx="3528392" cy="431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7474"/>
            <a:ext cx="6192688" cy="378042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45000"/>
            <a:ext cx="8229600" cy="3697058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7966"/>
            <a:ext cx="647700" cy="378619"/>
          </a:xfr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CH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247715"/>
            <a:ext cx="7772400" cy="2079017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9156"/>
            <a:ext cx="647700" cy="3774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A5853-74E8-4477-9BDE-179E73DE4D1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7474"/>
            <a:ext cx="6120680" cy="37804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45000"/>
            <a:ext cx="4038600" cy="36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45000"/>
            <a:ext cx="4038600" cy="36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7966"/>
            <a:ext cx="647700" cy="378619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fr-CH" sz="1400" kern="120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6916"/>
            <a:ext cx="6120680" cy="37861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9156"/>
            <a:ext cx="647700" cy="3774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FC4F-9A2D-429A-B9A9-3BB7FEBE0BF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9156"/>
            <a:ext cx="647700" cy="3774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5A76D-C765-4406-92B4-4EB6523E831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9156"/>
            <a:ext cx="647700" cy="3774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2DC5-527A-43BE-8519-F2D492EEFA6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7474"/>
            <a:ext cx="6120680" cy="378042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789553"/>
            <a:ext cx="5111750" cy="38050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789553"/>
            <a:ext cx="3008313" cy="38050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9156"/>
            <a:ext cx="647700" cy="3774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21AA4-CC86-4390-A2EB-97155ED8055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2"/>
            <a:ext cx="6192688" cy="42505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78179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4679156"/>
            <a:ext cx="647700" cy="3774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1C0C-5C3B-412A-8A2E-0A1766C03E50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86916"/>
            <a:ext cx="6192838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45357"/>
            <a:ext cx="8229600" cy="364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4679156"/>
            <a:ext cx="648000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BAA5FE0-F9D2-408F-983E-B87BCD5EA5C6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 flipH="1">
            <a:off x="323851" y="465535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CH">
              <a:latin typeface="Arial" pitchFamily="34" charset="0"/>
            </a:endParaRPr>
          </a:p>
        </p:txBody>
      </p:sp>
      <p:pic>
        <p:nvPicPr>
          <p:cNvPr id="9" name="Picture 5" descr="GOUV_MAEE_Direction de la coopération au développement et de l’action humanitaire 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123478"/>
            <a:ext cx="24844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Ø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‒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»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nny.heuertz@integration.etat.lu" TargetMode="External"/><Relationship Id="rId2" Type="http://schemas.openxmlformats.org/officeDocument/2006/relationships/hyperlink" Target="mailto:anne.daems@integration.etat.lu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ilto:fns@secu.lu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anne.daems@integration.etat.lu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555526"/>
            <a:ext cx="4536504" cy="219715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dirty="0" err="1" smtClean="0">
                <a:solidFill>
                  <a:schemeClr val="tx1">
                    <a:lumMod val="75000"/>
                  </a:schemeClr>
                </a:solidFill>
              </a:rPr>
              <a:t>Informatiounsversammlung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</a:rPr>
              <a:t>vum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</a:rPr>
              <a:t>Ministère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fir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</a:rPr>
              <a:t>Famill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</a:rPr>
              <a:t>Integratioun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an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</a:rPr>
              <a:t>d’Groussregioun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fir </a:t>
            </a:r>
            <a:r>
              <a:rPr lang="en-US" sz="2800" dirty="0" err="1" smtClean="0">
                <a:solidFill>
                  <a:schemeClr val="tx1">
                    <a:lumMod val="75000"/>
                  </a:schemeClr>
                </a:solidFill>
              </a:rPr>
              <a:t>d’Gemengen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2859782"/>
            <a:ext cx="4536504" cy="486054"/>
          </a:xfrm>
        </p:spPr>
        <p:txBody>
          <a:bodyPr/>
          <a:lstStyle/>
          <a:p>
            <a:r>
              <a:rPr lang="en-US" dirty="0"/>
              <a:t>Offer, Servicer an </a:t>
            </a:r>
            <a:r>
              <a:rPr lang="en-US" dirty="0" err="1"/>
              <a:t>Instrumenter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3" y="3560043"/>
            <a:ext cx="4392612" cy="1155552"/>
          </a:xfrm>
        </p:spPr>
      </p:pic>
    </p:spTree>
    <p:extLst>
      <p:ext uri="{BB962C8B-B14F-4D97-AF65-F5344CB8AC3E}">
        <p14:creationId xmlns:p14="http://schemas.microsoft.com/office/powerpoint/2010/main" val="402279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Division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Personnes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âgées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 err="1" smtClean="0">
                <a:solidFill>
                  <a:schemeClr val="tx2"/>
                </a:solidFill>
              </a:rPr>
              <a:t>Votre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contact: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Anne Masotti 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247 8 </a:t>
            </a:r>
            <a:r>
              <a:rPr lang="en-US" sz="2400" dirty="0" smtClean="0">
                <a:solidFill>
                  <a:schemeClr val="tx2"/>
                </a:solidFill>
              </a:rPr>
              <a:t>6599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anne.masotti@fm.etat.lu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3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6192688" cy="396044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Wat ass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ee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Club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Senior/Club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Aktiv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Plus?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lb-LU" dirty="0"/>
              <a:t>Eng Aktivitéit, déi sech un (eeler) Mënsche riicht, déi </a:t>
            </a:r>
            <a:r>
              <a:rPr lang="lb-LU" b="1" dirty="0"/>
              <a:t>aktiv</a:t>
            </a:r>
            <a:r>
              <a:rPr lang="lb-LU" dirty="0"/>
              <a:t>, </a:t>
            </a:r>
            <a:r>
              <a:rPr lang="lb-LU" b="1" dirty="0"/>
              <a:t>autonom</a:t>
            </a:r>
            <a:r>
              <a:rPr lang="lb-LU" dirty="0"/>
              <a:t> an </a:t>
            </a:r>
            <a:r>
              <a:rPr lang="lb-LU" b="1" dirty="0"/>
              <a:t>Deel vun der Gesellschaft </a:t>
            </a:r>
            <a:r>
              <a:rPr lang="lb-LU" dirty="0"/>
              <a:t>bleiwe wëllen.</a:t>
            </a:r>
          </a:p>
          <a:p>
            <a:pPr lvl="2"/>
            <a:r>
              <a:rPr lang="lb-LU" dirty="0"/>
              <a:t>Eng</a:t>
            </a:r>
            <a:r>
              <a:rPr lang="lb-LU" sz="2000" dirty="0">
                <a:solidFill>
                  <a:schemeClr val="accent4"/>
                </a:solidFill>
              </a:rPr>
              <a:t> </a:t>
            </a:r>
            <a:r>
              <a:rPr lang="lb-LU" b="1" dirty="0" smtClean="0"/>
              <a:t>professionell</a:t>
            </a:r>
            <a:r>
              <a:rPr lang="lb-LU" sz="2000" dirty="0" smtClean="0">
                <a:solidFill>
                  <a:schemeClr val="accent4"/>
                </a:solidFill>
              </a:rPr>
              <a:t> </a:t>
            </a:r>
            <a:r>
              <a:rPr lang="lb-LU" b="1" dirty="0" err="1"/>
              <a:t>Ulafstell</a:t>
            </a:r>
            <a:r>
              <a:rPr lang="lb-LU" b="1" dirty="0"/>
              <a:t> fir Informatioun, Berodung, Begleedung an Orientéierung</a:t>
            </a:r>
            <a:r>
              <a:rPr lang="lb-LU" dirty="0"/>
              <a:t> fir Senioren</a:t>
            </a:r>
          </a:p>
          <a:p>
            <a:pPr lvl="2"/>
            <a:r>
              <a:rPr lang="lb-LU" dirty="0" smtClean="0"/>
              <a:t>Ee</a:t>
            </a:r>
            <a:r>
              <a:rPr lang="lb-LU" b="1" dirty="0" smtClean="0"/>
              <a:t> wichtege </a:t>
            </a:r>
            <a:r>
              <a:rPr lang="lb-LU" b="1" dirty="0"/>
              <a:t>Partner an der Ëmsetzung vun der Politik fir eeler Leit</a:t>
            </a:r>
            <a:r>
              <a:rPr lang="lb-LU" dirty="0"/>
              <a:t>, souwuel um </a:t>
            </a:r>
            <a:r>
              <a:rPr lang="lb-LU" dirty="0" smtClean="0"/>
              <a:t>nationalen </a:t>
            </a:r>
            <a:r>
              <a:rPr lang="lb-LU" dirty="0"/>
              <a:t>Niveau wéi um Niveau vun de </a:t>
            </a:r>
            <a:r>
              <a:rPr lang="lb-LU" dirty="0" smtClean="0"/>
              <a:t>Gemengen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67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Missiounen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Promotioun vum </a:t>
            </a:r>
            <a:r>
              <a:rPr lang="lb-LU" b="1" dirty="0" err="1" smtClean="0">
                <a:solidFill>
                  <a:srgbClr val="808080"/>
                </a:solidFill>
              </a:rPr>
              <a:t>Active</a:t>
            </a:r>
            <a:r>
              <a:rPr lang="lb-LU" b="1" dirty="0" smtClean="0">
                <a:solidFill>
                  <a:srgbClr val="808080"/>
                </a:solidFill>
              </a:rPr>
              <a:t> </a:t>
            </a:r>
            <a:r>
              <a:rPr lang="lb-LU" b="1" dirty="0" err="1" smtClean="0">
                <a:solidFill>
                  <a:srgbClr val="808080"/>
                </a:solidFill>
              </a:rPr>
              <a:t>Ageing</a:t>
            </a:r>
            <a:r>
              <a:rPr lang="lb-LU" dirty="0" smtClean="0">
                <a:solidFill>
                  <a:srgbClr val="808080"/>
                </a:solidFill>
              </a:rPr>
              <a:t>: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/>
              <a:t>fir </a:t>
            </a:r>
            <a:r>
              <a:rPr lang="lb-LU" dirty="0" smtClean="0"/>
              <a:t>sou </a:t>
            </a:r>
            <a:r>
              <a:rPr lang="lb-LU" dirty="0"/>
              <a:t>laang wéi méiglech </a:t>
            </a:r>
            <a:r>
              <a:rPr lang="lb-LU" b="1" dirty="0"/>
              <a:t>kierperlech a mental fit a gesond</a:t>
            </a:r>
            <a:r>
              <a:rPr lang="lb-LU" dirty="0"/>
              <a:t> ze </a:t>
            </a:r>
            <a:r>
              <a:rPr lang="lb-LU" dirty="0" smtClean="0"/>
              <a:t>bleiwen, nom Motto: “</a:t>
            </a:r>
            <a:r>
              <a:rPr lang="lb-LU" dirty="0" err="1" smtClean="0"/>
              <a:t>adding</a:t>
            </a:r>
            <a:r>
              <a:rPr lang="lb-LU" dirty="0" smtClean="0"/>
              <a:t> </a:t>
            </a:r>
            <a:r>
              <a:rPr lang="lb-LU" dirty="0" err="1" smtClean="0"/>
              <a:t>life</a:t>
            </a:r>
            <a:r>
              <a:rPr lang="lb-LU" dirty="0" smtClean="0"/>
              <a:t> </a:t>
            </a:r>
            <a:r>
              <a:rPr lang="lb-LU" dirty="0" err="1" smtClean="0"/>
              <a:t>to</a:t>
            </a:r>
            <a:r>
              <a:rPr lang="lb-LU" dirty="0" smtClean="0"/>
              <a:t> </a:t>
            </a:r>
            <a:r>
              <a:rPr lang="lb-LU" dirty="0" err="1" smtClean="0"/>
              <a:t>years</a:t>
            </a:r>
            <a:r>
              <a:rPr lang="lb-LU" dirty="0" smtClean="0"/>
              <a:t>”</a:t>
            </a:r>
            <a:endParaRPr lang="lb-LU" dirty="0">
              <a:solidFill>
                <a:srgbClr val="808080"/>
              </a:solidFill>
            </a:endParaRPr>
          </a:p>
          <a:p>
            <a:pPr marL="914400" lvl="2" indent="0">
              <a:buClr>
                <a:srgbClr val="FF0000"/>
              </a:buClr>
              <a:buNone/>
            </a:pPr>
            <a:endParaRPr lang="lb-LU" sz="1600" dirty="0" smtClean="0">
              <a:solidFill>
                <a:srgbClr val="808080"/>
              </a:solidFill>
            </a:endParaRPr>
          </a:p>
          <a:p>
            <a:pPr lvl="1">
              <a:buClr>
                <a:srgbClr val="FF0000"/>
              </a:buClr>
            </a:pPr>
            <a:r>
              <a:rPr lang="lb-LU" b="1" dirty="0" err="1" smtClean="0">
                <a:solidFill>
                  <a:srgbClr val="808080"/>
                </a:solidFill>
              </a:rPr>
              <a:t>Préventioun</a:t>
            </a:r>
            <a:r>
              <a:rPr lang="lb-LU" b="1" dirty="0" smtClean="0">
                <a:solidFill>
                  <a:srgbClr val="808080"/>
                </a:solidFill>
              </a:rPr>
              <a:t> vun der sozialer Isolatioun</a:t>
            </a:r>
            <a:r>
              <a:rPr lang="lb-LU" dirty="0" smtClean="0">
                <a:solidFill>
                  <a:srgbClr val="808080"/>
                </a:solidFill>
              </a:rPr>
              <a:t>: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fir net an e Lach ze falen, </a:t>
            </a:r>
            <a:r>
              <a:rPr lang="lb-LU" dirty="0">
                <a:solidFill>
                  <a:srgbClr val="808080"/>
                </a:solidFill>
              </a:rPr>
              <a:t>z.B</a:t>
            </a:r>
            <a:r>
              <a:rPr lang="lb-LU" dirty="0" smtClean="0">
                <a:solidFill>
                  <a:srgbClr val="808080"/>
                </a:solidFill>
              </a:rPr>
              <a:t>. wann een an </a:t>
            </a:r>
            <a:r>
              <a:rPr lang="lb-LU" dirty="0" err="1" smtClean="0">
                <a:solidFill>
                  <a:srgbClr val="808080"/>
                </a:solidFill>
              </a:rPr>
              <a:t>d’Pensioun</a:t>
            </a:r>
            <a:r>
              <a:rPr lang="lb-LU" dirty="0" smtClean="0">
                <a:solidFill>
                  <a:srgbClr val="808080"/>
                </a:solidFill>
              </a:rPr>
              <a:t> geet, de Partner verléiert oder </a:t>
            </a:r>
            <a:r>
              <a:rPr lang="lb-LU" dirty="0" err="1" smtClean="0">
                <a:solidFill>
                  <a:srgbClr val="808080"/>
                </a:solidFill>
              </a:rPr>
              <a:t>d’Kanner</a:t>
            </a:r>
            <a:r>
              <a:rPr lang="lb-LU" dirty="0" smtClean="0">
                <a:solidFill>
                  <a:srgbClr val="808080"/>
                </a:solidFill>
              </a:rPr>
              <a:t> </a:t>
            </a:r>
            <a:r>
              <a:rPr lang="lb-LU" dirty="0" err="1" smtClean="0">
                <a:solidFill>
                  <a:srgbClr val="808080"/>
                </a:solidFill>
              </a:rPr>
              <a:t>d’Elterenhaus</a:t>
            </a:r>
            <a:r>
              <a:rPr lang="lb-LU" dirty="0" smtClean="0">
                <a:solidFill>
                  <a:srgbClr val="808080"/>
                </a:solidFill>
              </a:rPr>
              <a:t> verloossen</a:t>
            </a:r>
            <a:endParaRPr lang="lb-LU" dirty="0">
              <a:solidFill>
                <a:srgbClr val="808080"/>
              </a:solidFill>
            </a:endParaRPr>
          </a:p>
          <a:p>
            <a:pPr marL="914400" lvl="2" indent="0">
              <a:buClr>
                <a:srgbClr val="FF0000"/>
              </a:buClr>
              <a:buNone/>
            </a:pPr>
            <a:endParaRPr lang="lb-LU" dirty="0">
              <a:solidFill>
                <a:srgbClr val="808080"/>
              </a:solidFill>
            </a:endParaRPr>
          </a:p>
          <a:p>
            <a:pPr lvl="1"/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6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Eng villfälteg an </a:t>
            </a:r>
            <a:r>
              <a:rPr lang="lb-LU" dirty="0" err="1" smtClean="0">
                <a:solidFill>
                  <a:schemeClr val="tx1">
                    <a:lumMod val="75000"/>
                  </a:schemeClr>
                </a:solidFill>
              </a:rPr>
              <a:t>ugepassten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 Offer :</a:t>
            </a:r>
            <a:endParaRPr lang="lb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70508"/>
          </a:xfrm>
        </p:spPr>
        <p:txBody>
          <a:bodyPr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Fräizäit-, </a:t>
            </a:r>
            <a:r>
              <a:rPr lang="lb-LU" dirty="0" err="1" smtClean="0">
                <a:solidFill>
                  <a:srgbClr val="808080"/>
                </a:solidFill>
              </a:rPr>
              <a:t>Sports</a:t>
            </a:r>
            <a:r>
              <a:rPr lang="lb-LU" dirty="0" smtClean="0">
                <a:solidFill>
                  <a:srgbClr val="808080"/>
                </a:solidFill>
              </a:rPr>
              <a:t>- a kulturell Aktivitéiten: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Vun </a:t>
            </a:r>
            <a:r>
              <a:rPr lang="lb-LU" b="1" dirty="0" err="1" smtClean="0">
                <a:solidFill>
                  <a:srgbClr val="808080"/>
                </a:solidFill>
              </a:rPr>
              <a:t>A</a:t>
            </a:r>
            <a:r>
              <a:rPr lang="lb-LU" dirty="0" err="1" smtClean="0">
                <a:solidFill>
                  <a:srgbClr val="808080"/>
                </a:solidFill>
              </a:rPr>
              <a:t>lpakawanderung</a:t>
            </a:r>
            <a:r>
              <a:rPr lang="lb-LU" dirty="0" smtClean="0">
                <a:solidFill>
                  <a:srgbClr val="808080"/>
                </a:solidFill>
              </a:rPr>
              <a:t> bis </a:t>
            </a:r>
            <a:r>
              <a:rPr lang="lb-LU" b="1" dirty="0" err="1" smtClean="0">
                <a:solidFill>
                  <a:srgbClr val="808080"/>
                </a:solidFill>
              </a:rPr>
              <a:t>Z</a:t>
            </a:r>
            <a:r>
              <a:rPr lang="lb-LU" dirty="0" err="1" smtClean="0">
                <a:solidFill>
                  <a:srgbClr val="808080"/>
                </a:solidFill>
              </a:rPr>
              <a:t>umba</a:t>
            </a:r>
            <a:r>
              <a:rPr lang="lb-LU" dirty="0" smtClean="0">
                <a:solidFill>
                  <a:srgbClr val="808080"/>
                </a:solidFill>
              </a:rPr>
              <a:t>, Ausflich, </a:t>
            </a:r>
            <a:r>
              <a:rPr lang="lb-LU" dirty="0" err="1" smtClean="0">
                <a:solidFill>
                  <a:srgbClr val="808080"/>
                </a:solidFill>
              </a:rPr>
              <a:t>Visitten</a:t>
            </a:r>
            <a:r>
              <a:rPr lang="lb-LU" dirty="0" smtClean="0">
                <a:solidFill>
                  <a:srgbClr val="808080"/>
                </a:solidFill>
              </a:rPr>
              <a:t> a Reesen,  Musée, Theater, Cabaret, ...</a:t>
            </a:r>
            <a:endParaRPr lang="lb-LU" dirty="0">
              <a:solidFill>
                <a:srgbClr val="808080"/>
              </a:solidFill>
            </a:endParaRPr>
          </a:p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Gesellegkeet a Gemittlechkeet: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Mëttesdësch, Gesellschaftsspiller, Poteren, Keelen a Pétanque, Musek a </a:t>
            </a:r>
            <a:r>
              <a:rPr lang="lb-LU" dirty="0" err="1" smtClean="0">
                <a:solidFill>
                  <a:srgbClr val="808080"/>
                </a:solidFill>
              </a:rPr>
              <a:t>Gesang</a:t>
            </a:r>
            <a:r>
              <a:rPr lang="lb-LU" dirty="0" smtClean="0">
                <a:solidFill>
                  <a:srgbClr val="808080"/>
                </a:solidFill>
              </a:rPr>
              <a:t>, Single </a:t>
            </a:r>
            <a:r>
              <a:rPr lang="lb-LU" dirty="0" err="1" smtClean="0">
                <a:solidFill>
                  <a:srgbClr val="808080"/>
                </a:solidFill>
              </a:rPr>
              <a:t>Events</a:t>
            </a:r>
            <a:r>
              <a:rPr lang="lb-LU" dirty="0" smtClean="0">
                <a:solidFill>
                  <a:srgbClr val="808080"/>
                </a:solidFill>
              </a:rPr>
              <a:t>...</a:t>
            </a:r>
            <a:endParaRPr lang="lb-LU" dirty="0">
              <a:solidFill>
                <a:srgbClr val="808080"/>
              </a:solidFill>
            </a:endParaRPr>
          </a:p>
          <a:p>
            <a:pPr lvl="1">
              <a:buClr>
                <a:srgbClr val="FF0000"/>
              </a:buClr>
            </a:pPr>
            <a:r>
              <a:rPr lang="lb-LU" dirty="0">
                <a:solidFill>
                  <a:srgbClr val="808080"/>
                </a:solidFill>
              </a:rPr>
              <a:t>Weiderbildung a Lifelong </a:t>
            </a:r>
            <a:r>
              <a:rPr lang="lb-LU" dirty="0" smtClean="0">
                <a:solidFill>
                  <a:srgbClr val="808080"/>
                </a:solidFill>
              </a:rPr>
              <a:t>Learning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Konferenzen a </a:t>
            </a:r>
            <a:r>
              <a:rPr lang="lb-LU" dirty="0" err="1" smtClean="0">
                <a:solidFill>
                  <a:srgbClr val="808080"/>
                </a:solidFill>
              </a:rPr>
              <a:t>Seminairen</a:t>
            </a:r>
            <a:r>
              <a:rPr lang="lb-LU" dirty="0" smtClean="0">
                <a:solidFill>
                  <a:srgbClr val="808080"/>
                </a:solidFill>
              </a:rPr>
              <a:t>, Sproochecoursen, Kreativ- a </a:t>
            </a:r>
            <a:r>
              <a:rPr lang="lb-LU" dirty="0" err="1" smtClean="0">
                <a:solidFill>
                  <a:srgbClr val="808080"/>
                </a:solidFill>
              </a:rPr>
              <a:t>Konschtatelieren</a:t>
            </a:r>
            <a:r>
              <a:rPr lang="lb-LU" dirty="0" smtClean="0">
                <a:solidFill>
                  <a:srgbClr val="808080"/>
                </a:solidFill>
              </a:rPr>
              <a:t>, </a:t>
            </a:r>
            <a:r>
              <a:rPr lang="lb-LU" dirty="0" err="1" smtClean="0">
                <a:solidFill>
                  <a:srgbClr val="808080"/>
                </a:solidFill>
              </a:rPr>
              <a:t>Gediechtnestraining</a:t>
            </a:r>
            <a:r>
              <a:rPr lang="lb-LU" dirty="0" smtClean="0">
                <a:solidFill>
                  <a:srgbClr val="808080"/>
                </a:solidFill>
              </a:rPr>
              <a:t>,... </a:t>
            </a:r>
            <a:endParaRPr lang="lb-LU" dirty="0">
              <a:solidFill>
                <a:srgbClr val="808080"/>
              </a:solidFill>
            </a:endParaRPr>
          </a:p>
          <a:p>
            <a:pPr marL="457200" lvl="1" indent="0">
              <a:buNone/>
            </a:pPr>
            <a:endParaRPr lang="en-US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4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Eng villfälteg an </a:t>
            </a:r>
            <a:r>
              <a:rPr lang="lb-LU" dirty="0" err="1" smtClean="0">
                <a:solidFill>
                  <a:schemeClr val="tx1">
                    <a:lumMod val="75000"/>
                  </a:schemeClr>
                </a:solidFill>
              </a:rPr>
              <a:t>ugepassten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 Offer:</a:t>
            </a:r>
            <a:endParaRPr lang="lb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70508"/>
          </a:xfrm>
        </p:spPr>
        <p:txBody>
          <a:bodyPr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Informatioun, Berodung an Orientéierung: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En oppent Ouer, individuell Gespréicher, Informatiounen iwwert Déngschter fir Senioren, </a:t>
            </a:r>
            <a:r>
              <a:rPr lang="lb-LU" dirty="0" err="1" smtClean="0">
                <a:solidFill>
                  <a:srgbClr val="808080"/>
                </a:solidFill>
              </a:rPr>
              <a:t>Grousseltereschoul</a:t>
            </a:r>
            <a:r>
              <a:rPr lang="lb-LU" dirty="0" smtClean="0">
                <a:solidFill>
                  <a:srgbClr val="808080"/>
                </a:solidFill>
              </a:rPr>
              <a:t>, ...</a:t>
            </a:r>
            <a:endParaRPr lang="lb-LU" dirty="0">
              <a:solidFill>
                <a:srgbClr val="808080"/>
              </a:solidFill>
            </a:endParaRPr>
          </a:p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Partizipatioun a </a:t>
            </a:r>
            <a:r>
              <a:rPr lang="lb-LU" dirty="0" err="1" smtClean="0">
                <a:solidFill>
                  <a:srgbClr val="808080"/>
                </a:solidFill>
              </a:rPr>
              <a:t>Benevolat</a:t>
            </a:r>
            <a:r>
              <a:rPr lang="lb-LU" dirty="0" smtClean="0">
                <a:solidFill>
                  <a:srgbClr val="808080"/>
                </a:solidFill>
              </a:rPr>
              <a:t>:</a:t>
            </a:r>
          </a:p>
          <a:p>
            <a:pPr marL="85725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Sech engagéiere fir en Deel vun der Gesellschaft ze sinn, seng Erfarongen a seng Zäit deelen…</a:t>
            </a:r>
          </a:p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Sozial</a:t>
            </a:r>
            <a:r>
              <a:rPr lang="lb-LU" dirty="0">
                <a:solidFill>
                  <a:srgbClr val="808080"/>
                </a:solidFill>
              </a:rPr>
              <a:t>, </a:t>
            </a:r>
            <a:r>
              <a:rPr lang="lb-LU" dirty="0" err="1">
                <a:solidFill>
                  <a:srgbClr val="808080"/>
                </a:solidFill>
              </a:rPr>
              <a:t>intergenerationell</a:t>
            </a:r>
            <a:r>
              <a:rPr lang="lb-LU" dirty="0">
                <a:solidFill>
                  <a:srgbClr val="808080"/>
                </a:solidFill>
              </a:rPr>
              <a:t> a multikulturell </a:t>
            </a:r>
            <a:r>
              <a:rPr lang="lb-LU" dirty="0" smtClean="0">
                <a:solidFill>
                  <a:srgbClr val="808080"/>
                </a:solidFill>
              </a:rPr>
              <a:t>Projeten:</a:t>
            </a: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Fir de gudden Zweck strécken, heekelen, zëmmeren, sangen, Zäit schenken,</a:t>
            </a:r>
            <a:r>
              <a:rPr lang="lb-LU" dirty="0" smtClean="0"/>
              <a:t> zesumme kachen...</a:t>
            </a:r>
            <a:endParaRPr lang="fr-FR" dirty="0"/>
          </a:p>
          <a:p>
            <a:pPr marL="457200" lvl="1" indent="0">
              <a:buNone/>
            </a:pPr>
            <a:endParaRPr lang="en-US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56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6192688" cy="378042"/>
          </a:xfrm>
        </p:spPr>
        <p:txBody>
          <a:bodyPr/>
          <a:lstStyle/>
          <a:p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An nach vill méi...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dirty="0" smtClean="0">
                <a:solidFill>
                  <a:schemeClr val="accent4"/>
                </a:solidFill>
              </a:rPr>
              <a:t>		</a:t>
            </a:r>
            <a:endParaRPr lang="en-US" sz="24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7428"/>
            <a:ext cx="8075240" cy="43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 smtClean="0">
                <a:solidFill>
                  <a:schemeClr val="tx1">
                    <a:lumMod val="75000"/>
                  </a:schemeClr>
                </a:solidFill>
              </a:rPr>
              <a:t>Funktionnement</a:t>
            </a:r>
            <a:endParaRPr lang="lb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Conventioun tëscht dem Ministère, engem Gestionnaire an enger oder méi Gemengen</a:t>
            </a:r>
          </a:p>
          <a:p>
            <a:pPr lvl="2">
              <a:buClr>
                <a:srgbClr val="FF0000"/>
              </a:buClr>
            </a:pPr>
            <a:r>
              <a:rPr lang="lb-LU" dirty="0">
                <a:solidFill>
                  <a:srgbClr val="808080"/>
                </a:solidFill>
              </a:rPr>
              <a:t>Partizipatioun vum Staat: 87% vun de konventionéierte Posten + 10.000€ frais de </a:t>
            </a:r>
            <a:r>
              <a:rPr lang="lb-LU" dirty="0" smtClean="0">
                <a:solidFill>
                  <a:srgbClr val="808080"/>
                </a:solidFill>
              </a:rPr>
              <a:t>Fonctionnement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Partizipatioun </a:t>
            </a:r>
            <a:r>
              <a:rPr lang="lb-LU" dirty="0">
                <a:solidFill>
                  <a:srgbClr val="808080"/>
                </a:solidFill>
              </a:rPr>
              <a:t>vun de Gemengen: 13% vun de konventionéierte Posten + finanziell, logistesch an infrastrukturell Ënnerstëtzung</a:t>
            </a:r>
          </a:p>
          <a:p>
            <a:pPr lvl="2">
              <a:buClr>
                <a:srgbClr val="FF0000"/>
              </a:buClr>
            </a:pPr>
            <a:r>
              <a:rPr lang="lb-LU" dirty="0" err="1" smtClean="0">
                <a:solidFill>
                  <a:srgbClr val="808080"/>
                </a:solidFill>
              </a:rPr>
              <a:t>Reegelméissege</a:t>
            </a:r>
            <a:r>
              <a:rPr lang="lb-LU" dirty="0" smtClean="0">
                <a:solidFill>
                  <a:srgbClr val="808080"/>
                </a:solidFill>
              </a:rPr>
              <a:t> </a:t>
            </a:r>
            <a:r>
              <a:rPr lang="lb-LU" dirty="0">
                <a:solidFill>
                  <a:srgbClr val="808080"/>
                </a:solidFill>
              </a:rPr>
              <a:t>Suivi duerch 2 </a:t>
            </a:r>
            <a:r>
              <a:rPr lang="lb-LU" dirty="0" err="1" smtClean="0">
                <a:solidFill>
                  <a:srgbClr val="808080"/>
                </a:solidFill>
              </a:rPr>
              <a:t>järlech</a:t>
            </a:r>
            <a:r>
              <a:rPr lang="lb-LU" dirty="0" smtClean="0">
                <a:solidFill>
                  <a:srgbClr val="808080"/>
                </a:solidFill>
              </a:rPr>
              <a:t> Plattformen </a:t>
            </a:r>
            <a:r>
              <a:rPr lang="lb-LU" dirty="0">
                <a:solidFill>
                  <a:srgbClr val="808080"/>
                </a:solidFill>
              </a:rPr>
              <a:t>mat de Gemengen, dem Gestionnaire an dem Ministère</a:t>
            </a:r>
          </a:p>
          <a:p>
            <a:pPr marL="914400" lvl="2" indent="0">
              <a:buClr>
                <a:srgbClr val="FF0000"/>
              </a:buClr>
              <a:buNone/>
            </a:pPr>
            <a:endParaRPr lang="lb-LU" dirty="0" smtClean="0">
              <a:solidFill>
                <a:srgbClr val="808080"/>
              </a:solidFill>
            </a:endParaRPr>
          </a:p>
          <a:p>
            <a:pPr marL="914400" lvl="2" indent="0">
              <a:buClr>
                <a:srgbClr val="FF0000"/>
              </a:buClr>
              <a:buNone/>
            </a:pPr>
            <a:endParaRPr lang="lb-LU" dirty="0" smtClean="0">
              <a:solidFill>
                <a:srgbClr val="808080"/>
              </a:solidFill>
            </a:endParaRPr>
          </a:p>
          <a:p>
            <a:pPr lvl="1"/>
            <a:endParaRPr lang="en-US" sz="24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55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Plus-Value vu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sou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engem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Club?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Ee Club Senior/Club Aktiv Plus</a:t>
            </a:r>
          </a:p>
          <a:p>
            <a:pPr lvl="2">
              <a:buClr>
                <a:srgbClr val="FF0000"/>
              </a:buClr>
            </a:pPr>
            <a:r>
              <a:rPr lang="lb-LU" dirty="0">
                <a:solidFill>
                  <a:srgbClr val="808080"/>
                </a:solidFill>
              </a:rPr>
              <a:t>b</a:t>
            </a:r>
            <a:r>
              <a:rPr lang="lb-LU" dirty="0" smtClean="0">
                <a:solidFill>
                  <a:srgbClr val="808080"/>
                </a:solidFill>
              </a:rPr>
              <a:t>esteet aus enger professioneller </a:t>
            </a:r>
            <a:r>
              <a:rPr lang="lb-LU" dirty="0" err="1" smtClean="0">
                <a:solidFill>
                  <a:srgbClr val="808080"/>
                </a:solidFill>
              </a:rPr>
              <a:t>Equipe</a:t>
            </a:r>
            <a:endParaRPr lang="lb-LU" dirty="0" smtClean="0">
              <a:solidFill>
                <a:srgbClr val="808080"/>
              </a:solidFill>
            </a:endParaRPr>
          </a:p>
          <a:p>
            <a:pPr marL="914400" lvl="2" indent="0">
              <a:buClr>
                <a:srgbClr val="FF0000"/>
              </a:buClr>
              <a:buNone/>
            </a:pPr>
            <a:r>
              <a:rPr lang="lb-LU" dirty="0" smtClean="0">
                <a:solidFill>
                  <a:srgbClr val="808080"/>
                </a:solidFill>
              </a:rPr>
              <a:t>mat engem oppenen Ouer fir </a:t>
            </a:r>
            <a:r>
              <a:rPr lang="lb-LU" dirty="0" err="1" smtClean="0">
                <a:solidFill>
                  <a:srgbClr val="808080"/>
                </a:solidFill>
              </a:rPr>
              <a:t>d’Suergen</a:t>
            </a:r>
            <a:r>
              <a:rPr lang="lb-LU" dirty="0" smtClean="0">
                <a:solidFill>
                  <a:srgbClr val="808080"/>
                </a:solidFill>
              </a:rPr>
              <a:t>, </a:t>
            </a:r>
            <a:r>
              <a:rPr lang="lb-LU" dirty="0" err="1" smtClean="0">
                <a:solidFill>
                  <a:srgbClr val="808080"/>
                </a:solidFill>
              </a:rPr>
              <a:t>d’Bedierfnisser</a:t>
            </a:r>
            <a:r>
              <a:rPr lang="lb-LU" dirty="0" smtClean="0">
                <a:solidFill>
                  <a:srgbClr val="808080"/>
                </a:solidFill>
              </a:rPr>
              <a:t> mä och </a:t>
            </a:r>
            <a:r>
              <a:rPr lang="lb-LU" dirty="0" err="1" smtClean="0">
                <a:solidFill>
                  <a:srgbClr val="808080"/>
                </a:solidFill>
              </a:rPr>
              <a:t>d’Interessie</a:t>
            </a:r>
            <a:r>
              <a:rPr lang="lb-LU" dirty="0" smtClean="0">
                <a:solidFill>
                  <a:srgbClr val="808080"/>
                </a:solidFill>
              </a:rPr>
              <a:t> vun de Senioren</a:t>
            </a:r>
          </a:p>
          <a:p>
            <a:pPr lvl="2">
              <a:buClr>
                <a:srgbClr val="FF0000"/>
              </a:buClr>
            </a:pPr>
            <a:r>
              <a:rPr lang="lb-LU" dirty="0">
                <a:solidFill>
                  <a:srgbClr val="808080"/>
                </a:solidFill>
              </a:rPr>
              <a:t>s</a:t>
            </a:r>
            <a:r>
              <a:rPr lang="lb-LU" dirty="0" smtClean="0">
                <a:solidFill>
                  <a:srgbClr val="808080"/>
                </a:solidFill>
              </a:rPr>
              <a:t>chafft regional, vernetzt a baut Brécken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ergänzt bestoend Offeren =&gt; ee Partner, kee </a:t>
            </a:r>
            <a:r>
              <a:rPr lang="lb-LU" dirty="0" err="1" smtClean="0">
                <a:solidFill>
                  <a:srgbClr val="808080"/>
                </a:solidFill>
              </a:rPr>
              <a:t>Rival</a:t>
            </a:r>
            <a:endParaRPr lang="lb-LU" dirty="0" smtClean="0">
              <a:solidFill>
                <a:srgbClr val="808080"/>
              </a:solidFill>
            </a:endParaRP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gëtt e </a:t>
            </a:r>
            <a:r>
              <a:rPr lang="lb-LU" dirty="0">
                <a:solidFill>
                  <a:srgbClr val="808080"/>
                </a:solidFill>
              </a:rPr>
              <a:t>wäertvolle Retour un </a:t>
            </a:r>
            <a:r>
              <a:rPr lang="lb-LU" dirty="0" err="1" smtClean="0">
                <a:solidFill>
                  <a:srgbClr val="808080"/>
                </a:solidFill>
              </a:rPr>
              <a:t>d’Gemengen</a:t>
            </a:r>
            <a:r>
              <a:rPr lang="lb-LU" dirty="0" smtClean="0">
                <a:solidFill>
                  <a:srgbClr val="808080"/>
                </a:solidFill>
              </a:rPr>
              <a:t>.</a:t>
            </a:r>
          </a:p>
          <a:p>
            <a:pPr marL="914400" lvl="2" indent="0">
              <a:buClr>
                <a:srgbClr val="FF0000"/>
              </a:buClr>
              <a:buNone/>
            </a:pPr>
            <a:endParaRPr lang="lb-LU" dirty="0" smtClean="0">
              <a:solidFill>
                <a:srgbClr val="808080"/>
              </a:solidFill>
            </a:endParaRPr>
          </a:p>
          <a:p>
            <a:pPr marL="914400" lvl="2" indent="0">
              <a:buClr>
                <a:srgbClr val="FF0000"/>
              </a:buClr>
              <a:buNone/>
            </a:pPr>
            <a:endParaRPr lang="lb-LU" dirty="0" smtClean="0">
              <a:solidFill>
                <a:srgbClr val="808080"/>
              </a:solidFill>
            </a:endParaRPr>
          </a:p>
          <a:p>
            <a:pPr lvl="1"/>
            <a:endParaRPr lang="en-US" sz="24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Wéi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schafft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 Club?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FF0000"/>
              </a:buClr>
            </a:pPr>
            <a:r>
              <a:rPr lang="lb-LU" dirty="0">
                <a:solidFill>
                  <a:srgbClr val="808080"/>
                </a:solidFill>
              </a:rPr>
              <a:t>De Chargé de </a:t>
            </a:r>
            <a:r>
              <a:rPr lang="lb-LU" dirty="0" err="1">
                <a:solidFill>
                  <a:srgbClr val="808080"/>
                </a:solidFill>
              </a:rPr>
              <a:t>direction</a:t>
            </a:r>
            <a:r>
              <a:rPr lang="lb-LU" dirty="0">
                <a:solidFill>
                  <a:srgbClr val="808080"/>
                </a:solidFill>
              </a:rPr>
              <a:t> a seng </a:t>
            </a:r>
            <a:r>
              <a:rPr lang="lb-LU" dirty="0" err="1" smtClean="0">
                <a:solidFill>
                  <a:srgbClr val="808080"/>
                </a:solidFill>
              </a:rPr>
              <a:t>Equipe</a:t>
            </a:r>
            <a:r>
              <a:rPr lang="lb-LU" dirty="0">
                <a:solidFill>
                  <a:srgbClr val="808080"/>
                </a:solidFill>
              </a:rPr>
              <a:t>: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Plangen, organiséieren an encadréieren </a:t>
            </a:r>
            <a:r>
              <a:rPr lang="lb-LU" dirty="0" err="1" smtClean="0">
                <a:solidFill>
                  <a:srgbClr val="808080"/>
                </a:solidFill>
              </a:rPr>
              <a:t>d’Aktivitéiten</a:t>
            </a:r>
            <a:endParaRPr lang="lb-LU" dirty="0" smtClean="0">
              <a:solidFill>
                <a:srgbClr val="808080"/>
              </a:solidFill>
            </a:endParaRP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Empfänken an informéieren </a:t>
            </a:r>
            <a:r>
              <a:rPr lang="lb-LU" dirty="0" err="1" smtClean="0">
                <a:solidFill>
                  <a:srgbClr val="808080"/>
                </a:solidFill>
              </a:rPr>
              <a:t>d’Clients</a:t>
            </a:r>
            <a:r>
              <a:rPr lang="lb-LU" dirty="0" smtClean="0">
                <a:solidFill>
                  <a:srgbClr val="808080"/>
                </a:solidFill>
              </a:rPr>
              <a:t> am Club wéi och ausserhalb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Schaffen am </a:t>
            </a:r>
            <a:r>
              <a:rPr lang="lb-LU" dirty="0" err="1" smtClean="0">
                <a:solidFill>
                  <a:srgbClr val="808080"/>
                </a:solidFill>
              </a:rPr>
              <a:t>Reseau</a:t>
            </a:r>
            <a:r>
              <a:rPr lang="lb-LU" dirty="0" smtClean="0">
                <a:solidFill>
                  <a:srgbClr val="808080"/>
                </a:solidFill>
              </a:rPr>
              <a:t> mat de Gemengen, de Kommissiounen an anere Veräiner a Clibb</a:t>
            </a:r>
          </a:p>
          <a:p>
            <a:pPr lvl="1">
              <a:buClr>
                <a:srgbClr val="FF0000"/>
              </a:buClr>
            </a:pPr>
            <a:r>
              <a:rPr lang="lb-LU" dirty="0" err="1" smtClean="0">
                <a:solidFill>
                  <a:srgbClr val="808080"/>
                </a:solidFill>
              </a:rPr>
              <a:t>D’Aktivitéite</a:t>
            </a:r>
            <a:r>
              <a:rPr lang="lb-LU" dirty="0" smtClean="0">
                <a:solidFill>
                  <a:srgbClr val="808080"/>
                </a:solidFill>
              </a:rPr>
              <a:t> fanne statt: 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Souwuel am Club wéi a Lokalitéite vun de Gemengen</a:t>
            </a:r>
          </a:p>
          <a:p>
            <a:pPr lvl="2">
              <a:buClr>
                <a:srgbClr val="FF0000"/>
              </a:buClr>
            </a:pPr>
            <a:endParaRPr lang="lb-LU" dirty="0" smtClean="0">
              <a:solidFill>
                <a:srgbClr val="808080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47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De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Reseau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an e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puer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Zuelen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1">
              <a:buClr>
                <a:srgbClr val="FF0000"/>
              </a:buClr>
            </a:pPr>
            <a:r>
              <a:rPr lang="lb-LU" sz="2400" dirty="0" smtClean="0">
                <a:solidFill>
                  <a:srgbClr val="808080"/>
                </a:solidFill>
              </a:rPr>
              <a:t>Stand </a:t>
            </a:r>
            <a:r>
              <a:rPr lang="lb-LU" sz="2400" dirty="0">
                <a:solidFill>
                  <a:srgbClr val="808080"/>
                </a:solidFill>
              </a:rPr>
              <a:t>01.09.23</a:t>
            </a:r>
            <a:r>
              <a:rPr lang="lb-LU" sz="2400" dirty="0" smtClean="0">
                <a:solidFill>
                  <a:srgbClr val="808080"/>
                </a:solidFill>
              </a:rPr>
              <a:t>:					</a:t>
            </a:r>
            <a:endParaRPr lang="lb-LU" sz="2400" dirty="0">
              <a:solidFill>
                <a:srgbClr val="808080"/>
              </a:solidFill>
            </a:endParaRPr>
          </a:p>
          <a:p>
            <a:pPr lvl="2">
              <a:buClr>
                <a:srgbClr val="FF0000"/>
              </a:buClr>
            </a:pPr>
            <a:r>
              <a:rPr lang="lb-LU" b="1" dirty="0" smtClean="0">
                <a:solidFill>
                  <a:srgbClr val="808080"/>
                </a:solidFill>
              </a:rPr>
              <a:t>22</a:t>
            </a:r>
            <a:r>
              <a:rPr lang="lb-LU" dirty="0" smtClean="0">
                <a:solidFill>
                  <a:srgbClr val="808080"/>
                </a:solidFill>
              </a:rPr>
              <a:t> konventionéiert Club Senioren</a:t>
            </a:r>
          </a:p>
          <a:p>
            <a:pPr lvl="2">
              <a:buClr>
                <a:srgbClr val="FF0000"/>
              </a:buClr>
            </a:pPr>
            <a:r>
              <a:rPr lang="lb-LU" b="1" dirty="0">
                <a:solidFill>
                  <a:srgbClr val="808080"/>
                </a:solidFill>
              </a:rPr>
              <a:t>81</a:t>
            </a:r>
            <a:r>
              <a:rPr lang="lb-LU" dirty="0">
                <a:solidFill>
                  <a:srgbClr val="808080"/>
                </a:solidFill>
              </a:rPr>
              <a:t> Gemengen</a:t>
            </a:r>
          </a:p>
          <a:p>
            <a:pPr lvl="2">
              <a:buClr>
                <a:srgbClr val="FF0000"/>
              </a:buClr>
            </a:pPr>
            <a:r>
              <a:rPr lang="lb-LU" b="1" dirty="0" smtClean="0">
                <a:solidFill>
                  <a:srgbClr val="808080"/>
                </a:solidFill>
              </a:rPr>
              <a:t>12</a:t>
            </a:r>
            <a:r>
              <a:rPr lang="lb-LU" dirty="0" smtClean="0">
                <a:solidFill>
                  <a:srgbClr val="808080"/>
                </a:solidFill>
              </a:rPr>
              <a:t> Gestionnaire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Ronn </a:t>
            </a:r>
            <a:r>
              <a:rPr lang="lb-LU" b="1" dirty="0" smtClean="0">
                <a:solidFill>
                  <a:srgbClr val="808080"/>
                </a:solidFill>
              </a:rPr>
              <a:t>79</a:t>
            </a:r>
            <a:r>
              <a:rPr lang="lb-LU" dirty="0" smtClean="0">
                <a:solidFill>
                  <a:srgbClr val="808080"/>
                </a:solidFill>
              </a:rPr>
              <a:t> konventionéiert ETP (+ </a:t>
            </a:r>
            <a:r>
              <a:rPr lang="lb-LU" dirty="0" err="1" smtClean="0">
                <a:solidFill>
                  <a:srgbClr val="808080"/>
                </a:solidFill>
              </a:rPr>
              <a:t>Bénévole</a:t>
            </a:r>
            <a:r>
              <a:rPr lang="lb-LU" dirty="0" smtClean="0">
                <a:solidFill>
                  <a:srgbClr val="808080"/>
                </a:solidFill>
              </a:rPr>
              <a:t>, </a:t>
            </a:r>
            <a:r>
              <a:rPr lang="lb-LU" dirty="0" err="1" smtClean="0">
                <a:solidFill>
                  <a:srgbClr val="808080"/>
                </a:solidFill>
              </a:rPr>
              <a:t>Vacatairen</a:t>
            </a:r>
            <a:r>
              <a:rPr lang="lb-LU" dirty="0" smtClean="0">
                <a:solidFill>
                  <a:srgbClr val="808080"/>
                </a:solidFill>
              </a:rPr>
              <a:t>, asw.) </a:t>
            </a:r>
            <a:r>
              <a:rPr lang="en-US" sz="2400" dirty="0" smtClean="0">
                <a:solidFill>
                  <a:schemeClr val="accent4"/>
                </a:solidFill>
              </a:rPr>
              <a:t>	</a:t>
            </a:r>
          </a:p>
          <a:p>
            <a:pPr lvl="1">
              <a:buClr>
                <a:srgbClr val="FF0000"/>
              </a:buClr>
            </a:pPr>
            <a:r>
              <a:rPr lang="en-US" sz="2400" dirty="0">
                <a:solidFill>
                  <a:srgbClr val="808080"/>
                </a:solidFill>
              </a:rPr>
              <a:t>All Club ass </a:t>
            </a:r>
            <a:r>
              <a:rPr lang="en-US" sz="2400" b="1" dirty="0" err="1">
                <a:solidFill>
                  <a:srgbClr val="808080"/>
                </a:solidFill>
              </a:rPr>
              <a:t>verschidden</a:t>
            </a:r>
            <a:r>
              <a:rPr lang="en-US" sz="2400" dirty="0">
                <a:solidFill>
                  <a:srgbClr val="808080"/>
                </a:solidFill>
              </a:rPr>
              <a:t> a </a:t>
            </a:r>
            <a:r>
              <a:rPr lang="en-US" sz="2400" dirty="0" err="1">
                <a:solidFill>
                  <a:srgbClr val="808080"/>
                </a:solidFill>
              </a:rPr>
              <a:t>passt</a:t>
            </a:r>
            <a:r>
              <a:rPr lang="en-US" sz="2400" dirty="0">
                <a:solidFill>
                  <a:srgbClr val="808080"/>
                </a:solidFill>
              </a:rPr>
              <a:t> </a:t>
            </a:r>
            <a:r>
              <a:rPr lang="en-US" sz="2400" dirty="0" err="1">
                <a:solidFill>
                  <a:srgbClr val="808080"/>
                </a:solidFill>
              </a:rPr>
              <a:t>sech</a:t>
            </a:r>
            <a:r>
              <a:rPr lang="en-US" sz="2400" dirty="0">
                <a:solidFill>
                  <a:srgbClr val="808080"/>
                </a:solidFill>
              </a:rPr>
              <a:t> </a:t>
            </a:r>
            <a:r>
              <a:rPr lang="en-US" sz="2400" dirty="0" err="1">
                <a:solidFill>
                  <a:srgbClr val="808080"/>
                </a:solidFill>
              </a:rPr>
              <a:t>senge</a:t>
            </a:r>
            <a:r>
              <a:rPr lang="en-US" sz="2400" dirty="0">
                <a:solidFill>
                  <a:srgbClr val="808080"/>
                </a:solidFill>
              </a:rPr>
              <a:t> </a:t>
            </a:r>
            <a:r>
              <a:rPr lang="en-US" sz="2400" dirty="0" err="1">
                <a:solidFill>
                  <a:srgbClr val="808080"/>
                </a:solidFill>
              </a:rPr>
              <a:t>Clienten</a:t>
            </a:r>
            <a:r>
              <a:rPr lang="en-US" sz="2400" dirty="0">
                <a:solidFill>
                  <a:srgbClr val="808080"/>
                </a:solidFill>
              </a:rPr>
              <a:t>, </a:t>
            </a:r>
            <a:r>
              <a:rPr lang="en-US" sz="2400" dirty="0" err="1">
                <a:solidFill>
                  <a:srgbClr val="808080"/>
                </a:solidFill>
              </a:rPr>
              <a:t>senge</a:t>
            </a:r>
            <a:r>
              <a:rPr lang="en-US" sz="2400" dirty="0">
                <a:solidFill>
                  <a:srgbClr val="808080"/>
                </a:solidFill>
              </a:rPr>
              <a:t> </a:t>
            </a:r>
            <a:r>
              <a:rPr lang="en-US" sz="2400" dirty="0" err="1">
                <a:solidFill>
                  <a:srgbClr val="808080"/>
                </a:solidFill>
              </a:rPr>
              <a:t>Gemengen</a:t>
            </a:r>
            <a:r>
              <a:rPr lang="en-US" sz="2400" dirty="0">
                <a:solidFill>
                  <a:srgbClr val="808080"/>
                </a:solidFill>
              </a:rPr>
              <a:t> a </a:t>
            </a:r>
            <a:r>
              <a:rPr lang="en-US" sz="2400" dirty="0" err="1">
                <a:solidFill>
                  <a:srgbClr val="808080"/>
                </a:solidFill>
              </a:rPr>
              <a:t>sengem</a:t>
            </a:r>
            <a:r>
              <a:rPr lang="en-US" sz="2400" dirty="0">
                <a:solidFill>
                  <a:srgbClr val="808080"/>
                </a:solidFill>
              </a:rPr>
              <a:t> </a:t>
            </a:r>
            <a:r>
              <a:rPr lang="en-US" sz="2400" dirty="0" err="1">
                <a:solidFill>
                  <a:srgbClr val="808080"/>
                </a:solidFill>
              </a:rPr>
              <a:t>Ëmfeld</a:t>
            </a:r>
            <a:r>
              <a:rPr lang="en-US" sz="2400" dirty="0">
                <a:solidFill>
                  <a:srgbClr val="808080"/>
                </a:solidFill>
              </a:rPr>
              <a:t> un</a:t>
            </a:r>
            <a:endParaRPr lang="fr-FR" sz="2400" dirty="0">
              <a:solidFill>
                <a:srgbClr val="80808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9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Département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l’Intégration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Vos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contacts: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Anne DAEMS 				Conny HEUERTZ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247 86530				</a:t>
            </a:r>
            <a:r>
              <a:rPr lang="en-US" sz="2000" dirty="0">
                <a:solidFill>
                  <a:schemeClr val="tx2"/>
                </a:solidFill>
              </a:rPr>
              <a:t>247 85732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  <a:hlinkClick r:id="rId2"/>
              </a:rPr>
              <a:t>anne.daems@integration.etat.lu</a:t>
            </a:r>
            <a:r>
              <a:rPr lang="en-US" sz="1600" dirty="0" smtClean="0">
                <a:solidFill>
                  <a:schemeClr val="tx2"/>
                </a:solidFill>
              </a:rPr>
              <a:t>			</a:t>
            </a:r>
            <a:r>
              <a:rPr lang="en-US" sz="1600" dirty="0" smtClean="0">
                <a:solidFill>
                  <a:schemeClr val="tx2"/>
                </a:solidFill>
                <a:hlinkClick r:id="rId3"/>
              </a:rPr>
              <a:t>conny.heuertz@integration.etat.lu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363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442"/>
          <a:stretch/>
        </p:blipFill>
        <p:spPr>
          <a:xfrm>
            <a:off x="1115616" y="848409"/>
            <a:ext cx="2551043" cy="36188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Ass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Är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Gemeng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och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derbäi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?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71550"/>
            <a:ext cx="7391400" cy="36957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958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Dir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>
                <a:solidFill>
                  <a:schemeClr val="tx1">
                    <a:lumMod val="75000"/>
                  </a:schemeClr>
                </a:solidFill>
              </a:rPr>
              <a:t>hutt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nach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kee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Club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Senior/Aktiv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Plus?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Besteet e Bedierfnis/eng Nofro an Ärer Regioun?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Denkt regional an huelt Nopeschgemenge mat u Bord.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Wat fir ee Gestionnaire passt bei Iech?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Schafft ee Projet mateneen aus.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Frot en </a:t>
            </a:r>
            <a:r>
              <a:rPr lang="lb-LU" dirty="0" err="1" smtClean="0">
                <a:solidFill>
                  <a:srgbClr val="808080"/>
                </a:solidFill>
              </a:rPr>
              <a:t>Agrément</a:t>
            </a:r>
            <a:r>
              <a:rPr lang="lb-LU" dirty="0" smtClean="0">
                <a:solidFill>
                  <a:srgbClr val="808080"/>
                </a:solidFill>
              </a:rPr>
              <a:t> beim Familljeministère un.</a:t>
            </a:r>
            <a:endParaRPr lang="fr-FR" dirty="0"/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Eng Conventioun ronnt </a:t>
            </a:r>
            <a:r>
              <a:rPr lang="lb-LU" dirty="0" err="1" smtClean="0">
                <a:solidFill>
                  <a:srgbClr val="808080"/>
                </a:solidFill>
              </a:rPr>
              <a:t>d’Prozedur</a:t>
            </a:r>
            <a:r>
              <a:rPr lang="lb-LU" dirty="0" smtClean="0">
                <a:solidFill>
                  <a:srgbClr val="808080"/>
                </a:solidFill>
              </a:rPr>
              <a:t> of.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3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Dir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>
                <a:solidFill>
                  <a:schemeClr val="tx1">
                    <a:lumMod val="75000"/>
                  </a:schemeClr>
                </a:solidFill>
              </a:rPr>
              <a:t>hutt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ewell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ee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Club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b-LU" dirty="0" smtClean="0">
                <a:solidFill>
                  <a:schemeClr val="tx1">
                    <a:lumMod val="75000"/>
                  </a:schemeClr>
                </a:solidFill>
              </a:rPr>
              <a:t>Senior/Aktiv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Plus?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1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Ënnerstëtzt weiderhin de Club a seng </a:t>
            </a:r>
            <a:r>
              <a:rPr lang="lb-LU" dirty="0" err="1" smtClean="0">
                <a:solidFill>
                  <a:srgbClr val="808080"/>
                </a:solidFill>
              </a:rPr>
              <a:t>Equipe</a:t>
            </a:r>
            <a:r>
              <a:rPr lang="lb-LU" dirty="0" smtClean="0">
                <a:solidFill>
                  <a:srgbClr val="808080"/>
                </a:solidFill>
              </a:rPr>
              <a:t>: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Implizéiert de Club a seng Cliente am </a:t>
            </a:r>
            <a:r>
              <a:rPr lang="lb-LU" dirty="0" err="1" smtClean="0">
                <a:solidFill>
                  <a:srgbClr val="808080"/>
                </a:solidFill>
              </a:rPr>
              <a:t>Gemengeliewen</a:t>
            </a:r>
            <a:r>
              <a:rPr lang="lb-LU" dirty="0" smtClean="0">
                <a:solidFill>
                  <a:srgbClr val="808080"/>
                </a:solidFill>
              </a:rPr>
              <a:t>.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Gräift op hiert Wëssen an hier Kompetenzen zréck.</a:t>
            </a:r>
          </a:p>
          <a:p>
            <a:pPr lvl="2">
              <a:buClr>
                <a:srgbClr val="FF0000"/>
              </a:buClr>
            </a:pPr>
            <a:r>
              <a:rPr lang="lb-LU" dirty="0">
                <a:solidFill>
                  <a:srgbClr val="808080"/>
                </a:solidFill>
              </a:rPr>
              <a:t>Stellt hinne Raimlechkeeten zur Verfügung.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Maacht </a:t>
            </a:r>
            <a:r>
              <a:rPr lang="lb-LU" dirty="0">
                <a:solidFill>
                  <a:srgbClr val="808080"/>
                </a:solidFill>
              </a:rPr>
              <a:t>Reklamm an Ärem Buet an op Ärer Internetsäit</a:t>
            </a:r>
            <a:r>
              <a:rPr lang="lb-LU" dirty="0" smtClean="0">
                <a:solidFill>
                  <a:srgbClr val="808080"/>
                </a:solidFill>
              </a:rPr>
              <a:t>.</a:t>
            </a:r>
          </a:p>
          <a:p>
            <a:pPr lvl="2">
              <a:buClr>
                <a:srgbClr val="FF0000"/>
              </a:buClr>
            </a:pPr>
            <a:r>
              <a:rPr lang="lb-LU" dirty="0" smtClean="0">
                <a:solidFill>
                  <a:srgbClr val="808080"/>
                </a:solidFill>
              </a:rPr>
              <a:t>Schéckt ee Vertrieder an </a:t>
            </a:r>
            <a:r>
              <a:rPr lang="lb-LU" dirty="0" err="1" smtClean="0">
                <a:solidFill>
                  <a:srgbClr val="808080"/>
                </a:solidFill>
              </a:rPr>
              <a:t>d’Plattformen</a:t>
            </a:r>
            <a:r>
              <a:rPr lang="lb-LU" dirty="0" smtClean="0">
                <a:solidFill>
                  <a:srgbClr val="808080"/>
                </a:solidFill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88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91631"/>
            <a:ext cx="7772400" cy="2835102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Merci!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Division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Personnes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âgées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 err="1" smtClean="0">
                <a:solidFill>
                  <a:schemeClr val="tx2"/>
                </a:solidFill>
              </a:rPr>
              <a:t>Votre</a:t>
            </a:r>
            <a:r>
              <a:rPr lang="en-US" sz="2400" dirty="0" smtClean="0">
                <a:solidFill>
                  <a:schemeClr val="tx2"/>
                </a:solidFill>
              </a:rPr>
              <a:t> contact: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Anne Masotti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247 8 6599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anne.masotti@fm.etat.lu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Fonds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National de Solidarité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 err="1">
                <a:solidFill>
                  <a:schemeClr val="tx2"/>
                </a:solidFill>
              </a:rPr>
              <a:t>Votre</a:t>
            </a:r>
            <a:r>
              <a:rPr lang="en-US" sz="2400" dirty="0">
                <a:solidFill>
                  <a:schemeClr val="tx2"/>
                </a:solidFill>
              </a:rPr>
              <a:t> contact: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Luc Ricciardi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49 10 81 - 332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luc.ricciardi@secu.lu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5853-74E8-4477-9BDE-179E73DE4D1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Le FNS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est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un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établissement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public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sous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tutelle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du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Ministre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de la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Famille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et de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l’Intégration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employant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actuellement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115 agents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5853-74E8-4477-9BDE-179E73DE4D1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9542"/>
            <a:ext cx="324036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139702"/>
            <a:ext cx="7772400" cy="1836203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rgbClr val="0070C0"/>
                </a:solidFill>
              </a:rPr>
              <a:t>Notre </a:t>
            </a:r>
            <a:r>
              <a:rPr lang="en-US" sz="2800" dirty="0">
                <a:solidFill>
                  <a:srgbClr val="0070C0"/>
                </a:solidFill>
              </a:rPr>
              <a:t>mission?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5853-74E8-4477-9BDE-179E73DE4D1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Prestations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27</a:t>
            </a:fld>
            <a:endParaRPr lang="fr-CH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944563"/>
          <a:ext cx="8229600" cy="369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943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E7AEB7-872E-4CDD-A63F-370E2DBDD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DE7AEB7-872E-4CDD-A63F-370E2DBDD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B22487-E085-458D-B08B-434E6B788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29B22487-E085-458D-B08B-434E6B788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262DF5-DE61-49E1-B02B-6774D515B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81262DF5-DE61-49E1-B02B-6774D515B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BA0AEF-A3BA-4787-964F-045684112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C2BA0AEF-A3BA-4787-964F-045684112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3063D8-DD4B-442F-B3D0-F19D9A788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53063D8-DD4B-442F-B3D0-F19D9A7883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41C297-76CD-4CDF-85E3-35768CDE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EC41C297-76CD-4CDF-85E3-35768CDE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C3D7D2-D4DD-42C0-B7B2-9F7BA5179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82C3D7D2-D4DD-42C0-B7B2-9F7BA5179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C91478-45B7-4BA7-BF92-FF1F00BA7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4EC91478-45B7-4BA7-BF92-FF1F00BA7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DB21E5-DB06-4768-9C68-294BAF7D1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5DB21E5-DB06-4768-9C68-294BAF7D1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Prestations</a:t>
            </a:r>
            <a:endParaRPr lang="fr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2592288"/>
          </a:xfrm>
        </p:spPr>
        <p:txBody>
          <a:bodyPr/>
          <a:lstStyle/>
          <a:p>
            <a:pPr marL="0" indent="0">
              <a:buNone/>
            </a:pPr>
            <a:r>
              <a:rPr lang="fr-LU" sz="2800" dirty="0" smtClean="0">
                <a:solidFill>
                  <a:schemeClr val="accent5">
                    <a:lumMod val="10000"/>
                  </a:schemeClr>
                </a:solidFill>
              </a:rPr>
              <a:t>Le système des prestations sociales ne peut porter ses fruits que s’il est réellement utilisé…</a:t>
            </a:r>
          </a:p>
          <a:p>
            <a:pPr marL="0" indent="0">
              <a:buNone/>
            </a:pPr>
            <a:endParaRPr lang="fr-LU" sz="2800" dirty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fr-LU" sz="2800" dirty="0" smtClean="0">
                <a:solidFill>
                  <a:schemeClr val="accent5">
                    <a:lumMod val="10000"/>
                  </a:schemeClr>
                </a:solidFill>
              </a:rPr>
              <a:t>…aujourd’hui il est donc impératif de combattre le non-recours.</a:t>
            </a:r>
            <a:endParaRPr lang="fr-LU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922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Communication</a:t>
            </a:r>
            <a:endParaRPr lang="fr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2592288"/>
          </a:xfrm>
        </p:spPr>
        <p:txBody>
          <a:bodyPr/>
          <a:lstStyle/>
          <a:p>
            <a:pPr marL="0" indent="0">
              <a:buNone/>
            </a:pPr>
            <a:r>
              <a:rPr lang="fr-LU" sz="2800" dirty="0" smtClean="0">
                <a:solidFill>
                  <a:schemeClr val="accent5">
                    <a:lumMod val="10000"/>
                  </a:schemeClr>
                </a:solidFill>
              </a:rPr>
              <a:t>Une communication…</a:t>
            </a:r>
          </a:p>
          <a:p>
            <a:pPr marL="0" indent="0">
              <a:buNone/>
            </a:pPr>
            <a:r>
              <a:rPr lang="fr-LU" sz="2800" dirty="0" smtClean="0">
                <a:solidFill>
                  <a:schemeClr val="accent5">
                    <a:lumMod val="10000"/>
                  </a:schemeClr>
                </a:solidFill>
              </a:rPr>
              <a:t>			</a:t>
            </a:r>
          </a:p>
          <a:p>
            <a:pPr marL="0" indent="0">
              <a:buNone/>
            </a:pPr>
            <a:endParaRPr lang="fr-LU" sz="28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fr-LU" sz="2800" dirty="0">
                <a:solidFill>
                  <a:schemeClr val="accent5">
                    <a:lumMod val="10000"/>
                  </a:schemeClr>
                </a:solidFill>
              </a:rPr>
              <a:t>	</a:t>
            </a:r>
            <a:r>
              <a:rPr lang="fr-LU" sz="2800" dirty="0" smtClean="0">
                <a:solidFill>
                  <a:schemeClr val="accent5">
                    <a:lumMod val="10000"/>
                  </a:schemeClr>
                </a:solidFill>
              </a:rPr>
              <a:t>		…et une information de qualité.</a:t>
            </a:r>
            <a:endParaRPr lang="fr-LU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29</a:t>
            </a:fld>
            <a:endParaRPr lang="fr-C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95886"/>
            <a:ext cx="843558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</a:rPr>
              <a:t>Loi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BF0000"/>
                </a:solidFill>
              </a:rPr>
              <a:t>du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vivre-ensemble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</a:rPr>
              <a:t>interculturel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9582"/>
            <a:ext cx="8229600" cy="306691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2"/>
                </a:solidFill>
              </a:rPr>
              <a:t>Loi</a:t>
            </a:r>
            <a:r>
              <a:rPr lang="en-US" sz="2400" dirty="0">
                <a:solidFill>
                  <a:schemeClr val="bg2"/>
                </a:solidFill>
              </a:rPr>
              <a:t> du 23 </a:t>
            </a:r>
            <a:r>
              <a:rPr lang="en-US" sz="2400" dirty="0" err="1">
                <a:solidFill>
                  <a:schemeClr val="bg2"/>
                </a:solidFill>
              </a:rPr>
              <a:t>août</a:t>
            </a:r>
            <a:r>
              <a:rPr lang="en-US" sz="2400" dirty="0">
                <a:solidFill>
                  <a:schemeClr val="bg2"/>
                </a:solidFill>
              </a:rPr>
              <a:t> 2023 relative au vivre-ensemble </a:t>
            </a:r>
            <a:r>
              <a:rPr lang="en-US" sz="2400" dirty="0" err="1">
                <a:solidFill>
                  <a:schemeClr val="bg2"/>
                </a:solidFill>
              </a:rPr>
              <a:t>interculturel</a:t>
            </a:r>
            <a:r>
              <a:rPr lang="en-US" sz="2400" dirty="0">
                <a:solidFill>
                  <a:schemeClr val="bg2"/>
                </a:solidFill>
              </a:rPr>
              <a:t> et </a:t>
            </a:r>
            <a:r>
              <a:rPr lang="en-US" sz="2400" dirty="0" err="1">
                <a:solidFill>
                  <a:schemeClr val="bg2"/>
                </a:solidFill>
              </a:rPr>
              <a:t>modifiant</a:t>
            </a:r>
            <a:r>
              <a:rPr lang="en-US" sz="2400" dirty="0">
                <a:solidFill>
                  <a:schemeClr val="bg2"/>
                </a:solidFill>
              </a:rPr>
              <a:t> la </a:t>
            </a:r>
            <a:r>
              <a:rPr lang="en-US" sz="2400" dirty="0" err="1">
                <a:solidFill>
                  <a:schemeClr val="bg2"/>
                </a:solidFill>
              </a:rPr>
              <a:t>loi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modifiée</a:t>
            </a:r>
            <a:r>
              <a:rPr lang="en-US" sz="2400" dirty="0">
                <a:solidFill>
                  <a:schemeClr val="bg2"/>
                </a:solidFill>
              </a:rPr>
              <a:t> du 8 mars 2017 sur la </a:t>
            </a:r>
            <a:r>
              <a:rPr lang="en-US" sz="2400" dirty="0" err="1">
                <a:solidFill>
                  <a:schemeClr val="bg2"/>
                </a:solidFill>
              </a:rPr>
              <a:t>nationalité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luxembourgeoise</a:t>
            </a:r>
            <a:endParaRPr lang="en-US" sz="24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2"/>
                </a:solidFill>
              </a:rPr>
              <a:t>Changement</a:t>
            </a:r>
            <a:r>
              <a:rPr lang="en-US" sz="2400" dirty="0">
                <a:solidFill>
                  <a:schemeClr val="bg2"/>
                </a:solidFill>
              </a:rPr>
              <a:t> de </a:t>
            </a:r>
            <a:r>
              <a:rPr lang="en-US" sz="2400" dirty="0" err="1">
                <a:solidFill>
                  <a:schemeClr val="bg2"/>
                </a:solidFill>
              </a:rPr>
              <a:t>paradigme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r>
              <a:rPr lang="en-US" sz="2400" dirty="0" err="1">
                <a:solidFill>
                  <a:schemeClr val="bg2"/>
                </a:solidFill>
              </a:rPr>
              <a:t>intégration</a:t>
            </a:r>
            <a:r>
              <a:rPr lang="en-US" sz="2400" dirty="0">
                <a:solidFill>
                  <a:schemeClr val="bg2"/>
                </a:solidFill>
              </a:rPr>
              <a:t>        vivre-ensemble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&gt; 31.000 </a:t>
            </a:r>
            <a:r>
              <a:rPr lang="en-US" sz="2400" dirty="0" err="1">
                <a:solidFill>
                  <a:schemeClr val="bg2"/>
                </a:solidFill>
              </a:rPr>
              <a:t>arrivées</a:t>
            </a:r>
            <a:r>
              <a:rPr lang="en-US" sz="2400" dirty="0">
                <a:solidFill>
                  <a:schemeClr val="bg2"/>
                </a:solidFill>
              </a:rPr>
              <a:t> au Grand-</a:t>
            </a:r>
            <a:r>
              <a:rPr lang="en-US" sz="2400" dirty="0" err="1">
                <a:solidFill>
                  <a:schemeClr val="bg2"/>
                </a:solidFill>
              </a:rPr>
              <a:t>Duché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2"/>
                </a:solidFill>
              </a:rPr>
              <a:t>Solde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migratoire</a:t>
            </a:r>
            <a:r>
              <a:rPr lang="en-US" sz="2400" dirty="0">
                <a:solidFill>
                  <a:schemeClr val="bg2"/>
                </a:solidFill>
              </a:rPr>
              <a:t> 2022: &gt; 14.200 </a:t>
            </a:r>
            <a:r>
              <a:rPr lang="en-US" sz="2400" dirty="0" err="1">
                <a:solidFill>
                  <a:schemeClr val="bg2"/>
                </a:solidFill>
              </a:rPr>
              <a:t>personnes</a:t>
            </a:r>
            <a:endParaRPr lang="en-US" sz="24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&gt; 200.000 </a:t>
            </a:r>
            <a:r>
              <a:rPr lang="en-US" sz="2400" dirty="0" err="1">
                <a:solidFill>
                  <a:schemeClr val="bg2"/>
                </a:solidFill>
              </a:rPr>
              <a:t>frontaliers</a:t>
            </a:r>
            <a:r>
              <a:rPr lang="en-US" sz="2400" dirty="0">
                <a:solidFill>
                  <a:schemeClr val="bg2"/>
                </a:solidFill>
              </a:rPr>
              <a:t> au </a:t>
            </a:r>
            <a:r>
              <a:rPr lang="en-US" sz="2400" dirty="0" err="1">
                <a:solidFill>
                  <a:schemeClr val="bg2"/>
                </a:solidFill>
              </a:rPr>
              <a:t>quotidien</a:t>
            </a:r>
            <a:endParaRPr lang="en-US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940152" y="2355726"/>
            <a:ext cx="360040" cy="144016"/>
          </a:xfrm>
          <a:prstGeom prst="rightArrow">
            <a:avLst>
              <a:gd name="adj1" fmla="val 155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Communication</a:t>
            </a:r>
            <a:endParaRPr lang="fr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7534"/>
            <a:ext cx="8136904" cy="4050432"/>
          </a:xfrm>
        </p:spPr>
        <p:txBody>
          <a:bodyPr/>
          <a:lstStyle/>
          <a:p>
            <a:pPr marL="0" indent="0">
              <a:buNone/>
            </a:pPr>
            <a:r>
              <a:rPr lang="fr-LU" sz="2800" dirty="0" smtClean="0">
                <a:solidFill>
                  <a:srgbClr val="0070C0"/>
                </a:solidFill>
              </a:rPr>
              <a:t>La communication: une des clés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LU" sz="2400" dirty="0" smtClean="0">
                <a:solidFill>
                  <a:schemeClr val="accent5">
                    <a:lumMod val="10000"/>
                  </a:schemeClr>
                </a:solidFill>
              </a:rPr>
              <a:t>Site internet FNS.lu plus lisible, plus complet et plus accueillant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</a:rPr>
              <a:t>Formations adaptées </a:t>
            </a:r>
            <a:r>
              <a:rPr lang="fr-LU" sz="2400" dirty="0">
                <a:solidFill>
                  <a:schemeClr val="accent6">
                    <a:lumMod val="50000"/>
                  </a:schemeClr>
                </a:solidFill>
              </a:rPr>
              <a:t>aux besoins spécifiques des acteurs du terrain </a:t>
            </a:r>
            <a:endParaRPr lang="fr-L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LU" sz="2400" dirty="0" smtClean="0">
                <a:solidFill>
                  <a:schemeClr val="accent5">
                    <a:lumMod val="10000"/>
                  </a:schemeClr>
                </a:solidFill>
              </a:rPr>
              <a:t>Simulateur </a:t>
            </a:r>
            <a:r>
              <a:rPr lang="fr-LU" sz="2400" dirty="0">
                <a:solidFill>
                  <a:schemeClr val="accent5">
                    <a:lumMod val="10000"/>
                  </a:schemeClr>
                </a:solidFill>
              </a:rPr>
              <a:t>de calcul en ligne pour REVIS et Allocation vie chère (projet)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LU" sz="2400" dirty="0" smtClean="0">
                <a:solidFill>
                  <a:schemeClr val="accent5">
                    <a:lumMod val="10000"/>
                  </a:schemeClr>
                </a:solidFill>
              </a:rPr>
              <a:t>Nouveau dépliant REVIS en collaboration avec l’ADEM et l’ONIS (projet)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r-LU" sz="24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fr-LU" sz="28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fr-LU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865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Disponibilité</a:t>
            </a:r>
            <a:endParaRPr lang="fr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15566"/>
            <a:ext cx="8363272" cy="3744416"/>
          </a:xfrm>
        </p:spPr>
        <p:txBody>
          <a:bodyPr/>
          <a:lstStyle/>
          <a:p>
            <a:pPr marL="0" indent="0" algn="just">
              <a:buNone/>
            </a:pPr>
            <a:r>
              <a:rPr lang="fr-LU" sz="2400" dirty="0" smtClean="0">
                <a:solidFill>
                  <a:srgbClr val="0070C0"/>
                </a:solidFill>
              </a:rPr>
              <a:t>Combattre les </a:t>
            </a:r>
            <a:r>
              <a:rPr lang="fr-LU" sz="2400" dirty="0">
                <a:solidFill>
                  <a:srgbClr val="0070C0"/>
                </a:solidFill>
              </a:rPr>
              <a:t>préjugés </a:t>
            </a:r>
            <a:r>
              <a:rPr lang="fr-LU" sz="2400" dirty="0" smtClean="0">
                <a:solidFill>
                  <a:srgbClr val="0070C0"/>
                </a:solidFill>
              </a:rPr>
              <a:t>circulant autour des prestations sociales</a:t>
            </a:r>
            <a:endParaRPr lang="fr-LU" sz="2400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fr-LU" sz="24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marL="0" indent="0" algn="just">
              <a:buNone/>
            </a:pPr>
            <a:endParaRPr lang="fr-LU" sz="2400" dirty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fr-LU" sz="2400" dirty="0" smtClean="0">
                <a:solidFill>
                  <a:schemeClr val="accent5">
                    <a:lumMod val="10000"/>
                  </a:schemeClr>
                </a:solidFill>
              </a:rPr>
              <a:t>En cas de doute sur les droits à une prestation, sur les conditions d’octroi et/ou de remboursement, n’hésitez pas à diriger vos citoyens vers le FNS ou contactez-nous vous-même.</a:t>
            </a:r>
          </a:p>
          <a:p>
            <a:pPr marL="0" indent="0" algn="just">
              <a:buNone/>
            </a:pPr>
            <a:endParaRPr lang="fr-LU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104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Disponibilité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32</a:t>
            </a:fld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6910"/>
            <a:ext cx="8229600" cy="720080"/>
          </a:xfrm>
        </p:spPr>
        <p:txBody>
          <a:bodyPr/>
          <a:lstStyle/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20500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716016" y="163433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rgbClr val="0070C0"/>
                </a:solidFill>
                <a:latin typeface="+mj-lt"/>
              </a:rPr>
              <a:t>Où nous trouver?</a:t>
            </a:r>
            <a:endParaRPr lang="fr-LU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6016" y="240114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8-10, rue de la fonderie</a:t>
            </a:r>
          </a:p>
          <a:p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L-1531 Luxembourg</a:t>
            </a:r>
            <a:endParaRPr lang="fr-LU" sz="2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05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5853-74E8-4477-9BDE-179E73DE4D1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526F88C7-0946-CA92-1895-650ED1D35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0" y="1203598"/>
            <a:ext cx="8244408" cy="309852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6192688" cy="37804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Disponibilité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Disponibilité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34</a:t>
            </a:fld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6910"/>
            <a:ext cx="8229600" cy="720080"/>
          </a:xfrm>
        </p:spPr>
        <p:txBody>
          <a:bodyPr/>
          <a:lstStyle/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</p:txBody>
      </p:sp>
      <p:sp>
        <p:nvSpPr>
          <p:cNvPr id="14" name="TextBox 13"/>
          <p:cNvSpPr txBox="1"/>
          <p:nvPr/>
        </p:nvSpPr>
        <p:spPr>
          <a:xfrm>
            <a:off x="4053920" y="1001491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rgbClr val="0070C0"/>
                </a:solidFill>
                <a:latin typeface="+mj-lt"/>
              </a:rPr>
              <a:t>Heures d’ouverture au public</a:t>
            </a:r>
            <a:endParaRPr lang="fr-LU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307580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08h30-11h30 du lundi au vendredi</a:t>
            </a:r>
            <a:endParaRPr lang="fr-LU" sz="2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6" y="627534"/>
            <a:ext cx="3072340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42" y="2465335"/>
            <a:ext cx="3020978" cy="2265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2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Disponibilité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35</a:t>
            </a:fld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6910"/>
            <a:ext cx="8229600" cy="720080"/>
          </a:xfrm>
        </p:spPr>
        <p:txBody>
          <a:bodyPr/>
          <a:lstStyle/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</p:txBody>
      </p:sp>
      <p:sp>
        <p:nvSpPr>
          <p:cNvPr id="14" name="TextBox 13"/>
          <p:cNvSpPr txBox="1"/>
          <p:nvPr/>
        </p:nvSpPr>
        <p:spPr>
          <a:xfrm>
            <a:off x="4716016" y="163433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rgbClr val="0070C0"/>
                </a:solidFill>
                <a:latin typeface="+mj-lt"/>
              </a:rPr>
              <a:t>Comment nous joindre?</a:t>
            </a:r>
            <a:endParaRPr lang="fr-LU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6016" y="2401146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Tel: 49 10 81 -1</a:t>
            </a:r>
          </a:p>
          <a:p>
            <a:endParaRPr lang="fr-LU" sz="2400" dirty="0" smtClean="0">
              <a:solidFill>
                <a:schemeClr val="accent6">
                  <a:lumMod val="50000"/>
                </a:schemeClr>
              </a:solidFill>
              <a:latin typeface="+mn-lt"/>
              <a:hlinkClick r:id="rId2"/>
            </a:endParaRPr>
          </a:p>
          <a:p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  <a:hlinkClick r:id="rId2"/>
              </a:rPr>
              <a:t>fns@secu.lu</a:t>
            </a:r>
            <a:endParaRPr lang="fr-LU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endParaRPr lang="fr-LU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Site: FNS.lu</a:t>
            </a:r>
            <a:endParaRPr lang="fr-LU" sz="2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89" y="1668800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79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Allocation de vie chère</a:t>
            </a:r>
            <a:endParaRPr lang="fr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15566"/>
            <a:ext cx="8363272" cy="4032448"/>
          </a:xfrm>
        </p:spPr>
        <p:txBody>
          <a:bodyPr/>
          <a:lstStyle/>
          <a:p>
            <a:pPr marL="0" indent="0">
              <a:buNone/>
            </a:pPr>
            <a:r>
              <a:rPr lang="fr-LU" sz="2800" dirty="0" smtClean="0">
                <a:solidFill>
                  <a:srgbClr val="0070C0"/>
                </a:solidFill>
              </a:rPr>
              <a:t>La coopération avec les administrations communales en vue d’une simplification administrative</a:t>
            </a:r>
          </a:p>
          <a:p>
            <a:pPr marL="0" indent="0">
              <a:buNone/>
            </a:pPr>
            <a:endParaRPr lang="fr-LU" sz="12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</a:rPr>
              <a:t>Envoi systématique du formulaire actualisé de l’allocation vie chère aux anciens bénéficiaires grâce à la transmission des données au FNS (en considération de l’unité de logement)</a:t>
            </a:r>
          </a:p>
          <a:p>
            <a:pPr marL="0" indent="0">
              <a:buNone/>
            </a:pPr>
            <a:endParaRPr lang="fr-L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</a:rPr>
              <a:t>Possibilité de transmission des listes de bénéficiaires de l’allocation vie chère et/ou prime énergie aux </a:t>
            </a:r>
            <a:r>
              <a:rPr lang="fr-LU" sz="2400" dirty="0" err="1" smtClean="0">
                <a:solidFill>
                  <a:schemeClr val="accent6">
                    <a:lumMod val="50000"/>
                  </a:schemeClr>
                </a:solidFill>
              </a:rPr>
              <a:t>adm</a:t>
            </a:r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fr-LU" sz="2400" dirty="0" err="1" smtClean="0">
                <a:solidFill>
                  <a:schemeClr val="accent6">
                    <a:lumMod val="50000"/>
                  </a:schemeClr>
                </a:solidFill>
              </a:rPr>
              <a:t>comm</a:t>
            </a:r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</a:rPr>
              <a:t>. sur demande</a:t>
            </a:r>
          </a:p>
          <a:p>
            <a:pPr marL="0" indent="0">
              <a:buNone/>
            </a:pPr>
            <a:endParaRPr lang="fr-L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LU" sz="24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fr-LU" sz="2800" dirty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fr-LU" sz="28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fr-LU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043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Allocation de vie chère</a:t>
            </a:r>
            <a:endParaRPr lang="fr-L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000"/>
            <a:ext cx="8003232" cy="3697058"/>
          </a:xfrm>
        </p:spPr>
        <p:txBody>
          <a:bodyPr/>
          <a:lstStyle/>
          <a:p>
            <a:pPr marL="0" indent="0">
              <a:buNone/>
            </a:pPr>
            <a:endParaRPr lang="fr-LU" dirty="0" smtClean="0"/>
          </a:p>
          <a:p>
            <a:pPr marL="0" indent="0">
              <a:buNone/>
            </a:pPr>
            <a:endParaRPr lang="fr-LU" dirty="0"/>
          </a:p>
          <a:p>
            <a:pPr marL="0" indent="0" algn="just">
              <a:buNone/>
            </a:pPr>
            <a:r>
              <a:rPr lang="fr-LU" sz="2400" dirty="0" smtClean="0">
                <a:solidFill>
                  <a:schemeClr val="accent6">
                    <a:lumMod val="50000"/>
                  </a:schemeClr>
                </a:solidFill>
              </a:rPr>
              <a:t>Date limite d’introduction des demande d’allocation vie chère et/ou prime énergie: </a:t>
            </a:r>
          </a:p>
          <a:p>
            <a:pPr marL="0" indent="0" algn="just">
              <a:buNone/>
            </a:pPr>
            <a:endParaRPr lang="fr-LU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LU" dirty="0" smtClean="0">
                <a:solidFill>
                  <a:schemeClr val="tx1">
                    <a:lumMod val="75000"/>
                  </a:schemeClr>
                </a:solidFill>
              </a:rPr>
              <a:t>31.10.2023 </a:t>
            </a:r>
          </a:p>
          <a:p>
            <a:pPr marL="0" indent="0">
              <a:buNone/>
            </a:pPr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37</a:t>
            </a:fld>
            <a:endParaRPr lang="fr-C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27" y="1131590"/>
            <a:ext cx="742578" cy="7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91631"/>
            <a:ext cx="7772400" cy="283510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Merci pour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votre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attention!</a:t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Fonds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national de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solidarité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Luc </a:t>
            </a:r>
            <a:r>
              <a:rPr lang="en-US" sz="2400" dirty="0" err="1">
                <a:solidFill>
                  <a:schemeClr val="tx2"/>
                </a:solidFill>
              </a:rPr>
              <a:t>Ricciardi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40 10 81 - 332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luc.ricciardi@secu.lu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5853-74E8-4477-9BDE-179E73DE4D1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Office national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d’inclusion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sociale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 err="1" smtClean="0">
                <a:solidFill>
                  <a:schemeClr val="tx2"/>
                </a:solidFill>
              </a:rPr>
              <a:t>Votre</a:t>
            </a:r>
            <a:r>
              <a:rPr lang="en-US" sz="2400" dirty="0" smtClean="0">
                <a:solidFill>
                  <a:schemeClr val="tx2"/>
                </a:solidFill>
              </a:rPr>
              <a:t> contact: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Christian Bintener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247 8 3636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christian.bintener@onis.etat.lu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onis.gouvernement.lu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6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6912768" cy="378619"/>
          </a:xfrm>
        </p:spPr>
        <p:txBody>
          <a:bodyPr/>
          <a:lstStyle/>
          <a:p>
            <a:r>
              <a:rPr lang="fr-FR" sz="2400" dirty="0">
                <a:solidFill>
                  <a:srgbClr val="BF0000"/>
                </a:solidFill>
              </a:rPr>
              <a:t>La définition du vivre-ensemble interculturel</a:t>
            </a:r>
            <a:endParaRPr lang="en-US" sz="2400" dirty="0">
              <a:solidFill>
                <a:srgbClr val="B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1BFC4F-9A2D-429A-B9A9-3BB7FEBE0BF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sz="half" idx="2"/>
          </p:nvPr>
        </p:nvSpPr>
        <p:spPr>
          <a:xfrm>
            <a:off x="323528" y="987574"/>
            <a:ext cx="7416428" cy="32403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Le v</a:t>
            </a:r>
            <a:r>
              <a:rPr lang="en-US" b="1" dirty="0" smtClean="0"/>
              <a:t>ivre-ensemble </a:t>
            </a:r>
            <a:r>
              <a:rPr lang="en-US" b="1" dirty="0" err="1"/>
              <a:t>i</a:t>
            </a:r>
            <a:r>
              <a:rPr lang="en-US" b="1" dirty="0" err="1" smtClean="0"/>
              <a:t>nterculturel</a:t>
            </a:r>
            <a:endParaRPr lang="en-US" dirty="0" smtClean="0"/>
          </a:p>
          <a:p>
            <a:r>
              <a:rPr lang="fr-FR" sz="1800" dirty="0"/>
              <a:t>processus participatif, dynamique et </a:t>
            </a:r>
            <a:r>
              <a:rPr lang="fr-FR" sz="1800" dirty="0" smtClean="0"/>
              <a:t>continu</a:t>
            </a:r>
          </a:p>
          <a:p>
            <a:r>
              <a:rPr lang="fr-FR" sz="1800" dirty="0" smtClean="0"/>
              <a:t>permet </a:t>
            </a:r>
            <a:r>
              <a:rPr lang="fr-FR" sz="1800" dirty="0">
                <a:solidFill>
                  <a:schemeClr val="bg2"/>
                </a:solidFill>
              </a:rPr>
              <a:t>à </a:t>
            </a:r>
            <a:r>
              <a:rPr lang="en-US" sz="1800" dirty="0">
                <a:solidFill>
                  <a:schemeClr val="bg2"/>
                </a:solidFill>
              </a:rPr>
              <a:t>toutes les personnes résidant </a:t>
            </a:r>
            <a:r>
              <a:rPr lang="en-US" sz="1800" dirty="0" err="1">
                <a:solidFill>
                  <a:schemeClr val="bg2"/>
                </a:solidFill>
              </a:rPr>
              <a:t>ou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travaillant</a:t>
            </a:r>
            <a:r>
              <a:rPr lang="en-US" sz="1800" dirty="0">
                <a:solidFill>
                  <a:schemeClr val="bg2"/>
                </a:solidFill>
              </a:rPr>
              <a:t> au Grand-</a:t>
            </a:r>
            <a:r>
              <a:rPr lang="en-US" sz="1800" dirty="0" err="1">
                <a:solidFill>
                  <a:schemeClr val="bg2"/>
                </a:solidFill>
              </a:rPr>
              <a:t>Duché</a:t>
            </a:r>
            <a:r>
              <a:rPr lang="en-US" sz="1800" dirty="0">
                <a:solidFill>
                  <a:schemeClr val="bg2"/>
                </a:solidFill>
              </a:rPr>
              <a:t> de Luxembourg </a:t>
            </a:r>
            <a:r>
              <a:rPr lang="fr-FR" sz="1800" dirty="0" smtClean="0"/>
              <a:t>de </a:t>
            </a:r>
            <a:r>
              <a:rPr lang="fr-FR" sz="1800" dirty="0"/>
              <a:t>vivre, de travailler et de décider </a:t>
            </a:r>
            <a:r>
              <a:rPr lang="fr-FR" sz="1800" dirty="0" smtClean="0"/>
              <a:t>ensemble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b="1" dirty="0"/>
              <a:t>C</a:t>
            </a:r>
            <a:r>
              <a:rPr lang="en-US" b="1" dirty="0" smtClean="0"/>
              <a:t>e </a:t>
            </a:r>
            <a:r>
              <a:rPr lang="en-US" b="1" dirty="0"/>
              <a:t>concept </a:t>
            </a:r>
          </a:p>
          <a:p>
            <a:r>
              <a:rPr lang="en-US" sz="1800" dirty="0" smtClean="0"/>
              <a:t>repose </a:t>
            </a:r>
            <a:r>
              <a:rPr lang="en-US" sz="1800" dirty="0"/>
              <a:t>sur </a:t>
            </a:r>
            <a:r>
              <a:rPr lang="en-US" sz="1800" dirty="0" smtClean="0"/>
              <a:t>le </a:t>
            </a:r>
            <a:r>
              <a:rPr lang="en-US" sz="1800" dirty="0"/>
              <a:t>respect </a:t>
            </a:r>
            <a:r>
              <a:rPr lang="en-US" sz="1800" dirty="0" err="1"/>
              <a:t>mutuel</a:t>
            </a:r>
            <a:r>
              <a:rPr lang="en-US" sz="1800" dirty="0"/>
              <a:t>, la </a:t>
            </a:r>
            <a:r>
              <a:rPr lang="en-US" sz="1800" dirty="0" err="1"/>
              <a:t>tolérance</a:t>
            </a:r>
            <a:r>
              <a:rPr lang="en-US" sz="1800" dirty="0"/>
              <a:t>, la </a:t>
            </a:r>
            <a:r>
              <a:rPr lang="en-US" sz="1800" dirty="0" err="1"/>
              <a:t>solidarité</a:t>
            </a:r>
            <a:r>
              <a:rPr lang="en-US" sz="1800" dirty="0"/>
              <a:t>, la cohésion </a:t>
            </a:r>
            <a:r>
              <a:rPr lang="en-US" sz="1800" dirty="0" err="1"/>
              <a:t>sociale</a:t>
            </a:r>
            <a:r>
              <a:rPr lang="en-US" sz="1800" dirty="0"/>
              <a:t>, </a:t>
            </a:r>
            <a:r>
              <a:rPr lang="en-US" sz="1800" dirty="0" err="1"/>
              <a:t>ainsi</a:t>
            </a:r>
            <a:r>
              <a:rPr lang="en-US" sz="1800" dirty="0"/>
              <a:t> que la </a:t>
            </a:r>
            <a:r>
              <a:rPr lang="en-US" sz="1800" dirty="0" err="1"/>
              <a:t>lutte</a:t>
            </a:r>
            <a:r>
              <a:rPr lang="en-US" sz="1800" dirty="0"/>
              <a:t> </a:t>
            </a:r>
            <a:r>
              <a:rPr lang="en-US" sz="1800" dirty="0" err="1"/>
              <a:t>contre</a:t>
            </a:r>
            <a:r>
              <a:rPr lang="en-US" sz="1800" dirty="0"/>
              <a:t> le </a:t>
            </a:r>
            <a:r>
              <a:rPr lang="en-US" sz="1800" dirty="0" err="1"/>
              <a:t>racisme</a:t>
            </a:r>
            <a:r>
              <a:rPr lang="en-US" sz="1800" dirty="0"/>
              <a:t> et </a:t>
            </a:r>
            <a:r>
              <a:rPr lang="en-US" sz="1800" dirty="0" err="1"/>
              <a:t>toute</a:t>
            </a:r>
            <a:r>
              <a:rPr lang="en-US" sz="1800" dirty="0"/>
              <a:t> </a:t>
            </a:r>
            <a:r>
              <a:rPr lang="en-US" sz="1800" dirty="0" err="1"/>
              <a:t>forme</a:t>
            </a:r>
            <a:r>
              <a:rPr lang="en-US" sz="1800" dirty="0"/>
              <a:t> de </a:t>
            </a:r>
            <a:r>
              <a:rPr lang="en-US" sz="1800" dirty="0" smtClean="0"/>
              <a:t>discrimination.</a:t>
            </a:r>
          </a:p>
          <a:p>
            <a:r>
              <a:rPr lang="en-US" sz="1800" dirty="0" smtClean="0"/>
              <a:t>reconnaît </a:t>
            </a:r>
            <a:r>
              <a:rPr lang="en-US" sz="1800" dirty="0"/>
              <a:t>la </a:t>
            </a:r>
            <a:r>
              <a:rPr lang="en-US" sz="1800" dirty="0" err="1"/>
              <a:t>diversité</a:t>
            </a:r>
            <a:r>
              <a:rPr lang="en-US" sz="1800" dirty="0"/>
              <a:t> </a:t>
            </a:r>
            <a:r>
              <a:rPr lang="en-US" sz="1800" dirty="0" err="1"/>
              <a:t>comme</a:t>
            </a:r>
            <a:r>
              <a:rPr lang="en-US" sz="1800" dirty="0"/>
              <a:t> un </a:t>
            </a:r>
            <a:r>
              <a:rPr lang="en-US" sz="1800" dirty="0" err="1"/>
              <a:t>enrichissement</a:t>
            </a:r>
            <a:r>
              <a:rPr lang="en-US" sz="1800" dirty="0"/>
              <a:t> pour le </a:t>
            </a:r>
            <a:r>
              <a:rPr lang="en-US" sz="1800" dirty="0" err="1"/>
              <a:t>développement</a:t>
            </a:r>
            <a:r>
              <a:rPr lang="en-US" sz="1800" dirty="0"/>
              <a:t> </a:t>
            </a:r>
            <a:r>
              <a:rPr lang="en-US" sz="1800" dirty="0" err="1"/>
              <a:t>d'une</a:t>
            </a:r>
            <a:r>
              <a:rPr lang="en-US" sz="1800" dirty="0"/>
              <a:t> </a:t>
            </a:r>
            <a:r>
              <a:rPr lang="en-US" sz="1800" dirty="0" err="1"/>
              <a:t>société</a:t>
            </a:r>
            <a:r>
              <a:rPr lang="en-US" sz="1800" dirty="0"/>
              <a:t> </a:t>
            </a:r>
            <a:r>
              <a:rPr lang="en-US" sz="1800" dirty="0" err="1"/>
              <a:t>interculturelle</a:t>
            </a:r>
            <a:r>
              <a:rPr lang="en-US" sz="1800" dirty="0"/>
              <a:t>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63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Loi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REVIS et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mesures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d’activation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Loi </a:t>
            </a:r>
            <a:r>
              <a:rPr lang="fr-FR" sz="2800" dirty="0">
                <a:solidFill>
                  <a:schemeClr val="accent4"/>
                </a:solidFill>
              </a:rPr>
              <a:t>modifiée du 28 juillet 2018 relative au revenu d'inclusion sociale (Loi REVIS</a:t>
            </a:r>
            <a:r>
              <a:rPr lang="fr-FR" sz="2800" dirty="0" smtClean="0">
                <a:solidFill>
                  <a:schemeClr val="accent4"/>
                </a:solidFill>
              </a:rPr>
              <a:t>)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« Confère des </a:t>
            </a:r>
            <a:r>
              <a:rPr lang="fr-FR" sz="2400" dirty="0">
                <a:solidFill>
                  <a:schemeClr val="accent4"/>
                </a:solidFill>
              </a:rPr>
              <a:t>moyens d’existence de base associés à des mesures </a:t>
            </a:r>
            <a:r>
              <a:rPr lang="fr-FR" sz="2400" dirty="0" smtClean="0">
                <a:solidFill>
                  <a:schemeClr val="accent4"/>
                </a:solidFill>
              </a:rPr>
              <a:t>d’activation »</a:t>
            </a:r>
            <a:endParaRPr lang="fr-FR" sz="2400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Agents </a:t>
            </a:r>
            <a:r>
              <a:rPr lang="fr-FR" sz="2800" dirty="0">
                <a:solidFill>
                  <a:schemeClr val="accent4"/>
                </a:solidFill>
              </a:rPr>
              <a:t>régionaux d’inclusion </a:t>
            </a:r>
            <a:r>
              <a:rPr lang="fr-FR" sz="2800" dirty="0" smtClean="0">
                <a:solidFill>
                  <a:schemeClr val="accent4"/>
                </a:solidFill>
              </a:rPr>
              <a:t>sociale (ARIS)</a:t>
            </a:r>
          </a:p>
          <a:p>
            <a:pPr lvl="1"/>
            <a:r>
              <a:rPr lang="en-US" sz="2400" dirty="0" smtClean="0">
                <a:solidFill>
                  <a:schemeClr val="accent4"/>
                </a:solidFill>
              </a:rPr>
              <a:t>80 agents publics, </a:t>
            </a:r>
            <a:r>
              <a:rPr lang="en-US" sz="2400" dirty="0" err="1" smtClean="0">
                <a:solidFill>
                  <a:schemeClr val="accent4"/>
                </a:solidFill>
              </a:rPr>
              <a:t>intégrés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dans</a:t>
            </a:r>
            <a:r>
              <a:rPr lang="en-US" sz="2400" dirty="0" smtClean="0">
                <a:solidFill>
                  <a:schemeClr val="accent4"/>
                </a:solidFill>
              </a:rPr>
              <a:t> les Offices </a:t>
            </a:r>
            <a:r>
              <a:rPr lang="en-US" sz="2400" dirty="0" err="1" smtClean="0">
                <a:solidFill>
                  <a:schemeClr val="accent4"/>
                </a:solidFill>
              </a:rPr>
              <a:t>sociaux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</a:rPr>
              <a:t>Office national </a:t>
            </a:r>
            <a:r>
              <a:rPr lang="en-US" sz="2800" dirty="0" err="1" smtClean="0">
                <a:solidFill>
                  <a:schemeClr val="accent4"/>
                </a:solidFill>
              </a:rPr>
              <a:t>d’inclusion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sociale</a:t>
            </a:r>
            <a:r>
              <a:rPr lang="en-US" sz="2800" dirty="0" smtClean="0">
                <a:solidFill>
                  <a:schemeClr val="accent4"/>
                </a:solidFill>
              </a:rPr>
              <a:t> (ONIS)</a:t>
            </a:r>
          </a:p>
          <a:p>
            <a:pPr lvl="1"/>
            <a:r>
              <a:rPr lang="en-US" sz="2400" dirty="0" smtClean="0">
                <a:solidFill>
                  <a:schemeClr val="accent4"/>
                </a:solidFill>
              </a:rPr>
              <a:t>5900 </a:t>
            </a:r>
            <a:r>
              <a:rPr lang="en-US" sz="2400" dirty="0" err="1" smtClean="0">
                <a:solidFill>
                  <a:schemeClr val="accent4"/>
                </a:solidFill>
              </a:rPr>
              <a:t>bénéficiaires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adultes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âge</a:t>
            </a:r>
            <a:r>
              <a:rPr lang="en-US" sz="2400" dirty="0" smtClean="0">
                <a:solidFill>
                  <a:schemeClr val="accent4"/>
                </a:solidFill>
              </a:rPr>
              <a:t> de </a:t>
            </a:r>
            <a:r>
              <a:rPr lang="en-US" sz="2400" dirty="0" err="1" smtClean="0">
                <a:solidFill>
                  <a:schemeClr val="accent4"/>
                </a:solidFill>
              </a:rPr>
              <a:t>travailler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lvl="1"/>
            <a:r>
              <a:rPr lang="en-US" sz="2400" dirty="0" err="1" smtClean="0">
                <a:solidFill>
                  <a:schemeClr val="accent4"/>
                </a:solidFill>
              </a:rPr>
              <a:t>Projet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d’activation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sociale</a:t>
            </a:r>
            <a:r>
              <a:rPr lang="en-US" sz="2400" dirty="0" smtClean="0">
                <a:solidFill>
                  <a:schemeClr val="accent4"/>
                </a:solidFill>
              </a:rPr>
              <a:t> et </a:t>
            </a:r>
            <a:r>
              <a:rPr lang="en-US" sz="2400" dirty="0" err="1" smtClean="0">
                <a:solidFill>
                  <a:schemeClr val="accent4"/>
                </a:solidFill>
              </a:rPr>
              <a:t>professionelle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lvl="1"/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85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Loi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REVIS et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mesures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d’activation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Mesures d’activation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Mesures de stabilisation ou de préparation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Travaux d’utilité collective (TUC)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auprès de l’Etat</a:t>
            </a:r>
            <a:r>
              <a:rPr lang="fr-FR" sz="2000" dirty="0">
                <a:solidFill>
                  <a:schemeClr val="accent4"/>
                </a:solidFill>
              </a:rPr>
              <a:t>, communes, établissements publics, les établissements d'utilité publique, </a:t>
            </a:r>
            <a:r>
              <a:rPr lang="fr-FR" sz="2000" dirty="0" smtClean="0">
                <a:solidFill>
                  <a:schemeClr val="accent4"/>
                </a:solidFill>
              </a:rPr>
              <a:t>associations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1580 en cours</a:t>
            </a:r>
          </a:p>
          <a:p>
            <a:pPr lvl="2"/>
            <a:r>
              <a:rPr lang="fr-FR" sz="2000" dirty="0">
                <a:solidFill>
                  <a:schemeClr val="accent4"/>
                </a:solidFill>
              </a:rPr>
              <a:t>m</a:t>
            </a:r>
            <a:r>
              <a:rPr lang="fr-FR" sz="2000" dirty="0" smtClean="0">
                <a:solidFill>
                  <a:schemeClr val="accent4"/>
                </a:solidFill>
              </a:rPr>
              <a:t>odalités pratiques retenues sur convention d’activation signée entre le bénéficiaire, l’organisme d’affectation et l’ONIS</a:t>
            </a:r>
          </a:p>
          <a:p>
            <a:pPr lvl="2"/>
            <a:endParaRPr lang="en-US" sz="2000" dirty="0" smtClean="0">
              <a:solidFill>
                <a:schemeClr val="accent4"/>
              </a:solidFill>
            </a:endParaRPr>
          </a:p>
          <a:p>
            <a:pPr lvl="1"/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93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Situation actuelle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130 mesures TUC en cours auprès de 20 communes</a:t>
            </a:r>
          </a:p>
          <a:p>
            <a:pPr lvl="1"/>
            <a:r>
              <a:rPr lang="en-US" sz="2400" dirty="0" err="1" smtClean="0">
                <a:solidFill>
                  <a:schemeClr val="accent4"/>
                </a:solidFill>
              </a:rPr>
              <a:t>Domaines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variés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accent4"/>
                </a:solidFill>
              </a:rPr>
              <a:t>Ouvrier</a:t>
            </a:r>
            <a:r>
              <a:rPr lang="en-US" sz="2000" dirty="0" smtClean="0">
                <a:solidFill>
                  <a:schemeClr val="accent4"/>
                </a:solidFill>
              </a:rPr>
              <a:t> polyvalent</a:t>
            </a:r>
          </a:p>
          <a:p>
            <a:pPr lvl="2"/>
            <a:r>
              <a:rPr lang="en-US" sz="2000" dirty="0" err="1" smtClean="0">
                <a:solidFill>
                  <a:schemeClr val="accent4"/>
                </a:solidFill>
              </a:rPr>
              <a:t>Nettoyage</a:t>
            </a:r>
            <a:endParaRPr lang="en-US" sz="2000" dirty="0" smtClean="0">
              <a:solidFill>
                <a:schemeClr val="accent4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accent4"/>
                </a:solidFill>
              </a:rPr>
              <a:t>Entretien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espaces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verts</a:t>
            </a:r>
            <a:r>
              <a:rPr lang="en-US" sz="2000" dirty="0" smtClean="0">
                <a:solidFill>
                  <a:schemeClr val="accent4"/>
                </a:solidFill>
              </a:rPr>
              <a:t>, </a:t>
            </a:r>
            <a:r>
              <a:rPr lang="en-US" sz="2000" dirty="0" err="1" smtClean="0">
                <a:solidFill>
                  <a:schemeClr val="accent4"/>
                </a:solidFill>
              </a:rPr>
              <a:t>parcs</a:t>
            </a:r>
            <a:r>
              <a:rPr lang="en-US" sz="2000" dirty="0" smtClean="0">
                <a:solidFill>
                  <a:schemeClr val="accent4"/>
                </a:solidFill>
              </a:rPr>
              <a:t>, </a:t>
            </a:r>
            <a:r>
              <a:rPr lang="en-US" sz="2000" dirty="0" err="1" smtClean="0">
                <a:solidFill>
                  <a:schemeClr val="accent4"/>
                </a:solidFill>
              </a:rPr>
              <a:t>voirie</a:t>
            </a:r>
            <a:r>
              <a:rPr lang="en-US" sz="2000" dirty="0" smtClean="0">
                <a:solidFill>
                  <a:schemeClr val="accent4"/>
                </a:solidFill>
              </a:rPr>
              <a:t> et terrains de sport</a:t>
            </a:r>
          </a:p>
          <a:p>
            <a:pPr lvl="2"/>
            <a:r>
              <a:rPr lang="en-US" sz="2000" dirty="0" err="1" smtClean="0">
                <a:solidFill>
                  <a:schemeClr val="accent4"/>
                </a:solidFill>
              </a:rPr>
              <a:t>Accompagnateurs</a:t>
            </a:r>
            <a:r>
              <a:rPr lang="en-US" sz="2000" dirty="0" smtClean="0">
                <a:solidFill>
                  <a:schemeClr val="accent4"/>
                </a:solidFill>
              </a:rPr>
              <a:t> (</a:t>
            </a:r>
            <a:r>
              <a:rPr lang="en-US" sz="2000" dirty="0" err="1" smtClean="0">
                <a:solidFill>
                  <a:schemeClr val="accent4"/>
                </a:solidFill>
              </a:rPr>
              <a:t>Navette</a:t>
            </a:r>
            <a:r>
              <a:rPr lang="en-US" sz="2000" dirty="0" smtClean="0">
                <a:solidFill>
                  <a:schemeClr val="accent4"/>
                </a:solidFill>
              </a:rPr>
              <a:t>, </a:t>
            </a:r>
            <a:r>
              <a:rPr lang="en-US" sz="2000" dirty="0" err="1" smtClean="0">
                <a:solidFill>
                  <a:schemeClr val="accent4"/>
                </a:solidFill>
              </a:rPr>
              <a:t>Ruffbus</a:t>
            </a:r>
            <a:r>
              <a:rPr lang="en-US" sz="2000" dirty="0" smtClean="0">
                <a:solidFill>
                  <a:schemeClr val="accent4"/>
                </a:solidFill>
              </a:rPr>
              <a:t>, </a:t>
            </a:r>
            <a:r>
              <a:rPr lang="en-US" sz="2000" dirty="0" err="1" smtClean="0">
                <a:solidFill>
                  <a:schemeClr val="accent4"/>
                </a:solidFill>
              </a:rPr>
              <a:t>Pedibus</a:t>
            </a:r>
            <a:r>
              <a:rPr lang="en-US" sz="2000" dirty="0" smtClean="0">
                <a:solidFill>
                  <a:schemeClr val="accent4"/>
                </a:solidFill>
              </a:rPr>
              <a:t>)</a:t>
            </a:r>
          </a:p>
          <a:p>
            <a:pPr lvl="2"/>
            <a:r>
              <a:rPr lang="en-US" sz="2000" dirty="0" smtClean="0">
                <a:solidFill>
                  <a:schemeClr val="accent4"/>
                </a:solidFill>
              </a:rPr>
              <a:t>Aide </a:t>
            </a:r>
            <a:r>
              <a:rPr lang="en-US" sz="2000" dirty="0" err="1" smtClean="0">
                <a:solidFill>
                  <a:schemeClr val="accent4"/>
                </a:solidFill>
              </a:rPr>
              <a:t>éducateur</a:t>
            </a:r>
            <a:r>
              <a:rPr lang="en-US" sz="2000" dirty="0" smtClean="0">
                <a:solidFill>
                  <a:schemeClr val="accent4"/>
                </a:solidFill>
              </a:rPr>
              <a:t> (</a:t>
            </a:r>
            <a:r>
              <a:rPr lang="en-US" sz="2000" dirty="0" err="1" smtClean="0">
                <a:solidFill>
                  <a:schemeClr val="accent4"/>
                </a:solidFill>
              </a:rPr>
              <a:t>maisons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relais</a:t>
            </a:r>
            <a:r>
              <a:rPr lang="en-US" sz="2000" dirty="0" smtClean="0">
                <a:solidFill>
                  <a:schemeClr val="accent4"/>
                </a:solidFill>
              </a:rPr>
              <a:t>)</a:t>
            </a:r>
          </a:p>
          <a:p>
            <a:pPr lvl="2"/>
            <a:r>
              <a:rPr lang="en-US" sz="2000" dirty="0" smtClean="0">
                <a:solidFill>
                  <a:schemeClr val="accent4"/>
                </a:solidFill>
              </a:rPr>
              <a:t>Accueil et </a:t>
            </a:r>
            <a:r>
              <a:rPr lang="en-US" sz="2000" dirty="0" err="1" smtClean="0">
                <a:solidFill>
                  <a:schemeClr val="accent4"/>
                </a:solidFill>
              </a:rPr>
              <a:t>appui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administratif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85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Avantages pour les citoyens bénéficiaires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Développement et preuve de l’employabilité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Inclusion et création d’un nouveau réseau social</a:t>
            </a:r>
            <a:endParaRPr lang="fr-FR" sz="2400" dirty="0">
              <a:solidFill>
                <a:schemeClr val="accent4"/>
              </a:solidFill>
            </a:endParaRP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Possibilité de rester en activité</a:t>
            </a:r>
            <a:endParaRPr lang="fr-FR" sz="2400" dirty="0">
              <a:solidFill>
                <a:schemeClr val="accent4"/>
              </a:solidFill>
            </a:endParaRP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Revenu supplémentaire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Indemnisé à hauteur du salaire social minimum non qualifié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Immunisation partielle pour calcul d’un complément éventuel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Non remboursable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Carrière d’assurance pension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500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Avantages pour les organismes d’affectation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Contribution à l’inclusion des citoyens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Renforcement d’équipes permettant travaux et services supplémentaires</a:t>
            </a:r>
          </a:p>
          <a:p>
            <a:pPr lvl="1"/>
            <a:r>
              <a:rPr lang="fr-FR" sz="2400" dirty="0">
                <a:solidFill>
                  <a:schemeClr val="accent4"/>
                </a:solidFill>
              </a:rPr>
              <a:t>Pas de frais de personnel </a:t>
            </a:r>
            <a:r>
              <a:rPr lang="fr-FR" sz="2400" dirty="0" smtClean="0">
                <a:solidFill>
                  <a:schemeClr val="accent4"/>
                </a:solidFill>
              </a:rPr>
              <a:t>pour ressource supplémentaire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Identification </a:t>
            </a:r>
            <a:r>
              <a:rPr lang="fr-FR" sz="2400" dirty="0">
                <a:solidFill>
                  <a:schemeClr val="accent4"/>
                </a:solidFill>
              </a:rPr>
              <a:t>de candidats pour emplois </a:t>
            </a:r>
            <a:r>
              <a:rPr lang="fr-FR" sz="2400" dirty="0" smtClean="0">
                <a:solidFill>
                  <a:schemeClr val="accent4"/>
                </a:solidFill>
              </a:rPr>
              <a:t>communaux (aide à l’embauche existe)</a:t>
            </a:r>
            <a:endParaRPr lang="fr-FR" sz="2400" dirty="0">
              <a:solidFill>
                <a:schemeClr val="accent4"/>
              </a:solidFill>
            </a:endParaRPr>
          </a:p>
          <a:p>
            <a:pPr lvl="1"/>
            <a:endParaRPr lang="fr-FR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914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Avantages pour les organismes d’affectation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Flexibilité</a:t>
            </a:r>
          </a:p>
          <a:p>
            <a:pPr lvl="2"/>
            <a:r>
              <a:rPr lang="fr-FR" sz="2000" dirty="0">
                <a:solidFill>
                  <a:schemeClr val="accent4"/>
                </a:solidFill>
              </a:rPr>
              <a:t>Tâches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Durée</a:t>
            </a:r>
          </a:p>
          <a:p>
            <a:pPr lvl="2"/>
            <a:r>
              <a:rPr lang="fr-FR" sz="2000" dirty="0">
                <a:solidFill>
                  <a:schemeClr val="accent4"/>
                </a:solidFill>
              </a:rPr>
              <a:t>Horaire 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lvl="2"/>
            <a:r>
              <a:rPr lang="fr-FR" sz="2000" dirty="0">
                <a:solidFill>
                  <a:schemeClr val="accent4"/>
                </a:solidFill>
              </a:rPr>
              <a:t>Début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Renouvelable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Fin prématurée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Adaptations</a:t>
            </a:r>
          </a:p>
          <a:p>
            <a:pPr lvl="2"/>
            <a:endParaRPr lang="fr-FR" sz="20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Responsabilité des organismes d’affectation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Proposer </a:t>
            </a:r>
            <a:r>
              <a:rPr lang="fr-FR" sz="2400" dirty="0">
                <a:solidFill>
                  <a:schemeClr val="accent4"/>
                </a:solidFill>
              </a:rPr>
              <a:t>un </a:t>
            </a:r>
            <a:r>
              <a:rPr lang="fr-FR" sz="2400" dirty="0" smtClean="0">
                <a:solidFill>
                  <a:schemeClr val="accent4"/>
                </a:solidFill>
              </a:rPr>
              <a:t>encadrement adapté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Collaborer avec l’ARIS notamment pour évaluations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Gestion du temps de travail, présences et absences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Sécurité et santé au travail (possibilité d’aide financière)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2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Soutien aux organismes d’affectation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L’ARIS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Suivi régulier et disponibilité à proximité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Fixation des objectifs et évaluations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Démarches administratives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L’ONIS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Service « relations organismes » pour la gestion d’offres, conseil et échanges sur pratiques organisationnelles</a:t>
            </a:r>
          </a:p>
          <a:p>
            <a:pPr lvl="2"/>
            <a:r>
              <a:rPr lang="fr-FR" sz="2000" dirty="0" smtClean="0">
                <a:solidFill>
                  <a:schemeClr val="accent4"/>
                </a:solidFill>
              </a:rPr>
              <a:t>Service « prestations » pour le calcul et l’attribution de l’allocation d’activation et autres charges et aides financières</a:t>
            </a:r>
            <a:endParaRPr lang="fr-FR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1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d’autres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acteurs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Autres acteurs communaux et partenaires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Syndicats d’initiative ou ententes touristiques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Syndicats intercommunaux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Établissements publics communaux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Associations conventionnées </a:t>
            </a:r>
            <a:r>
              <a:rPr lang="fr-FR" sz="2800" dirty="0">
                <a:solidFill>
                  <a:schemeClr val="accent4"/>
                </a:solidFill>
              </a:rPr>
              <a:t>par les communes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Crèches, maisons </a:t>
            </a:r>
            <a:r>
              <a:rPr lang="fr-FR" sz="2400" dirty="0">
                <a:solidFill>
                  <a:schemeClr val="accent4"/>
                </a:solidFill>
              </a:rPr>
              <a:t>relais, maison des </a:t>
            </a:r>
            <a:r>
              <a:rPr lang="fr-FR" sz="2400" dirty="0" smtClean="0">
                <a:solidFill>
                  <a:schemeClr val="accent4"/>
                </a:solidFill>
              </a:rPr>
              <a:t>jeunes, CIPA</a:t>
            </a:r>
            <a:endParaRPr lang="fr-FR" sz="2400" dirty="0">
              <a:solidFill>
                <a:schemeClr val="accent4"/>
              </a:solidFill>
            </a:endParaRPr>
          </a:p>
          <a:p>
            <a:pPr lvl="1"/>
            <a:endParaRPr lang="fr-FR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040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TUC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auprès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d’autres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acteurs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SzPct val="80000"/>
            </a:pPr>
            <a:r>
              <a:rPr lang="fr-FR" dirty="0" smtClean="0">
                <a:solidFill>
                  <a:schemeClr val="accent4"/>
                </a:solidFill>
                <a:ea typeface="+mn-ea"/>
                <a:cs typeface="+mn-cs"/>
              </a:rPr>
              <a:t>Associations actives au niveau 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sportif, jeunesse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Jeunesse, seniors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social, </a:t>
            </a:r>
            <a:r>
              <a:rPr lang="fr-FR" sz="2400" dirty="0">
                <a:solidFill>
                  <a:schemeClr val="accent4"/>
                </a:solidFill>
              </a:rPr>
              <a:t>inclusion </a:t>
            </a:r>
            <a:endParaRPr lang="fr-FR" sz="2400" dirty="0" smtClean="0">
              <a:solidFill>
                <a:schemeClr val="accent4"/>
              </a:solidFill>
            </a:endParaRP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culturel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environnemental, touristique</a:t>
            </a:r>
          </a:p>
          <a:p>
            <a:pPr lvl="1"/>
            <a:endParaRPr lang="fr-FR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8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BF0000"/>
                </a:solidFill>
              </a:rPr>
              <a:t>Les instruments du vivre-ensemble interculturel</a:t>
            </a:r>
            <a:endParaRPr lang="en-US" sz="2400" dirty="0">
              <a:solidFill>
                <a:srgbClr val="B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400" dirty="0" smtClean="0"/>
              <a:t>le vivre-ensemble interculturel est mis en œuvre par le biais des quatre instruments suivants :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805862" y="1491630"/>
          <a:ext cx="5532276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48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Projets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soutenus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par les communes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Nouvel élan pour développer des projets dans les communes, pour promouvoir le vivre- ensemble et l’inclusion</a:t>
            </a:r>
          </a:p>
          <a:p>
            <a:pPr marL="342900" lvl="1" indent="-342900">
              <a:buSzPct val="80000"/>
            </a:pPr>
            <a:r>
              <a:rPr lang="fr-FR" dirty="0" smtClean="0">
                <a:solidFill>
                  <a:schemeClr val="accent4"/>
                </a:solidFill>
                <a:ea typeface="+mn-ea"/>
                <a:cs typeface="+mn-cs"/>
              </a:rPr>
              <a:t>Soutien par ONIS pour établir offres visant bénéficiaires REVIS</a:t>
            </a:r>
          </a:p>
          <a:p>
            <a:pPr marL="342900" lvl="1" indent="-342900">
              <a:buSzPct val="80000"/>
            </a:pPr>
            <a:r>
              <a:rPr lang="fr-FR" dirty="0" smtClean="0">
                <a:solidFill>
                  <a:schemeClr val="accent4"/>
                </a:solidFill>
                <a:ea typeface="+mn-ea"/>
                <a:cs typeface="+mn-cs"/>
              </a:rPr>
              <a:t>Soutien financier via appels à projets</a:t>
            </a:r>
          </a:p>
          <a:p>
            <a:pPr marL="742950" lvl="2" indent="-342900">
              <a:buSzPct val="80000"/>
            </a:pPr>
            <a:r>
              <a:rPr lang="fr-FR" dirty="0" smtClean="0">
                <a:solidFill>
                  <a:schemeClr val="accent4"/>
                </a:solidFill>
                <a:ea typeface="+mn-ea"/>
                <a:cs typeface="+mn-cs"/>
              </a:rPr>
              <a:t>Fonds social européen FSE+</a:t>
            </a:r>
          </a:p>
          <a:p>
            <a:pPr marL="457200" lvl="1" indent="0">
              <a:buNone/>
            </a:pPr>
            <a:endParaRPr lang="fr-FR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Travaux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d’utilité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collective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Vivre l’inclusion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La diversité comme atout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4"/>
                </a:solidFill>
              </a:rPr>
              <a:t>Prochaines étapes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Documentation et offre de poste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Présentation par ONIS / ARIS auprès de l’administration communale ou auprès d’associations intéressées</a:t>
            </a:r>
          </a:p>
          <a:p>
            <a:pPr lvl="1"/>
            <a:r>
              <a:rPr lang="fr-FR" sz="2400" dirty="0" smtClean="0">
                <a:solidFill>
                  <a:schemeClr val="accent4"/>
                </a:solidFill>
              </a:rPr>
              <a:t>Echange avec ONIS pour développer un projet</a:t>
            </a:r>
          </a:p>
          <a:p>
            <a:pPr lvl="1"/>
            <a:endParaRPr lang="fr-FR" sz="2400" dirty="0">
              <a:solidFill>
                <a:schemeClr val="accent4"/>
              </a:solidFill>
            </a:endParaRPr>
          </a:p>
          <a:p>
            <a:pPr marL="457200" lvl="1" indent="0">
              <a:buNone/>
            </a:pPr>
            <a:endParaRPr lang="fr-FR" sz="2400" dirty="0" smtClean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740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91630"/>
            <a:ext cx="7772400" cy="31875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Merci pour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votre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attention!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Office national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</a:rPr>
              <a:t>d’inclusion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</a:rPr>
              <a:t>sociale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400" dirty="0" err="1">
                <a:solidFill>
                  <a:schemeClr val="tx2"/>
                </a:solidFill>
              </a:rPr>
              <a:t>Votre</a:t>
            </a:r>
            <a:r>
              <a:rPr lang="en-US" sz="2400" dirty="0">
                <a:solidFill>
                  <a:schemeClr val="tx2"/>
                </a:solidFill>
              </a:rPr>
              <a:t> contact: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Christian Bintener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247 8 3636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christian.bintener@onis.etat.lu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onis.gouvernement.lu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72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E40520"/>
                </a:solidFill>
              </a:rPr>
              <a:t>Division </a:t>
            </a:r>
            <a:r>
              <a:rPr lang="en-US" dirty="0" err="1" smtClean="0">
                <a:solidFill>
                  <a:srgbClr val="E40520"/>
                </a:solidFill>
              </a:rPr>
              <a:t>Personnes</a:t>
            </a:r>
            <a:r>
              <a:rPr lang="en-US" dirty="0" smtClean="0">
                <a:solidFill>
                  <a:srgbClr val="E40520"/>
                </a:solidFill>
              </a:rPr>
              <a:t> </a:t>
            </a:r>
            <a:r>
              <a:rPr lang="en-US" dirty="0" err="1">
                <a:solidFill>
                  <a:srgbClr val="E40520"/>
                </a:solidFill>
              </a:rPr>
              <a:t>handicapées</a:t>
            </a:r>
            <a:r>
              <a:rPr lang="en-US" dirty="0" smtClean="0">
                <a:solidFill>
                  <a:srgbClr val="E40520"/>
                </a:solidFill>
              </a:rPr>
              <a:t/>
            </a:r>
            <a:br>
              <a:rPr lang="en-US" dirty="0" smtClean="0">
                <a:solidFill>
                  <a:srgbClr val="E40520"/>
                </a:solidFill>
              </a:rPr>
            </a:br>
            <a:r>
              <a:rPr lang="en-US" sz="2400" dirty="0" err="1" smtClean="0">
                <a:solidFill>
                  <a:schemeClr val="tx2"/>
                </a:solidFill>
              </a:rPr>
              <a:t>Votre</a:t>
            </a:r>
            <a:r>
              <a:rPr lang="en-US" sz="2400" dirty="0" smtClean="0">
                <a:solidFill>
                  <a:schemeClr val="tx2"/>
                </a:solidFill>
              </a:rPr>
              <a:t> contact: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Magnus Koerfer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Tel.: 247 83654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accessibilite@fm.etat.lu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99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 </a:t>
            </a:r>
            <a:r>
              <a:rPr lang="fr-FR" dirty="0">
                <a:solidFill>
                  <a:srgbClr val="E40520"/>
                </a:solidFill>
              </a:rPr>
              <a:t>législation sur l’accessibilité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4227" y="1707654"/>
            <a:ext cx="8280000" cy="2960176"/>
            <a:chOff x="324227" y="1486432"/>
            <a:chExt cx="7200000" cy="25518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27" y="1486433"/>
              <a:ext cx="1800000" cy="25461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227" y="1486432"/>
              <a:ext cx="1800000" cy="254612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227" y="1492179"/>
              <a:ext cx="1800000" cy="25461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227" y="1492179"/>
              <a:ext cx="1800000" cy="2546129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450642" y="915566"/>
            <a:ext cx="802716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Une loi et trois règlements grand-ducaux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13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E40520"/>
                </a:solidFill>
              </a:rPr>
              <a:t>Nouvelle législation sur l’accessibilité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0642" y="915566"/>
            <a:ext cx="802716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Une loi et trois règlements grand-ducaux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9899" y="1851670"/>
            <a:ext cx="8007911" cy="648072"/>
          </a:xfrm>
          <a:prstGeom prst="roundRect">
            <a:avLst>
              <a:gd name="adj" fmla="val 8888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Loi du 7 janvier 2022 portant sur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l’accessibilité à tous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 lieux ouverts au public, des voies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publiques et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 bâtiments d’habitation collectifs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9899" y="2643758"/>
            <a:ext cx="8007911" cy="2034208"/>
          </a:xfrm>
          <a:prstGeom prst="roundRect">
            <a:avLst>
              <a:gd name="adj" fmla="val 8888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Règlement grand-ducal du 8 février 2023 relatif à l’accessibilité à tous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lieux ouverts au public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et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voies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publiques</a:t>
            </a:r>
          </a:p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Règlement grand-ducal du 8 février 2023 relatif à l’accessibilité à tous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bâtiments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d’habitation collectifs</a:t>
            </a:r>
          </a:p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Règlement grand-ducal du 8 février 2023 relatif à l’organisation et au fonctionnement du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Conseil consultatif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 l’accessibilité</a:t>
            </a:r>
          </a:p>
        </p:txBody>
      </p:sp>
    </p:spTree>
    <p:extLst>
      <p:ext uri="{BB962C8B-B14F-4D97-AF65-F5344CB8AC3E}">
        <p14:creationId xmlns:p14="http://schemas.microsoft.com/office/powerpoint/2010/main" val="35894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 législation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26631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toute nouvelle loi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405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9900" y="2355726"/>
            <a:ext cx="3742060" cy="2553274"/>
          </a:xfrm>
          <a:prstGeom prst="roundRect">
            <a:avLst>
              <a:gd name="adj" fmla="val 8888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Extension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champ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d’application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Lieu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privé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ou public</a:t>
            </a: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Nouvelles constructions et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Bâtiments existants</a:t>
            </a: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Bâtiments d’habitation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collectifs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609778" y="2355726"/>
            <a:ext cx="3742060" cy="2553274"/>
          </a:xfrm>
          <a:prstGeom prst="roundRect">
            <a:avLst>
              <a:gd name="adj" fmla="val 8888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Autres nouveautés :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710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Aides financières</a:t>
            </a:r>
          </a:p>
          <a:p>
            <a:pPr marL="28710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Conseil consultatif de l’accessibilité</a:t>
            </a:r>
          </a:p>
          <a:p>
            <a:pPr marL="28710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Solutions d’effet équivalent</a:t>
            </a:r>
          </a:p>
          <a:p>
            <a:pPr marL="28710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Aménagements raisonnables</a:t>
            </a:r>
          </a:p>
          <a:p>
            <a:pPr marL="28710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Sanctions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pénales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9942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Lieux ouverts au public – Bâtiments d’habitation collectifs – Voies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publiques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405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Ville Haute : « Place de l'Étoile » | Ville de Luxembo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" y="2255672"/>
            <a:ext cx="5621489" cy="2650131"/>
          </a:xfrm>
          <a:prstGeom prst="roundRect">
            <a:avLst>
              <a:gd name="adj" fmla="val 649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9900" y="4900518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59832" y="1418093"/>
            <a:ext cx="942006" cy="250745"/>
            <a:chOff x="358733" y="1909387"/>
            <a:chExt cx="942006" cy="250745"/>
          </a:xfrm>
        </p:grpSpPr>
        <p:grpSp>
          <p:nvGrpSpPr>
            <p:cNvPr id="10" name="Group 9"/>
            <p:cNvGrpSpPr/>
            <p:nvPr/>
          </p:nvGrpSpPr>
          <p:grpSpPr>
            <a:xfrm>
              <a:off x="358733" y="1909387"/>
              <a:ext cx="252827" cy="250745"/>
              <a:chOff x="358733" y="1909387"/>
              <a:chExt cx="252827" cy="25074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8733" y="1909387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506"/>
              <p:cNvSpPr>
                <a:spLocks noEditPoints="1"/>
              </p:cNvSpPr>
              <p:nvPr/>
            </p:nvSpPr>
            <p:spPr bwMode="auto">
              <a:xfrm>
                <a:off x="399794" y="1926574"/>
                <a:ext cx="170703" cy="216369"/>
              </a:xfrm>
              <a:custGeom>
                <a:avLst/>
                <a:gdLst>
                  <a:gd name="T0" fmla="*/ 76 w 237"/>
                  <a:gd name="T1" fmla="*/ 117 h 299"/>
                  <a:gd name="T2" fmla="*/ 161 w 237"/>
                  <a:gd name="T3" fmla="*/ 117 h 299"/>
                  <a:gd name="T4" fmla="*/ 183 w 237"/>
                  <a:gd name="T5" fmla="*/ 96 h 299"/>
                  <a:gd name="T6" fmla="*/ 183 w 237"/>
                  <a:gd name="T7" fmla="*/ 64 h 299"/>
                  <a:gd name="T8" fmla="*/ 161 w 237"/>
                  <a:gd name="T9" fmla="*/ 43 h 299"/>
                  <a:gd name="T10" fmla="*/ 76 w 237"/>
                  <a:gd name="T11" fmla="*/ 43 h 299"/>
                  <a:gd name="T12" fmla="*/ 55 w 237"/>
                  <a:gd name="T13" fmla="*/ 64 h 299"/>
                  <a:gd name="T14" fmla="*/ 55 w 237"/>
                  <a:gd name="T15" fmla="*/ 96 h 299"/>
                  <a:gd name="T16" fmla="*/ 76 w 237"/>
                  <a:gd name="T17" fmla="*/ 117 h 299"/>
                  <a:gd name="T18" fmla="*/ 76 w 237"/>
                  <a:gd name="T19" fmla="*/ 64 h 299"/>
                  <a:gd name="T20" fmla="*/ 161 w 237"/>
                  <a:gd name="T21" fmla="*/ 64 h 299"/>
                  <a:gd name="T22" fmla="*/ 161 w 237"/>
                  <a:gd name="T23" fmla="*/ 96 h 299"/>
                  <a:gd name="T24" fmla="*/ 76 w 237"/>
                  <a:gd name="T25" fmla="*/ 96 h 299"/>
                  <a:gd name="T26" fmla="*/ 76 w 237"/>
                  <a:gd name="T27" fmla="*/ 64 h 299"/>
                  <a:gd name="T28" fmla="*/ 76 w 237"/>
                  <a:gd name="T29" fmla="*/ 192 h 299"/>
                  <a:gd name="T30" fmla="*/ 55 w 237"/>
                  <a:gd name="T31" fmla="*/ 171 h 299"/>
                  <a:gd name="T32" fmla="*/ 76 w 237"/>
                  <a:gd name="T33" fmla="*/ 149 h 299"/>
                  <a:gd name="T34" fmla="*/ 97 w 237"/>
                  <a:gd name="T35" fmla="*/ 171 h 299"/>
                  <a:gd name="T36" fmla="*/ 76 w 237"/>
                  <a:gd name="T37" fmla="*/ 192 h 299"/>
                  <a:gd name="T38" fmla="*/ 183 w 237"/>
                  <a:gd name="T39" fmla="*/ 171 h 299"/>
                  <a:gd name="T40" fmla="*/ 161 w 237"/>
                  <a:gd name="T41" fmla="*/ 192 h 299"/>
                  <a:gd name="T42" fmla="*/ 140 w 237"/>
                  <a:gd name="T43" fmla="*/ 171 h 299"/>
                  <a:gd name="T44" fmla="*/ 161 w 237"/>
                  <a:gd name="T45" fmla="*/ 149 h 299"/>
                  <a:gd name="T46" fmla="*/ 183 w 237"/>
                  <a:gd name="T47" fmla="*/ 171 h 299"/>
                  <a:gd name="T48" fmla="*/ 233 w 237"/>
                  <a:gd name="T49" fmla="*/ 280 h 299"/>
                  <a:gd name="T50" fmla="*/ 183 w 237"/>
                  <a:gd name="T51" fmla="*/ 231 h 299"/>
                  <a:gd name="T52" fmla="*/ 225 w 237"/>
                  <a:gd name="T53" fmla="*/ 181 h 299"/>
                  <a:gd name="T54" fmla="*/ 225 w 237"/>
                  <a:gd name="T55" fmla="*/ 53 h 299"/>
                  <a:gd name="T56" fmla="*/ 172 w 237"/>
                  <a:gd name="T57" fmla="*/ 0 h 299"/>
                  <a:gd name="T58" fmla="*/ 65 w 237"/>
                  <a:gd name="T59" fmla="*/ 0 h 299"/>
                  <a:gd name="T60" fmla="*/ 12 w 237"/>
                  <a:gd name="T61" fmla="*/ 53 h 299"/>
                  <a:gd name="T62" fmla="*/ 12 w 237"/>
                  <a:gd name="T63" fmla="*/ 181 h 299"/>
                  <a:gd name="T64" fmla="*/ 52 w 237"/>
                  <a:gd name="T65" fmla="*/ 233 h 299"/>
                  <a:gd name="T66" fmla="*/ 4 w 237"/>
                  <a:gd name="T67" fmla="*/ 280 h 299"/>
                  <a:gd name="T68" fmla="*/ 4 w 237"/>
                  <a:gd name="T69" fmla="*/ 296 h 299"/>
                  <a:gd name="T70" fmla="*/ 12 w 237"/>
                  <a:gd name="T71" fmla="*/ 299 h 299"/>
                  <a:gd name="T72" fmla="*/ 20 w 237"/>
                  <a:gd name="T73" fmla="*/ 296 h 299"/>
                  <a:gd name="T74" fmla="*/ 38 w 237"/>
                  <a:gd name="T75" fmla="*/ 277 h 299"/>
                  <a:gd name="T76" fmla="*/ 200 w 237"/>
                  <a:gd name="T77" fmla="*/ 277 h 299"/>
                  <a:gd name="T78" fmla="*/ 218 w 237"/>
                  <a:gd name="T79" fmla="*/ 296 h 299"/>
                  <a:gd name="T80" fmla="*/ 225 w 237"/>
                  <a:gd name="T81" fmla="*/ 299 h 299"/>
                  <a:gd name="T82" fmla="*/ 233 w 237"/>
                  <a:gd name="T83" fmla="*/ 296 h 299"/>
                  <a:gd name="T84" fmla="*/ 233 w 237"/>
                  <a:gd name="T85" fmla="*/ 280 h 299"/>
                  <a:gd name="T86" fmla="*/ 33 w 237"/>
                  <a:gd name="T87" fmla="*/ 181 h 299"/>
                  <a:gd name="T88" fmla="*/ 33 w 237"/>
                  <a:gd name="T89" fmla="*/ 53 h 299"/>
                  <a:gd name="T90" fmla="*/ 65 w 237"/>
                  <a:gd name="T91" fmla="*/ 21 h 299"/>
                  <a:gd name="T92" fmla="*/ 172 w 237"/>
                  <a:gd name="T93" fmla="*/ 21 h 299"/>
                  <a:gd name="T94" fmla="*/ 204 w 237"/>
                  <a:gd name="T95" fmla="*/ 53 h 299"/>
                  <a:gd name="T96" fmla="*/ 204 w 237"/>
                  <a:gd name="T97" fmla="*/ 181 h 299"/>
                  <a:gd name="T98" fmla="*/ 161 w 237"/>
                  <a:gd name="T99" fmla="*/ 213 h 299"/>
                  <a:gd name="T100" fmla="*/ 65 w 237"/>
                  <a:gd name="T101" fmla="*/ 213 h 299"/>
                  <a:gd name="T102" fmla="*/ 33 w 237"/>
                  <a:gd name="T103" fmla="*/ 181 h 299"/>
                  <a:gd name="T104" fmla="*/ 59 w 237"/>
                  <a:gd name="T105" fmla="*/ 256 h 299"/>
                  <a:gd name="T106" fmla="*/ 80 w 237"/>
                  <a:gd name="T107" fmla="*/ 235 h 299"/>
                  <a:gd name="T108" fmla="*/ 157 w 237"/>
                  <a:gd name="T109" fmla="*/ 235 h 299"/>
                  <a:gd name="T110" fmla="*/ 178 w 237"/>
                  <a:gd name="T111" fmla="*/ 256 h 299"/>
                  <a:gd name="T112" fmla="*/ 59 w 237"/>
                  <a:gd name="T113" fmla="*/ 25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7" h="299">
                    <a:moveTo>
                      <a:pt x="76" y="117"/>
                    </a:move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73" y="117"/>
                      <a:pt x="183" y="108"/>
                      <a:pt x="183" y="96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52"/>
                      <a:pt x="173" y="43"/>
                      <a:pt x="161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64" y="43"/>
                      <a:pt x="55" y="52"/>
                      <a:pt x="55" y="64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5" y="108"/>
                      <a:pt x="64" y="117"/>
                      <a:pt x="76" y="117"/>
                    </a:cubicBezTo>
                    <a:close/>
                    <a:moveTo>
                      <a:pt x="76" y="64"/>
                    </a:move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76" y="96"/>
                      <a:pt x="76" y="96"/>
                      <a:pt x="76" y="96"/>
                    </a:cubicBezTo>
                    <a:lnTo>
                      <a:pt x="76" y="64"/>
                    </a:lnTo>
                    <a:close/>
                    <a:moveTo>
                      <a:pt x="76" y="192"/>
                    </a:moveTo>
                    <a:cubicBezTo>
                      <a:pt x="64" y="192"/>
                      <a:pt x="55" y="182"/>
                      <a:pt x="55" y="171"/>
                    </a:cubicBezTo>
                    <a:cubicBezTo>
                      <a:pt x="55" y="159"/>
                      <a:pt x="64" y="149"/>
                      <a:pt x="76" y="149"/>
                    </a:cubicBezTo>
                    <a:cubicBezTo>
                      <a:pt x="88" y="149"/>
                      <a:pt x="97" y="159"/>
                      <a:pt x="97" y="171"/>
                    </a:cubicBezTo>
                    <a:cubicBezTo>
                      <a:pt x="97" y="182"/>
                      <a:pt x="88" y="192"/>
                      <a:pt x="76" y="192"/>
                    </a:cubicBezTo>
                    <a:close/>
                    <a:moveTo>
                      <a:pt x="183" y="171"/>
                    </a:moveTo>
                    <a:cubicBezTo>
                      <a:pt x="183" y="182"/>
                      <a:pt x="173" y="192"/>
                      <a:pt x="161" y="192"/>
                    </a:cubicBezTo>
                    <a:cubicBezTo>
                      <a:pt x="150" y="192"/>
                      <a:pt x="140" y="182"/>
                      <a:pt x="140" y="171"/>
                    </a:cubicBezTo>
                    <a:cubicBezTo>
                      <a:pt x="140" y="159"/>
                      <a:pt x="150" y="149"/>
                      <a:pt x="161" y="149"/>
                    </a:cubicBezTo>
                    <a:cubicBezTo>
                      <a:pt x="173" y="149"/>
                      <a:pt x="183" y="159"/>
                      <a:pt x="183" y="171"/>
                    </a:cubicBezTo>
                    <a:close/>
                    <a:moveTo>
                      <a:pt x="233" y="280"/>
                    </a:moveTo>
                    <a:cubicBezTo>
                      <a:pt x="183" y="231"/>
                      <a:pt x="183" y="231"/>
                      <a:pt x="183" y="231"/>
                    </a:cubicBezTo>
                    <a:cubicBezTo>
                      <a:pt x="205" y="223"/>
                      <a:pt x="225" y="204"/>
                      <a:pt x="225" y="181"/>
                    </a:cubicBezTo>
                    <a:cubicBezTo>
                      <a:pt x="225" y="53"/>
                      <a:pt x="225" y="53"/>
                      <a:pt x="225" y="53"/>
                    </a:cubicBezTo>
                    <a:cubicBezTo>
                      <a:pt x="225" y="24"/>
                      <a:pt x="201" y="0"/>
                      <a:pt x="172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6" y="0"/>
                      <a:pt x="12" y="24"/>
                      <a:pt x="12" y="53"/>
                    </a:cubicBezTo>
                    <a:cubicBezTo>
                      <a:pt x="12" y="181"/>
                      <a:pt x="12" y="181"/>
                      <a:pt x="12" y="181"/>
                    </a:cubicBezTo>
                    <a:cubicBezTo>
                      <a:pt x="12" y="206"/>
                      <a:pt x="29" y="227"/>
                      <a:pt x="52" y="233"/>
                    </a:cubicBezTo>
                    <a:cubicBezTo>
                      <a:pt x="4" y="280"/>
                      <a:pt x="4" y="280"/>
                      <a:pt x="4" y="280"/>
                    </a:cubicBezTo>
                    <a:cubicBezTo>
                      <a:pt x="0" y="285"/>
                      <a:pt x="0" y="291"/>
                      <a:pt x="4" y="296"/>
                    </a:cubicBezTo>
                    <a:cubicBezTo>
                      <a:pt x="7" y="298"/>
                      <a:pt x="9" y="299"/>
                      <a:pt x="12" y="299"/>
                    </a:cubicBezTo>
                    <a:cubicBezTo>
                      <a:pt x="15" y="299"/>
                      <a:pt x="17" y="298"/>
                      <a:pt x="20" y="296"/>
                    </a:cubicBezTo>
                    <a:cubicBezTo>
                      <a:pt x="38" y="277"/>
                      <a:pt x="38" y="277"/>
                      <a:pt x="38" y="277"/>
                    </a:cubicBezTo>
                    <a:cubicBezTo>
                      <a:pt x="200" y="277"/>
                      <a:pt x="200" y="277"/>
                      <a:pt x="200" y="277"/>
                    </a:cubicBezTo>
                    <a:cubicBezTo>
                      <a:pt x="218" y="296"/>
                      <a:pt x="218" y="296"/>
                      <a:pt x="218" y="296"/>
                    </a:cubicBezTo>
                    <a:cubicBezTo>
                      <a:pt x="220" y="298"/>
                      <a:pt x="223" y="299"/>
                      <a:pt x="225" y="299"/>
                    </a:cubicBezTo>
                    <a:cubicBezTo>
                      <a:pt x="228" y="299"/>
                      <a:pt x="231" y="298"/>
                      <a:pt x="233" y="296"/>
                    </a:cubicBezTo>
                    <a:cubicBezTo>
                      <a:pt x="237" y="291"/>
                      <a:pt x="237" y="285"/>
                      <a:pt x="233" y="280"/>
                    </a:cubicBezTo>
                    <a:close/>
                    <a:moveTo>
                      <a:pt x="33" y="181"/>
                    </a:move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36"/>
                      <a:pt x="48" y="21"/>
                      <a:pt x="65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90" y="21"/>
                      <a:pt x="204" y="36"/>
                      <a:pt x="204" y="53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98"/>
                      <a:pt x="180" y="213"/>
                      <a:pt x="161" y="213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48" y="213"/>
                      <a:pt x="33" y="199"/>
                      <a:pt x="33" y="181"/>
                    </a:cubicBezTo>
                    <a:close/>
                    <a:moveTo>
                      <a:pt x="59" y="256"/>
                    </a:moveTo>
                    <a:cubicBezTo>
                      <a:pt x="80" y="235"/>
                      <a:pt x="80" y="235"/>
                      <a:pt x="80" y="235"/>
                    </a:cubicBezTo>
                    <a:cubicBezTo>
                      <a:pt x="157" y="235"/>
                      <a:pt x="157" y="235"/>
                      <a:pt x="157" y="235"/>
                    </a:cubicBezTo>
                    <a:cubicBezTo>
                      <a:pt x="178" y="256"/>
                      <a:pt x="178" y="256"/>
                      <a:pt x="178" y="256"/>
                    </a:cubicBezTo>
                    <a:lnTo>
                      <a:pt x="59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2348" y="1909387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Transport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552" y="1844243"/>
            <a:ext cx="758481" cy="271816"/>
            <a:chOff x="353307" y="3373879"/>
            <a:chExt cx="758481" cy="2718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9717" t="24988" r="67444" b="70466"/>
            <a:stretch/>
          </p:blipFill>
          <p:spPr>
            <a:xfrm>
              <a:off x="353307" y="3373879"/>
              <a:ext cx="281153" cy="2718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8582" y="3383692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3688" y="1834923"/>
            <a:ext cx="859530" cy="288033"/>
            <a:chOff x="339638" y="3701147"/>
            <a:chExt cx="859530" cy="2880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467" t="93839" r="94374" b="1345"/>
            <a:stretch/>
          </p:blipFill>
          <p:spPr>
            <a:xfrm>
              <a:off x="339638" y="3701147"/>
              <a:ext cx="312825" cy="2880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605" y="3721046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Crèche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5152" y="1393591"/>
            <a:ext cx="780008" cy="270723"/>
            <a:chOff x="353307" y="3042004"/>
            <a:chExt cx="780008" cy="2707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9830" t="35195" r="67331" b="60277"/>
            <a:stretch/>
          </p:blipFill>
          <p:spPr>
            <a:xfrm>
              <a:off x="353307" y="3042004"/>
              <a:ext cx="281153" cy="2707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34460" y="3057524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Eglise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88886" y="1385195"/>
            <a:ext cx="1233718" cy="298315"/>
            <a:chOff x="344033" y="4044060"/>
            <a:chExt cx="1233718" cy="2983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563" t="45716" r="94422" b="49295"/>
            <a:stretch/>
          </p:blipFill>
          <p:spPr>
            <a:xfrm>
              <a:off x="344033" y="4044060"/>
              <a:ext cx="298572" cy="29831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42880" y="4070106"/>
              <a:ext cx="9348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Centre culturel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59832" y="1850581"/>
            <a:ext cx="1389707" cy="272375"/>
            <a:chOff x="352691" y="4438708"/>
            <a:chExt cx="1389707" cy="2723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9830" t="29881" r="67325" b="65564"/>
            <a:stretch/>
          </p:blipFill>
          <p:spPr>
            <a:xfrm>
              <a:off x="352691" y="4438708"/>
              <a:ext cx="281769" cy="2723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0814" y="4451784"/>
              <a:ext cx="11015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 de musique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5152" y="1839064"/>
            <a:ext cx="1436351" cy="281274"/>
            <a:chOff x="344577" y="4833462"/>
            <a:chExt cx="1436351" cy="2812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29742" t="88625" r="67266" b="6671"/>
            <a:stretch/>
          </p:blipFill>
          <p:spPr>
            <a:xfrm>
              <a:off x="344577" y="4833462"/>
              <a:ext cx="296237" cy="2812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4460" y="485805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Toilettes publiques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9795" y="1865031"/>
            <a:ext cx="1088629" cy="267825"/>
            <a:chOff x="339638" y="1512436"/>
            <a:chExt cx="1088629" cy="2678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47818" t="29982" r="49327" b="65538"/>
            <a:stretch/>
          </p:blipFill>
          <p:spPr>
            <a:xfrm>
              <a:off x="339638" y="1512436"/>
              <a:ext cx="282710" cy="26782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4460" y="1517243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Aire de jeux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63688" y="1411243"/>
            <a:ext cx="993302" cy="250745"/>
            <a:chOff x="358733" y="2420888"/>
            <a:chExt cx="993302" cy="250745"/>
          </a:xfrm>
        </p:grpSpPr>
        <p:sp>
          <p:nvSpPr>
            <p:cNvPr id="36" name="TextBox 35"/>
            <p:cNvSpPr txBox="1"/>
            <p:nvPr/>
          </p:nvSpPr>
          <p:spPr>
            <a:xfrm>
              <a:off x="622348" y="242088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Résidence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8733" y="2420888"/>
              <a:ext cx="252827" cy="250745"/>
              <a:chOff x="358733" y="2420888"/>
              <a:chExt cx="252827" cy="25074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58733" y="242088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408933" y="2442358"/>
                <a:ext cx="152426" cy="207142"/>
              </a:xfrm>
              <a:custGeom>
                <a:avLst/>
                <a:gdLst>
                  <a:gd name="T0" fmla="*/ 90 w 235"/>
                  <a:gd name="T1" fmla="*/ 215 h 320"/>
                  <a:gd name="T2" fmla="*/ 107 w 235"/>
                  <a:gd name="T3" fmla="*/ 224 h 320"/>
                  <a:gd name="T4" fmla="*/ 96 w 235"/>
                  <a:gd name="T5" fmla="*/ 234 h 320"/>
                  <a:gd name="T6" fmla="*/ 92 w 235"/>
                  <a:gd name="T7" fmla="*/ 276 h 320"/>
                  <a:gd name="T8" fmla="*/ 106 w 235"/>
                  <a:gd name="T9" fmla="*/ 270 h 320"/>
                  <a:gd name="T10" fmla="*/ 92 w 235"/>
                  <a:gd name="T11" fmla="*/ 257 h 320"/>
                  <a:gd name="T12" fmla="*/ 87 w 235"/>
                  <a:gd name="T13" fmla="*/ 270 h 320"/>
                  <a:gd name="T14" fmla="*/ 58 w 235"/>
                  <a:gd name="T15" fmla="*/ 233 h 320"/>
                  <a:gd name="T16" fmla="*/ 61 w 235"/>
                  <a:gd name="T17" fmla="*/ 216 h 320"/>
                  <a:gd name="T18" fmla="*/ 44 w 235"/>
                  <a:gd name="T19" fmla="*/ 228 h 320"/>
                  <a:gd name="T20" fmla="*/ 63 w 235"/>
                  <a:gd name="T21" fmla="*/ 185 h 320"/>
                  <a:gd name="T22" fmla="*/ 58 w 235"/>
                  <a:gd name="T23" fmla="*/ 171 h 320"/>
                  <a:gd name="T24" fmla="*/ 43 w 235"/>
                  <a:gd name="T25" fmla="*/ 181 h 320"/>
                  <a:gd name="T26" fmla="*/ 96 w 235"/>
                  <a:gd name="T27" fmla="*/ 192 h 320"/>
                  <a:gd name="T28" fmla="*/ 106 w 235"/>
                  <a:gd name="T29" fmla="*/ 177 h 320"/>
                  <a:gd name="T30" fmla="*/ 86 w 235"/>
                  <a:gd name="T31" fmla="*/ 181 h 320"/>
                  <a:gd name="T32" fmla="*/ 92 w 235"/>
                  <a:gd name="T33" fmla="*/ 148 h 320"/>
                  <a:gd name="T34" fmla="*/ 107 w 235"/>
                  <a:gd name="T35" fmla="*/ 138 h 320"/>
                  <a:gd name="T36" fmla="*/ 98 w 235"/>
                  <a:gd name="T37" fmla="*/ 128 h 320"/>
                  <a:gd name="T38" fmla="*/ 87 w 235"/>
                  <a:gd name="T39" fmla="*/ 142 h 320"/>
                  <a:gd name="T40" fmla="*/ 58 w 235"/>
                  <a:gd name="T41" fmla="*/ 148 h 320"/>
                  <a:gd name="T42" fmla="*/ 61 w 235"/>
                  <a:gd name="T43" fmla="*/ 131 h 320"/>
                  <a:gd name="T44" fmla="*/ 52 w 235"/>
                  <a:gd name="T45" fmla="*/ 128 h 320"/>
                  <a:gd name="T46" fmla="*/ 43 w 235"/>
                  <a:gd name="T47" fmla="*/ 138 h 320"/>
                  <a:gd name="T48" fmla="*/ 54 w 235"/>
                  <a:gd name="T49" fmla="*/ 106 h 320"/>
                  <a:gd name="T50" fmla="*/ 61 w 235"/>
                  <a:gd name="T51" fmla="*/ 88 h 320"/>
                  <a:gd name="T52" fmla="*/ 48 w 235"/>
                  <a:gd name="T53" fmla="*/ 87 h 320"/>
                  <a:gd name="T54" fmla="*/ 46 w 235"/>
                  <a:gd name="T55" fmla="*/ 103 h 320"/>
                  <a:gd name="T56" fmla="*/ 100 w 235"/>
                  <a:gd name="T57" fmla="*/ 105 h 320"/>
                  <a:gd name="T58" fmla="*/ 104 w 235"/>
                  <a:gd name="T59" fmla="*/ 88 h 320"/>
                  <a:gd name="T60" fmla="*/ 86 w 235"/>
                  <a:gd name="T61" fmla="*/ 96 h 320"/>
                  <a:gd name="T62" fmla="*/ 100 w 235"/>
                  <a:gd name="T63" fmla="*/ 63 h 320"/>
                  <a:gd name="T64" fmla="*/ 106 w 235"/>
                  <a:gd name="T65" fmla="*/ 49 h 320"/>
                  <a:gd name="T66" fmla="*/ 87 w 235"/>
                  <a:gd name="T67" fmla="*/ 49 h 320"/>
                  <a:gd name="T68" fmla="*/ 50 w 235"/>
                  <a:gd name="T69" fmla="*/ 63 h 320"/>
                  <a:gd name="T70" fmla="*/ 63 w 235"/>
                  <a:gd name="T71" fmla="*/ 49 h 320"/>
                  <a:gd name="T72" fmla="*/ 43 w 235"/>
                  <a:gd name="T73" fmla="*/ 53 h 320"/>
                  <a:gd name="T74" fmla="*/ 182 w 235"/>
                  <a:gd name="T75" fmla="*/ 234 h 320"/>
                  <a:gd name="T76" fmla="*/ 191 w 235"/>
                  <a:gd name="T77" fmla="*/ 220 h 320"/>
                  <a:gd name="T78" fmla="*/ 184 w 235"/>
                  <a:gd name="T79" fmla="*/ 213 h 320"/>
                  <a:gd name="T80" fmla="*/ 174 w 235"/>
                  <a:gd name="T81" fmla="*/ 216 h 320"/>
                  <a:gd name="T82" fmla="*/ 174 w 235"/>
                  <a:gd name="T83" fmla="*/ 231 h 320"/>
                  <a:gd name="T84" fmla="*/ 186 w 235"/>
                  <a:gd name="T85" fmla="*/ 191 h 320"/>
                  <a:gd name="T86" fmla="*/ 191 w 235"/>
                  <a:gd name="T87" fmla="*/ 177 h 320"/>
                  <a:gd name="T88" fmla="*/ 174 w 235"/>
                  <a:gd name="T89" fmla="*/ 173 h 320"/>
                  <a:gd name="T90" fmla="*/ 174 w 235"/>
                  <a:gd name="T91" fmla="*/ 189 h 320"/>
                  <a:gd name="T92" fmla="*/ 186 w 235"/>
                  <a:gd name="T93" fmla="*/ 148 h 320"/>
                  <a:gd name="T94" fmla="*/ 189 w 235"/>
                  <a:gd name="T95" fmla="*/ 131 h 320"/>
                  <a:gd name="T96" fmla="*/ 174 w 235"/>
                  <a:gd name="T97" fmla="*/ 131 h 320"/>
                  <a:gd name="T98" fmla="*/ 235 w 235"/>
                  <a:gd name="T99" fmla="*/ 96 h 320"/>
                  <a:gd name="T100" fmla="*/ 0 w 235"/>
                  <a:gd name="T101" fmla="*/ 309 h 320"/>
                  <a:gd name="T102" fmla="*/ 150 w 235"/>
                  <a:gd name="T103" fmla="*/ 10 h 320"/>
                  <a:gd name="T104" fmla="*/ 22 w 235"/>
                  <a:gd name="T105" fmla="*/ 298 h 320"/>
                  <a:gd name="T106" fmla="*/ 64 w 235"/>
                  <a:gd name="T107" fmla="*/ 266 h 320"/>
                  <a:gd name="T108" fmla="*/ 22 w 235"/>
                  <a:gd name="T109" fmla="*/ 21 h 320"/>
                  <a:gd name="T110" fmla="*/ 150 w 235"/>
                  <a:gd name="T111" fmla="*/ 298 h 320"/>
                  <a:gd name="T112" fmla="*/ 192 w 235"/>
                  <a:gd name="T113" fmla="*/ 26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" h="320">
                    <a:moveTo>
                      <a:pt x="87" y="228"/>
                    </a:moveTo>
                    <a:cubicBezTo>
                      <a:pt x="86" y="226"/>
                      <a:pt x="86" y="225"/>
                      <a:pt x="86" y="224"/>
                    </a:cubicBezTo>
                    <a:cubicBezTo>
                      <a:pt x="86" y="221"/>
                      <a:pt x="87" y="218"/>
                      <a:pt x="89" y="216"/>
                    </a:cubicBezTo>
                    <a:cubicBezTo>
                      <a:pt x="89" y="216"/>
                      <a:pt x="90" y="215"/>
                      <a:pt x="90" y="215"/>
                    </a:cubicBezTo>
                    <a:cubicBezTo>
                      <a:pt x="91" y="214"/>
                      <a:pt x="92" y="214"/>
                      <a:pt x="92" y="214"/>
                    </a:cubicBezTo>
                    <a:cubicBezTo>
                      <a:pt x="93" y="214"/>
                      <a:pt x="94" y="213"/>
                      <a:pt x="94" y="213"/>
                    </a:cubicBezTo>
                    <a:cubicBezTo>
                      <a:pt x="98" y="212"/>
                      <a:pt x="101" y="214"/>
                      <a:pt x="104" y="216"/>
                    </a:cubicBezTo>
                    <a:cubicBezTo>
                      <a:pt x="106" y="218"/>
                      <a:pt x="107" y="221"/>
                      <a:pt x="107" y="224"/>
                    </a:cubicBezTo>
                    <a:cubicBezTo>
                      <a:pt x="107" y="225"/>
                      <a:pt x="107" y="226"/>
                      <a:pt x="106" y="228"/>
                    </a:cubicBezTo>
                    <a:cubicBezTo>
                      <a:pt x="106" y="229"/>
                      <a:pt x="105" y="230"/>
                      <a:pt x="104" y="231"/>
                    </a:cubicBezTo>
                    <a:cubicBezTo>
                      <a:pt x="103" y="232"/>
                      <a:pt x="102" y="233"/>
                      <a:pt x="100" y="233"/>
                    </a:cubicBezTo>
                    <a:cubicBezTo>
                      <a:pt x="99" y="234"/>
                      <a:pt x="98" y="234"/>
                      <a:pt x="96" y="234"/>
                    </a:cubicBezTo>
                    <a:cubicBezTo>
                      <a:pt x="93" y="234"/>
                      <a:pt x="91" y="233"/>
                      <a:pt x="89" y="231"/>
                    </a:cubicBezTo>
                    <a:cubicBezTo>
                      <a:pt x="88" y="230"/>
                      <a:pt x="87" y="229"/>
                      <a:pt x="87" y="228"/>
                    </a:cubicBezTo>
                    <a:close/>
                    <a:moveTo>
                      <a:pt x="89" y="274"/>
                    </a:moveTo>
                    <a:cubicBezTo>
                      <a:pt x="90" y="275"/>
                      <a:pt x="91" y="276"/>
                      <a:pt x="92" y="276"/>
                    </a:cubicBezTo>
                    <a:cubicBezTo>
                      <a:pt x="94" y="277"/>
                      <a:pt x="95" y="277"/>
                      <a:pt x="96" y="277"/>
                    </a:cubicBezTo>
                    <a:cubicBezTo>
                      <a:pt x="98" y="277"/>
                      <a:pt x="99" y="277"/>
                      <a:pt x="100" y="276"/>
                    </a:cubicBezTo>
                    <a:cubicBezTo>
                      <a:pt x="102" y="276"/>
                      <a:pt x="103" y="275"/>
                      <a:pt x="104" y="274"/>
                    </a:cubicBezTo>
                    <a:cubicBezTo>
                      <a:pt x="105" y="273"/>
                      <a:pt x="106" y="272"/>
                      <a:pt x="106" y="270"/>
                    </a:cubicBezTo>
                    <a:cubicBezTo>
                      <a:pt x="107" y="269"/>
                      <a:pt x="107" y="268"/>
                      <a:pt x="107" y="266"/>
                    </a:cubicBezTo>
                    <a:cubicBezTo>
                      <a:pt x="107" y="265"/>
                      <a:pt x="107" y="264"/>
                      <a:pt x="106" y="262"/>
                    </a:cubicBezTo>
                    <a:cubicBezTo>
                      <a:pt x="106" y="261"/>
                      <a:pt x="105" y="260"/>
                      <a:pt x="104" y="259"/>
                    </a:cubicBezTo>
                    <a:cubicBezTo>
                      <a:pt x="101" y="256"/>
                      <a:pt x="96" y="255"/>
                      <a:pt x="92" y="257"/>
                    </a:cubicBezTo>
                    <a:cubicBezTo>
                      <a:pt x="91" y="257"/>
                      <a:pt x="90" y="258"/>
                      <a:pt x="89" y="259"/>
                    </a:cubicBezTo>
                    <a:cubicBezTo>
                      <a:pt x="88" y="260"/>
                      <a:pt x="87" y="261"/>
                      <a:pt x="87" y="262"/>
                    </a:cubicBezTo>
                    <a:cubicBezTo>
                      <a:pt x="86" y="264"/>
                      <a:pt x="86" y="265"/>
                      <a:pt x="86" y="266"/>
                    </a:cubicBezTo>
                    <a:cubicBezTo>
                      <a:pt x="86" y="268"/>
                      <a:pt x="86" y="269"/>
                      <a:pt x="87" y="270"/>
                    </a:cubicBezTo>
                    <a:cubicBezTo>
                      <a:pt x="87" y="272"/>
                      <a:pt x="88" y="273"/>
                      <a:pt x="89" y="274"/>
                    </a:cubicBezTo>
                    <a:close/>
                    <a:moveTo>
                      <a:pt x="46" y="231"/>
                    </a:moveTo>
                    <a:cubicBezTo>
                      <a:pt x="48" y="233"/>
                      <a:pt x="51" y="234"/>
                      <a:pt x="54" y="234"/>
                    </a:cubicBezTo>
                    <a:cubicBezTo>
                      <a:pt x="55" y="234"/>
                      <a:pt x="56" y="234"/>
                      <a:pt x="58" y="233"/>
                    </a:cubicBezTo>
                    <a:cubicBezTo>
                      <a:pt x="59" y="233"/>
                      <a:pt x="60" y="232"/>
                      <a:pt x="61" y="231"/>
                    </a:cubicBezTo>
                    <a:cubicBezTo>
                      <a:pt x="62" y="230"/>
                      <a:pt x="63" y="229"/>
                      <a:pt x="63" y="228"/>
                    </a:cubicBezTo>
                    <a:cubicBezTo>
                      <a:pt x="64" y="226"/>
                      <a:pt x="64" y="225"/>
                      <a:pt x="64" y="224"/>
                    </a:cubicBezTo>
                    <a:cubicBezTo>
                      <a:pt x="64" y="221"/>
                      <a:pt x="63" y="218"/>
                      <a:pt x="61" y="216"/>
                    </a:cubicBezTo>
                    <a:cubicBezTo>
                      <a:pt x="60" y="215"/>
                      <a:pt x="59" y="214"/>
                      <a:pt x="58" y="214"/>
                    </a:cubicBezTo>
                    <a:cubicBezTo>
                      <a:pt x="54" y="212"/>
                      <a:pt x="49" y="213"/>
                      <a:pt x="46" y="216"/>
                    </a:cubicBezTo>
                    <a:cubicBezTo>
                      <a:pt x="44" y="218"/>
                      <a:pt x="43" y="221"/>
                      <a:pt x="43" y="224"/>
                    </a:cubicBezTo>
                    <a:cubicBezTo>
                      <a:pt x="43" y="225"/>
                      <a:pt x="43" y="226"/>
                      <a:pt x="44" y="228"/>
                    </a:cubicBezTo>
                    <a:cubicBezTo>
                      <a:pt x="44" y="229"/>
                      <a:pt x="45" y="230"/>
                      <a:pt x="46" y="231"/>
                    </a:cubicBezTo>
                    <a:close/>
                    <a:moveTo>
                      <a:pt x="54" y="192"/>
                    </a:moveTo>
                    <a:cubicBezTo>
                      <a:pt x="57" y="192"/>
                      <a:pt x="59" y="191"/>
                      <a:pt x="61" y="189"/>
                    </a:cubicBezTo>
                    <a:cubicBezTo>
                      <a:pt x="62" y="188"/>
                      <a:pt x="63" y="186"/>
                      <a:pt x="63" y="185"/>
                    </a:cubicBezTo>
                    <a:cubicBezTo>
                      <a:pt x="64" y="184"/>
                      <a:pt x="64" y="182"/>
                      <a:pt x="64" y="181"/>
                    </a:cubicBezTo>
                    <a:cubicBezTo>
                      <a:pt x="64" y="180"/>
                      <a:pt x="64" y="178"/>
                      <a:pt x="63" y="177"/>
                    </a:cubicBezTo>
                    <a:cubicBezTo>
                      <a:pt x="63" y="176"/>
                      <a:pt x="62" y="174"/>
                      <a:pt x="61" y="173"/>
                    </a:cubicBezTo>
                    <a:cubicBezTo>
                      <a:pt x="60" y="172"/>
                      <a:pt x="59" y="172"/>
                      <a:pt x="58" y="171"/>
                    </a:cubicBezTo>
                    <a:cubicBezTo>
                      <a:pt x="55" y="170"/>
                      <a:pt x="52" y="170"/>
                      <a:pt x="50" y="171"/>
                    </a:cubicBezTo>
                    <a:cubicBezTo>
                      <a:pt x="48" y="172"/>
                      <a:pt x="47" y="172"/>
                      <a:pt x="46" y="173"/>
                    </a:cubicBezTo>
                    <a:cubicBezTo>
                      <a:pt x="45" y="174"/>
                      <a:pt x="44" y="176"/>
                      <a:pt x="44" y="177"/>
                    </a:cubicBezTo>
                    <a:cubicBezTo>
                      <a:pt x="43" y="178"/>
                      <a:pt x="43" y="180"/>
                      <a:pt x="43" y="181"/>
                    </a:cubicBezTo>
                    <a:cubicBezTo>
                      <a:pt x="43" y="184"/>
                      <a:pt x="44" y="187"/>
                      <a:pt x="46" y="189"/>
                    </a:cubicBezTo>
                    <a:cubicBezTo>
                      <a:pt x="48" y="191"/>
                      <a:pt x="51" y="192"/>
                      <a:pt x="54" y="192"/>
                    </a:cubicBezTo>
                    <a:close/>
                    <a:moveTo>
                      <a:pt x="92" y="191"/>
                    </a:moveTo>
                    <a:cubicBezTo>
                      <a:pt x="94" y="191"/>
                      <a:pt x="95" y="192"/>
                      <a:pt x="96" y="192"/>
                    </a:cubicBezTo>
                    <a:cubicBezTo>
                      <a:pt x="99" y="192"/>
                      <a:pt x="102" y="191"/>
                      <a:pt x="104" y="189"/>
                    </a:cubicBezTo>
                    <a:cubicBezTo>
                      <a:pt x="105" y="188"/>
                      <a:pt x="106" y="186"/>
                      <a:pt x="106" y="185"/>
                    </a:cubicBezTo>
                    <a:cubicBezTo>
                      <a:pt x="107" y="184"/>
                      <a:pt x="107" y="182"/>
                      <a:pt x="107" y="181"/>
                    </a:cubicBezTo>
                    <a:cubicBezTo>
                      <a:pt x="107" y="180"/>
                      <a:pt x="107" y="178"/>
                      <a:pt x="106" y="177"/>
                    </a:cubicBezTo>
                    <a:cubicBezTo>
                      <a:pt x="106" y="176"/>
                      <a:pt x="105" y="174"/>
                      <a:pt x="104" y="173"/>
                    </a:cubicBezTo>
                    <a:cubicBezTo>
                      <a:pt x="100" y="169"/>
                      <a:pt x="93" y="169"/>
                      <a:pt x="89" y="173"/>
                    </a:cubicBezTo>
                    <a:cubicBezTo>
                      <a:pt x="88" y="174"/>
                      <a:pt x="87" y="176"/>
                      <a:pt x="87" y="177"/>
                    </a:cubicBezTo>
                    <a:cubicBezTo>
                      <a:pt x="86" y="178"/>
                      <a:pt x="86" y="180"/>
                      <a:pt x="86" y="181"/>
                    </a:cubicBezTo>
                    <a:cubicBezTo>
                      <a:pt x="86" y="184"/>
                      <a:pt x="87" y="187"/>
                      <a:pt x="89" y="189"/>
                    </a:cubicBezTo>
                    <a:cubicBezTo>
                      <a:pt x="90" y="190"/>
                      <a:pt x="91" y="190"/>
                      <a:pt x="92" y="191"/>
                    </a:cubicBezTo>
                    <a:close/>
                    <a:moveTo>
                      <a:pt x="89" y="146"/>
                    </a:moveTo>
                    <a:cubicBezTo>
                      <a:pt x="90" y="147"/>
                      <a:pt x="91" y="148"/>
                      <a:pt x="92" y="148"/>
                    </a:cubicBezTo>
                    <a:cubicBezTo>
                      <a:pt x="94" y="149"/>
                      <a:pt x="95" y="149"/>
                      <a:pt x="96" y="149"/>
                    </a:cubicBezTo>
                    <a:cubicBezTo>
                      <a:pt x="98" y="149"/>
                      <a:pt x="99" y="149"/>
                      <a:pt x="100" y="148"/>
                    </a:cubicBezTo>
                    <a:cubicBezTo>
                      <a:pt x="102" y="148"/>
                      <a:pt x="103" y="147"/>
                      <a:pt x="104" y="146"/>
                    </a:cubicBezTo>
                    <a:cubicBezTo>
                      <a:pt x="106" y="144"/>
                      <a:pt x="107" y="141"/>
                      <a:pt x="107" y="138"/>
                    </a:cubicBezTo>
                    <a:cubicBezTo>
                      <a:pt x="107" y="136"/>
                      <a:pt x="106" y="133"/>
                      <a:pt x="104" y="131"/>
                    </a:cubicBezTo>
                    <a:cubicBezTo>
                      <a:pt x="103" y="130"/>
                      <a:pt x="103" y="130"/>
                      <a:pt x="102" y="129"/>
                    </a:cubicBezTo>
                    <a:cubicBezTo>
                      <a:pt x="102" y="129"/>
                      <a:pt x="101" y="129"/>
                      <a:pt x="100" y="129"/>
                    </a:cubicBezTo>
                    <a:cubicBezTo>
                      <a:pt x="100" y="128"/>
                      <a:pt x="99" y="128"/>
                      <a:pt x="98" y="128"/>
                    </a:cubicBezTo>
                    <a:cubicBezTo>
                      <a:pt x="96" y="127"/>
                      <a:pt x="94" y="128"/>
                      <a:pt x="92" y="129"/>
                    </a:cubicBezTo>
                    <a:cubicBezTo>
                      <a:pt x="91" y="129"/>
                      <a:pt x="90" y="130"/>
                      <a:pt x="89" y="131"/>
                    </a:cubicBezTo>
                    <a:cubicBezTo>
                      <a:pt x="87" y="133"/>
                      <a:pt x="86" y="136"/>
                      <a:pt x="86" y="138"/>
                    </a:cubicBezTo>
                    <a:cubicBezTo>
                      <a:pt x="86" y="140"/>
                      <a:pt x="86" y="141"/>
                      <a:pt x="87" y="142"/>
                    </a:cubicBezTo>
                    <a:cubicBezTo>
                      <a:pt x="87" y="144"/>
                      <a:pt x="88" y="145"/>
                      <a:pt x="89" y="146"/>
                    </a:cubicBezTo>
                    <a:close/>
                    <a:moveTo>
                      <a:pt x="50" y="148"/>
                    </a:moveTo>
                    <a:cubicBezTo>
                      <a:pt x="51" y="149"/>
                      <a:pt x="52" y="149"/>
                      <a:pt x="54" y="149"/>
                    </a:cubicBezTo>
                    <a:cubicBezTo>
                      <a:pt x="55" y="149"/>
                      <a:pt x="56" y="149"/>
                      <a:pt x="58" y="148"/>
                    </a:cubicBezTo>
                    <a:cubicBezTo>
                      <a:pt x="59" y="148"/>
                      <a:pt x="60" y="147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1"/>
                      <a:pt x="64" y="140"/>
                      <a:pt x="64" y="138"/>
                    </a:cubicBezTo>
                    <a:cubicBezTo>
                      <a:pt x="64" y="136"/>
                      <a:pt x="63" y="133"/>
                      <a:pt x="61" y="131"/>
                    </a:cubicBezTo>
                    <a:cubicBezTo>
                      <a:pt x="61" y="130"/>
                      <a:pt x="60" y="130"/>
                      <a:pt x="60" y="129"/>
                    </a:cubicBezTo>
                    <a:cubicBezTo>
                      <a:pt x="59" y="129"/>
                      <a:pt x="58" y="129"/>
                      <a:pt x="58" y="129"/>
                    </a:cubicBezTo>
                    <a:cubicBezTo>
                      <a:pt x="57" y="128"/>
                      <a:pt x="56" y="128"/>
                      <a:pt x="56" y="128"/>
                    </a:cubicBezTo>
                    <a:cubicBezTo>
                      <a:pt x="54" y="128"/>
                      <a:pt x="53" y="128"/>
                      <a:pt x="52" y="128"/>
                    </a:cubicBezTo>
                    <a:cubicBezTo>
                      <a:pt x="51" y="128"/>
                      <a:pt x="50" y="128"/>
                      <a:pt x="50" y="129"/>
                    </a:cubicBezTo>
                    <a:cubicBezTo>
                      <a:pt x="49" y="129"/>
                      <a:pt x="48" y="129"/>
                      <a:pt x="48" y="129"/>
                    </a:cubicBezTo>
                    <a:cubicBezTo>
                      <a:pt x="47" y="130"/>
                      <a:pt x="47" y="130"/>
                      <a:pt x="46" y="131"/>
                    </a:cubicBezTo>
                    <a:cubicBezTo>
                      <a:pt x="44" y="133"/>
                      <a:pt x="43" y="136"/>
                      <a:pt x="43" y="138"/>
                    </a:cubicBezTo>
                    <a:cubicBezTo>
                      <a:pt x="43" y="141"/>
                      <a:pt x="44" y="144"/>
                      <a:pt x="46" y="146"/>
                    </a:cubicBezTo>
                    <a:cubicBezTo>
                      <a:pt x="47" y="147"/>
                      <a:pt x="48" y="148"/>
                      <a:pt x="50" y="148"/>
                    </a:cubicBezTo>
                    <a:close/>
                    <a:moveTo>
                      <a:pt x="50" y="105"/>
                    </a:moveTo>
                    <a:cubicBezTo>
                      <a:pt x="51" y="106"/>
                      <a:pt x="52" y="106"/>
                      <a:pt x="54" y="106"/>
                    </a:cubicBezTo>
                    <a:cubicBezTo>
                      <a:pt x="57" y="106"/>
                      <a:pt x="59" y="105"/>
                      <a:pt x="61" y="103"/>
                    </a:cubicBezTo>
                    <a:cubicBezTo>
                      <a:pt x="63" y="101"/>
                      <a:pt x="64" y="99"/>
                      <a:pt x="64" y="96"/>
                    </a:cubicBezTo>
                    <a:cubicBezTo>
                      <a:pt x="64" y="94"/>
                      <a:pt x="64" y="93"/>
                      <a:pt x="63" y="92"/>
                    </a:cubicBezTo>
                    <a:cubicBezTo>
                      <a:pt x="63" y="90"/>
                      <a:pt x="62" y="89"/>
                      <a:pt x="61" y="88"/>
                    </a:cubicBezTo>
                    <a:cubicBezTo>
                      <a:pt x="60" y="87"/>
                      <a:pt x="59" y="86"/>
                      <a:pt x="58" y="86"/>
                    </a:cubicBezTo>
                    <a:cubicBezTo>
                      <a:pt x="56" y="85"/>
                      <a:pt x="54" y="85"/>
                      <a:pt x="52" y="85"/>
                    </a:cubicBezTo>
                    <a:cubicBezTo>
                      <a:pt x="51" y="85"/>
                      <a:pt x="50" y="86"/>
                      <a:pt x="50" y="86"/>
                    </a:cubicBezTo>
                    <a:cubicBezTo>
                      <a:pt x="49" y="86"/>
                      <a:pt x="48" y="86"/>
                      <a:pt x="48" y="87"/>
                    </a:cubicBezTo>
                    <a:cubicBezTo>
                      <a:pt x="47" y="87"/>
                      <a:pt x="47" y="88"/>
                      <a:pt x="46" y="88"/>
                    </a:cubicBezTo>
                    <a:cubicBezTo>
                      <a:pt x="45" y="89"/>
                      <a:pt x="44" y="90"/>
                      <a:pt x="44" y="92"/>
                    </a:cubicBezTo>
                    <a:cubicBezTo>
                      <a:pt x="43" y="93"/>
                      <a:pt x="43" y="94"/>
                      <a:pt x="43" y="96"/>
                    </a:cubicBezTo>
                    <a:cubicBezTo>
                      <a:pt x="43" y="99"/>
                      <a:pt x="44" y="101"/>
                      <a:pt x="46" y="103"/>
                    </a:cubicBezTo>
                    <a:cubicBezTo>
                      <a:pt x="47" y="104"/>
                      <a:pt x="48" y="105"/>
                      <a:pt x="50" y="105"/>
                    </a:cubicBezTo>
                    <a:close/>
                    <a:moveTo>
                      <a:pt x="92" y="105"/>
                    </a:moveTo>
                    <a:cubicBezTo>
                      <a:pt x="94" y="106"/>
                      <a:pt x="95" y="106"/>
                      <a:pt x="96" y="106"/>
                    </a:cubicBezTo>
                    <a:cubicBezTo>
                      <a:pt x="98" y="106"/>
                      <a:pt x="99" y="106"/>
                      <a:pt x="100" y="105"/>
                    </a:cubicBezTo>
                    <a:cubicBezTo>
                      <a:pt x="102" y="105"/>
                      <a:pt x="103" y="104"/>
                      <a:pt x="104" y="103"/>
                    </a:cubicBezTo>
                    <a:cubicBezTo>
                      <a:pt x="106" y="101"/>
                      <a:pt x="107" y="99"/>
                      <a:pt x="107" y="96"/>
                    </a:cubicBezTo>
                    <a:cubicBezTo>
                      <a:pt x="107" y="94"/>
                      <a:pt x="107" y="93"/>
                      <a:pt x="106" y="92"/>
                    </a:cubicBezTo>
                    <a:cubicBezTo>
                      <a:pt x="106" y="90"/>
                      <a:pt x="105" y="89"/>
                      <a:pt x="104" y="88"/>
                    </a:cubicBezTo>
                    <a:cubicBezTo>
                      <a:pt x="101" y="85"/>
                      <a:pt x="96" y="84"/>
                      <a:pt x="92" y="86"/>
                    </a:cubicBezTo>
                    <a:cubicBezTo>
                      <a:pt x="91" y="86"/>
                      <a:pt x="90" y="87"/>
                      <a:pt x="89" y="88"/>
                    </a:cubicBezTo>
                    <a:cubicBezTo>
                      <a:pt x="88" y="89"/>
                      <a:pt x="87" y="90"/>
                      <a:pt x="87" y="92"/>
                    </a:cubicBezTo>
                    <a:cubicBezTo>
                      <a:pt x="86" y="93"/>
                      <a:pt x="86" y="94"/>
                      <a:pt x="86" y="96"/>
                    </a:cubicBezTo>
                    <a:cubicBezTo>
                      <a:pt x="86" y="99"/>
                      <a:pt x="87" y="101"/>
                      <a:pt x="89" y="103"/>
                    </a:cubicBezTo>
                    <a:cubicBezTo>
                      <a:pt x="90" y="104"/>
                      <a:pt x="91" y="105"/>
                      <a:pt x="92" y="105"/>
                    </a:cubicBezTo>
                    <a:close/>
                    <a:moveTo>
                      <a:pt x="96" y="64"/>
                    </a:moveTo>
                    <a:cubicBezTo>
                      <a:pt x="98" y="64"/>
                      <a:pt x="99" y="63"/>
                      <a:pt x="100" y="63"/>
                    </a:cubicBezTo>
                    <a:cubicBezTo>
                      <a:pt x="102" y="62"/>
                      <a:pt x="103" y="62"/>
                      <a:pt x="104" y="61"/>
                    </a:cubicBezTo>
                    <a:cubicBezTo>
                      <a:pt x="105" y="59"/>
                      <a:pt x="106" y="58"/>
                      <a:pt x="106" y="57"/>
                    </a:cubicBezTo>
                    <a:cubicBezTo>
                      <a:pt x="107" y="56"/>
                      <a:pt x="107" y="54"/>
                      <a:pt x="107" y="53"/>
                    </a:cubicBezTo>
                    <a:cubicBezTo>
                      <a:pt x="107" y="52"/>
                      <a:pt x="107" y="50"/>
                      <a:pt x="106" y="49"/>
                    </a:cubicBezTo>
                    <a:cubicBezTo>
                      <a:pt x="106" y="48"/>
                      <a:pt x="105" y="46"/>
                      <a:pt x="104" y="45"/>
                    </a:cubicBezTo>
                    <a:cubicBezTo>
                      <a:pt x="103" y="44"/>
                      <a:pt x="102" y="44"/>
                      <a:pt x="100" y="43"/>
                    </a:cubicBezTo>
                    <a:cubicBezTo>
                      <a:pt x="97" y="41"/>
                      <a:pt x="92" y="42"/>
                      <a:pt x="89" y="45"/>
                    </a:cubicBezTo>
                    <a:cubicBezTo>
                      <a:pt x="88" y="46"/>
                      <a:pt x="87" y="48"/>
                      <a:pt x="87" y="49"/>
                    </a:cubicBezTo>
                    <a:cubicBezTo>
                      <a:pt x="86" y="50"/>
                      <a:pt x="86" y="52"/>
                      <a:pt x="86" y="53"/>
                    </a:cubicBezTo>
                    <a:cubicBezTo>
                      <a:pt x="86" y="56"/>
                      <a:pt x="87" y="59"/>
                      <a:pt x="89" y="61"/>
                    </a:cubicBezTo>
                    <a:cubicBezTo>
                      <a:pt x="91" y="63"/>
                      <a:pt x="93" y="64"/>
                      <a:pt x="96" y="64"/>
                    </a:cubicBezTo>
                    <a:close/>
                    <a:moveTo>
                      <a:pt x="50" y="63"/>
                    </a:moveTo>
                    <a:cubicBezTo>
                      <a:pt x="51" y="63"/>
                      <a:pt x="52" y="64"/>
                      <a:pt x="54" y="64"/>
                    </a:cubicBezTo>
                    <a:cubicBezTo>
                      <a:pt x="57" y="64"/>
                      <a:pt x="59" y="63"/>
                      <a:pt x="61" y="61"/>
                    </a:cubicBezTo>
                    <a:cubicBezTo>
                      <a:pt x="63" y="59"/>
                      <a:pt x="64" y="56"/>
                      <a:pt x="64" y="53"/>
                    </a:cubicBezTo>
                    <a:cubicBezTo>
                      <a:pt x="64" y="52"/>
                      <a:pt x="64" y="50"/>
                      <a:pt x="63" y="49"/>
                    </a:cubicBezTo>
                    <a:cubicBezTo>
                      <a:pt x="63" y="48"/>
                      <a:pt x="62" y="46"/>
                      <a:pt x="61" y="45"/>
                    </a:cubicBezTo>
                    <a:cubicBezTo>
                      <a:pt x="57" y="41"/>
                      <a:pt x="50" y="41"/>
                      <a:pt x="46" y="45"/>
                    </a:cubicBezTo>
                    <a:cubicBezTo>
                      <a:pt x="45" y="46"/>
                      <a:pt x="44" y="48"/>
                      <a:pt x="44" y="49"/>
                    </a:cubicBezTo>
                    <a:cubicBezTo>
                      <a:pt x="43" y="50"/>
                      <a:pt x="43" y="52"/>
                      <a:pt x="43" y="53"/>
                    </a:cubicBezTo>
                    <a:cubicBezTo>
                      <a:pt x="43" y="56"/>
                      <a:pt x="44" y="59"/>
                      <a:pt x="46" y="61"/>
                    </a:cubicBezTo>
                    <a:cubicBezTo>
                      <a:pt x="47" y="62"/>
                      <a:pt x="48" y="62"/>
                      <a:pt x="50" y="63"/>
                    </a:cubicBezTo>
                    <a:close/>
                    <a:moveTo>
                      <a:pt x="174" y="231"/>
                    </a:moveTo>
                    <a:cubicBezTo>
                      <a:pt x="176" y="233"/>
                      <a:pt x="179" y="234"/>
                      <a:pt x="182" y="234"/>
                    </a:cubicBezTo>
                    <a:cubicBezTo>
                      <a:pt x="184" y="234"/>
                      <a:pt x="187" y="233"/>
                      <a:pt x="189" y="231"/>
                    </a:cubicBezTo>
                    <a:cubicBezTo>
                      <a:pt x="190" y="230"/>
                      <a:pt x="191" y="229"/>
                      <a:pt x="191" y="228"/>
                    </a:cubicBezTo>
                    <a:cubicBezTo>
                      <a:pt x="192" y="226"/>
                      <a:pt x="192" y="225"/>
                      <a:pt x="192" y="224"/>
                    </a:cubicBezTo>
                    <a:cubicBezTo>
                      <a:pt x="192" y="222"/>
                      <a:pt x="192" y="221"/>
                      <a:pt x="191" y="220"/>
                    </a:cubicBezTo>
                    <a:cubicBezTo>
                      <a:pt x="191" y="218"/>
                      <a:pt x="190" y="217"/>
                      <a:pt x="189" y="216"/>
                    </a:cubicBezTo>
                    <a:cubicBezTo>
                      <a:pt x="189" y="216"/>
                      <a:pt x="188" y="215"/>
                      <a:pt x="188" y="215"/>
                    </a:cubicBezTo>
                    <a:cubicBezTo>
                      <a:pt x="187" y="214"/>
                      <a:pt x="186" y="214"/>
                      <a:pt x="186" y="214"/>
                    </a:cubicBezTo>
                    <a:cubicBezTo>
                      <a:pt x="185" y="214"/>
                      <a:pt x="184" y="213"/>
                      <a:pt x="184" y="213"/>
                    </a:cubicBezTo>
                    <a:cubicBezTo>
                      <a:pt x="182" y="213"/>
                      <a:pt x="181" y="213"/>
                      <a:pt x="180" y="213"/>
                    </a:cubicBezTo>
                    <a:cubicBezTo>
                      <a:pt x="179" y="213"/>
                      <a:pt x="178" y="214"/>
                      <a:pt x="178" y="214"/>
                    </a:cubicBezTo>
                    <a:cubicBezTo>
                      <a:pt x="177" y="214"/>
                      <a:pt x="176" y="214"/>
                      <a:pt x="176" y="215"/>
                    </a:cubicBezTo>
                    <a:cubicBezTo>
                      <a:pt x="175" y="215"/>
                      <a:pt x="175" y="216"/>
                      <a:pt x="174" y="216"/>
                    </a:cubicBezTo>
                    <a:cubicBezTo>
                      <a:pt x="173" y="217"/>
                      <a:pt x="172" y="218"/>
                      <a:pt x="172" y="220"/>
                    </a:cubicBezTo>
                    <a:cubicBezTo>
                      <a:pt x="171" y="221"/>
                      <a:pt x="171" y="222"/>
                      <a:pt x="171" y="224"/>
                    </a:cubicBezTo>
                    <a:cubicBezTo>
                      <a:pt x="171" y="225"/>
                      <a:pt x="171" y="226"/>
                      <a:pt x="172" y="228"/>
                    </a:cubicBezTo>
                    <a:cubicBezTo>
                      <a:pt x="172" y="229"/>
                      <a:pt x="173" y="230"/>
                      <a:pt x="174" y="231"/>
                    </a:cubicBezTo>
                    <a:close/>
                    <a:moveTo>
                      <a:pt x="174" y="189"/>
                    </a:moveTo>
                    <a:cubicBezTo>
                      <a:pt x="175" y="190"/>
                      <a:pt x="176" y="190"/>
                      <a:pt x="178" y="191"/>
                    </a:cubicBezTo>
                    <a:cubicBezTo>
                      <a:pt x="179" y="191"/>
                      <a:pt x="180" y="192"/>
                      <a:pt x="182" y="192"/>
                    </a:cubicBezTo>
                    <a:cubicBezTo>
                      <a:pt x="183" y="192"/>
                      <a:pt x="184" y="191"/>
                      <a:pt x="186" y="191"/>
                    </a:cubicBezTo>
                    <a:cubicBezTo>
                      <a:pt x="187" y="190"/>
                      <a:pt x="188" y="190"/>
                      <a:pt x="189" y="189"/>
                    </a:cubicBezTo>
                    <a:cubicBezTo>
                      <a:pt x="190" y="188"/>
                      <a:pt x="191" y="186"/>
                      <a:pt x="191" y="185"/>
                    </a:cubicBezTo>
                    <a:cubicBezTo>
                      <a:pt x="192" y="184"/>
                      <a:pt x="192" y="182"/>
                      <a:pt x="192" y="181"/>
                    </a:cubicBezTo>
                    <a:cubicBezTo>
                      <a:pt x="192" y="180"/>
                      <a:pt x="192" y="178"/>
                      <a:pt x="191" y="177"/>
                    </a:cubicBezTo>
                    <a:cubicBezTo>
                      <a:pt x="191" y="176"/>
                      <a:pt x="190" y="174"/>
                      <a:pt x="189" y="173"/>
                    </a:cubicBezTo>
                    <a:cubicBezTo>
                      <a:pt x="188" y="172"/>
                      <a:pt x="187" y="172"/>
                      <a:pt x="186" y="171"/>
                    </a:cubicBezTo>
                    <a:cubicBezTo>
                      <a:pt x="183" y="170"/>
                      <a:pt x="180" y="170"/>
                      <a:pt x="178" y="171"/>
                    </a:cubicBezTo>
                    <a:cubicBezTo>
                      <a:pt x="176" y="172"/>
                      <a:pt x="175" y="172"/>
                      <a:pt x="174" y="173"/>
                    </a:cubicBezTo>
                    <a:cubicBezTo>
                      <a:pt x="173" y="174"/>
                      <a:pt x="172" y="176"/>
                      <a:pt x="172" y="177"/>
                    </a:cubicBezTo>
                    <a:cubicBezTo>
                      <a:pt x="171" y="178"/>
                      <a:pt x="171" y="180"/>
                      <a:pt x="171" y="181"/>
                    </a:cubicBezTo>
                    <a:cubicBezTo>
                      <a:pt x="171" y="182"/>
                      <a:pt x="171" y="184"/>
                      <a:pt x="172" y="185"/>
                    </a:cubicBezTo>
                    <a:cubicBezTo>
                      <a:pt x="172" y="186"/>
                      <a:pt x="173" y="188"/>
                      <a:pt x="174" y="189"/>
                    </a:cubicBezTo>
                    <a:close/>
                    <a:moveTo>
                      <a:pt x="174" y="146"/>
                    </a:moveTo>
                    <a:cubicBezTo>
                      <a:pt x="175" y="147"/>
                      <a:pt x="176" y="148"/>
                      <a:pt x="178" y="148"/>
                    </a:cubicBezTo>
                    <a:cubicBezTo>
                      <a:pt x="179" y="149"/>
                      <a:pt x="180" y="149"/>
                      <a:pt x="182" y="149"/>
                    </a:cubicBezTo>
                    <a:cubicBezTo>
                      <a:pt x="183" y="149"/>
                      <a:pt x="184" y="149"/>
                      <a:pt x="186" y="148"/>
                    </a:cubicBezTo>
                    <a:cubicBezTo>
                      <a:pt x="187" y="148"/>
                      <a:pt x="188" y="147"/>
                      <a:pt x="189" y="146"/>
                    </a:cubicBezTo>
                    <a:cubicBezTo>
                      <a:pt x="190" y="145"/>
                      <a:pt x="191" y="144"/>
                      <a:pt x="191" y="142"/>
                    </a:cubicBezTo>
                    <a:cubicBezTo>
                      <a:pt x="192" y="141"/>
                      <a:pt x="192" y="140"/>
                      <a:pt x="192" y="138"/>
                    </a:cubicBezTo>
                    <a:cubicBezTo>
                      <a:pt x="192" y="136"/>
                      <a:pt x="191" y="133"/>
                      <a:pt x="189" y="131"/>
                    </a:cubicBezTo>
                    <a:cubicBezTo>
                      <a:pt x="187" y="128"/>
                      <a:pt x="183" y="127"/>
                      <a:pt x="180" y="128"/>
                    </a:cubicBezTo>
                    <a:cubicBezTo>
                      <a:pt x="179" y="128"/>
                      <a:pt x="178" y="128"/>
                      <a:pt x="178" y="129"/>
                    </a:cubicBezTo>
                    <a:cubicBezTo>
                      <a:pt x="177" y="129"/>
                      <a:pt x="176" y="129"/>
                      <a:pt x="176" y="129"/>
                    </a:cubicBezTo>
                    <a:cubicBezTo>
                      <a:pt x="175" y="130"/>
                      <a:pt x="175" y="130"/>
                      <a:pt x="174" y="131"/>
                    </a:cubicBezTo>
                    <a:cubicBezTo>
                      <a:pt x="172" y="133"/>
                      <a:pt x="171" y="136"/>
                      <a:pt x="171" y="138"/>
                    </a:cubicBezTo>
                    <a:cubicBezTo>
                      <a:pt x="171" y="140"/>
                      <a:pt x="171" y="141"/>
                      <a:pt x="172" y="142"/>
                    </a:cubicBezTo>
                    <a:cubicBezTo>
                      <a:pt x="172" y="144"/>
                      <a:pt x="173" y="145"/>
                      <a:pt x="174" y="146"/>
                    </a:cubicBezTo>
                    <a:close/>
                    <a:moveTo>
                      <a:pt x="235" y="96"/>
                    </a:moveTo>
                    <a:cubicBezTo>
                      <a:pt x="235" y="309"/>
                      <a:pt x="235" y="309"/>
                      <a:pt x="235" y="309"/>
                    </a:cubicBezTo>
                    <a:cubicBezTo>
                      <a:pt x="235" y="315"/>
                      <a:pt x="230" y="320"/>
                      <a:pt x="224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5" y="320"/>
                      <a:pt x="0" y="315"/>
                      <a:pt x="0" y="30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45" y="0"/>
                      <a:pt x="150" y="4"/>
                      <a:pt x="150" y="10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224" y="85"/>
                      <a:pt x="224" y="85"/>
                      <a:pt x="224" y="85"/>
                    </a:cubicBezTo>
                    <a:cubicBezTo>
                      <a:pt x="230" y="85"/>
                      <a:pt x="235" y="90"/>
                      <a:pt x="235" y="96"/>
                    </a:cubicBezTo>
                    <a:close/>
                    <a:moveTo>
                      <a:pt x="22" y="298"/>
                    </a:moveTo>
                    <a:cubicBezTo>
                      <a:pt x="43" y="298"/>
                      <a:pt x="43" y="298"/>
                      <a:pt x="43" y="298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43" y="260"/>
                      <a:pt x="48" y="256"/>
                      <a:pt x="54" y="256"/>
                    </a:cubicBezTo>
                    <a:cubicBezTo>
                      <a:pt x="60" y="256"/>
                      <a:pt x="64" y="260"/>
                      <a:pt x="64" y="266"/>
                    </a:cubicBezTo>
                    <a:cubicBezTo>
                      <a:pt x="64" y="298"/>
                      <a:pt x="64" y="298"/>
                      <a:pt x="64" y="298"/>
                    </a:cubicBezTo>
                    <a:cubicBezTo>
                      <a:pt x="128" y="298"/>
                      <a:pt x="128" y="298"/>
                      <a:pt x="128" y="298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22" y="21"/>
                      <a:pt x="22" y="21"/>
                      <a:pt x="22" y="21"/>
                    </a:cubicBezTo>
                    <a:lnTo>
                      <a:pt x="22" y="298"/>
                    </a:lnTo>
                    <a:close/>
                    <a:moveTo>
                      <a:pt x="214" y="106"/>
                    </a:moveTo>
                    <a:cubicBezTo>
                      <a:pt x="150" y="106"/>
                      <a:pt x="150" y="106"/>
                      <a:pt x="150" y="106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71" y="298"/>
                      <a:pt x="171" y="298"/>
                      <a:pt x="171" y="298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1" y="260"/>
                      <a:pt x="176" y="256"/>
                      <a:pt x="182" y="256"/>
                    </a:cubicBezTo>
                    <a:cubicBezTo>
                      <a:pt x="188" y="256"/>
                      <a:pt x="192" y="260"/>
                      <a:pt x="192" y="266"/>
                    </a:cubicBezTo>
                    <a:cubicBezTo>
                      <a:pt x="192" y="298"/>
                      <a:pt x="192" y="298"/>
                      <a:pt x="192" y="298"/>
                    </a:cubicBezTo>
                    <a:cubicBezTo>
                      <a:pt x="214" y="298"/>
                      <a:pt x="214" y="298"/>
                      <a:pt x="214" y="298"/>
                    </a:cubicBezTo>
                    <a:lnTo>
                      <a:pt x="214" y="1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488886" y="1857678"/>
            <a:ext cx="1243370" cy="250745"/>
            <a:chOff x="358733" y="2436195"/>
            <a:chExt cx="1243370" cy="250745"/>
          </a:xfrm>
        </p:grpSpPr>
        <p:sp>
          <p:nvSpPr>
            <p:cNvPr id="41" name="TextBox 40"/>
            <p:cNvSpPr txBox="1"/>
            <p:nvPr/>
          </p:nvSpPr>
          <p:spPr>
            <a:xfrm>
              <a:off x="622348" y="2436195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Hall omnisports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58733" y="2436195"/>
              <a:ext cx="252827" cy="250745"/>
              <a:chOff x="358733" y="2436195"/>
              <a:chExt cx="252827" cy="25074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58733" y="2436195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926"/>
              <p:cNvGrpSpPr>
                <a:grpSpLocks noChangeAspect="1"/>
              </p:cNvGrpSpPr>
              <p:nvPr/>
            </p:nvGrpSpPr>
            <p:grpSpPr bwMode="auto">
              <a:xfrm>
                <a:off x="414776" y="2510472"/>
                <a:ext cx="147802" cy="145115"/>
                <a:chOff x="3580" y="3659"/>
                <a:chExt cx="220" cy="216"/>
              </a:xfrm>
              <a:solidFill>
                <a:schemeClr val="bg1"/>
              </a:solidFill>
            </p:grpSpPr>
            <p:sp>
              <p:nvSpPr>
                <p:cNvPr id="48" name="Freeform 928"/>
                <p:cNvSpPr>
                  <a:spLocks noEditPoints="1"/>
                </p:cNvSpPr>
                <p:nvPr/>
              </p:nvSpPr>
              <p:spPr bwMode="auto">
                <a:xfrm>
                  <a:off x="3649" y="3733"/>
                  <a:ext cx="81" cy="71"/>
                </a:xfrm>
                <a:custGeom>
                  <a:avLst/>
                  <a:gdLst>
                    <a:gd name="T0" fmla="*/ 119 w 121"/>
                    <a:gd name="T1" fmla="*/ 59 h 107"/>
                    <a:gd name="T2" fmla="*/ 119 w 121"/>
                    <a:gd name="T3" fmla="*/ 48 h 107"/>
                    <a:gd name="T4" fmla="*/ 95 w 121"/>
                    <a:gd name="T5" fmla="*/ 6 h 107"/>
                    <a:gd name="T6" fmla="*/ 85 w 121"/>
                    <a:gd name="T7" fmla="*/ 0 h 107"/>
                    <a:gd name="T8" fmla="*/ 36 w 121"/>
                    <a:gd name="T9" fmla="*/ 0 h 107"/>
                    <a:gd name="T10" fmla="*/ 27 w 121"/>
                    <a:gd name="T11" fmla="*/ 6 h 107"/>
                    <a:gd name="T12" fmla="*/ 2 w 121"/>
                    <a:gd name="T13" fmla="*/ 48 h 107"/>
                    <a:gd name="T14" fmla="*/ 2 w 121"/>
                    <a:gd name="T15" fmla="*/ 59 h 107"/>
                    <a:gd name="T16" fmla="*/ 27 w 121"/>
                    <a:gd name="T17" fmla="*/ 102 h 107"/>
                    <a:gd name="T18" fmla="*/ 36 w 121"/>
                    <a:gd name="T19" fmla="*/ 107 h 107"/>
                    <a:gd name="T20" fmla="*/ 85 w 121"/>
                    <a:gd name="T21" fmla="*/ 107 h 107"/>
                    <a:gd name="T22" fmla="*/ 95 w 121"/>
                    <a:gd name="T23" fmla="*/ 102 h 107"/>
                    <a:gd name="T24" fmla="*/ 119 w 121"/>
                    <a:gd name="T25" fmla="*/ 59 h 107"/>
                    <a:gd name="T26" fmla="*/ 79 w 121"/>
                    <a:gd name="T27" fmla="*/ 86 h 107"/>
                    <a:gd name="T28" fmla="*/ 42 w 121"/>
                    <a:gd name="T29" fmla="*/ 86 h 107"/>
                    <a:gd name="T30" fmla="*/ 24 w 121"/>
                    <a:gd name="T31" fmla="*/ 54 h 107"/>
                    <a:gd name="T32" fmla="*/ 42 w 121"/>
                    <a:gd name="T33" fmla="*/ 22 h 107"/>
                    <a:gd name="T34" fmla="*/ 79 w 121"/>
                    <a:gd name="T35" fmla="*/ 22 h 107"/>
                    <a:gd name="T36" fmla="*/ 98 w 121"/>
                    <a:gd name="T37" fmla="*/ 54 h 107"/>
                    <a:gd name="T38" fmla="*/ 79 w 121"/>
                    <a:gd name="T39" fmla="*/ 86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1" h="107">
                      <a:moveTo>
                        <a:pt x="119" y="59"/>
                      </a:moveTo>
                      <a:cubicBezTo>
                        <a:pt x="121" y="56"/>
                        <a:pt x="121" y="52"/>
                        <a:pt x="119" y="48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3" y="2"/>
                        <a:pt x="89" y="0"/>
                        <a:pt x="85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29" y="2"/>
                        <a:pt x="27" y="6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0" y="52"/>
                        <a:pt x="0" y="56"/>
                        <a:pt x="2" y="59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29" y="105"/>
                        <a:pt x="32" y="107"/>
                        <a:pt x="36" y="107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89" y="107"/>
                        <a:pt x="93" y="105"/>
                        <a:pt x="95" y="102"/>
                      </a:cubicBezTo>
                      <a:lnTo>
                        <a:pt x="119" y="59"/>
                      </a:lnTo>
                      <a:close/>
                      <a:moveTo>
                        <a:pt x="79" y="86"/>
                      </a:move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79" y="22"/>
                        <a:pt x="79" y="22"/>
                        <a:pt x="79" y="22"/>
                      </a:cubicBezTo>
                      <a:cubicBezTo>
                        <a:pt x="98" y="54"/>
                        <a:pt x="98" y="54"/>
                        <a:pt x="98" y="54"/>
                      </a:cubicBezTo>
                      <a:lnTo>
                        <a:pt x="79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929"/>
                <p:cNvSpPr>
                  <a:spLocks noEditPoints="1"/>
                </p:cNvSpPr>
                <p:nvPr/>
              </p:nvSpPr>
              <p:spPr bwMode="auto">
                <a:xfrm>
                  <a:off x="3580" y="3659"/>
                  <a:ext cx="220" cy="216"/>
                </a:xfrm>
                <a:custGeom>
                  <a:avLst/>
                  <a:gdLst>
                    <a:gd name="T0" fmla="*/ 216 w 331"/>
                    <a:gd name="T1" fmla="*/ 14 h 326"/>
                    <a:gd name="T2" fmla="*/ 14 w 331"/>
                    <a:gd name="T3" fmla="*/ 116 h 326"/>
                    <a:gd name="T4" fmla="*/ 116 w 331"/>
                    <a:gd name="T5" fmla="*/ 318 h 326"/>
                    <a:gd name="T6" fmla="*/ 238 w 331"/>
                    <a:gd name="T7" fmla="*/ 309 h 326"/>
                    <a:gd name="T8" fmla="*/ 309 w 331"/>
                    <a:gd name="T9" fmla="*/ 94 h 326"/>
                    <a:gd name="T10" fmla="*/ 303 w 331"/>
                    <a:gd name="T11" fmla="*/ 146 h 326"/>
                    <a:gd name="T12" fmla="*/ 288 w 331"/>
                    <a:gd name="T13" fmla="*/ 166 h 326"/>
                    <a:gd name="T14" fmla="*/ 221 w 331"/>
                    <a:gd name="T15" fmla="*/ 57 h 326"/>
                    <a:gd name="T16" fmla="*/ 246 w 331"/>
                    <a:gd name="T17" fmla="*/ 52 h 326"/>
                    <a:gd name="T18" fmla="*/ 92 w 331"/>
                    <a:gd name="T19" fmla="*/ 69 h 326"/>
                    <a:gd name="T20" fmla="*/ 98 w 331"/>
                    <a:gd name="T21" fmla="*/ 45 h 326"/>
                    <a:gd name="T22" fmla="*/ 44 w 331"/>
                    <a:gd name="T23" fmla="*/ 166 h 326"/>
                    <a:gd name="T24" fmla="*/ 29 w 331"/>
                    <a:gd name="T25" fmla="*/ 145 h 326"/>
                    <a:gd name="T26" fmla="*/ 111 w 331"/>
                    <a:gd name="T27" fmla="*/ 275 h 326"/>
                    <a:gd name="T28" fmla="*/ 86 w 331"/>
                    <a:gd name="T29" fmla="*/ 279 h 326"/>
                    <a:gd name="T30" fmla="*/ 127 w 331"/>
                    <a:gd name="T31" fmla="*/ 258 h 326"/>
                    <a:gd name="T32" fmla="*/ 65 w 331"/>
                    <a:gd name="T33" fmla="*/ 261 h 326"/>
                    <a:gd name="T34" fmla="*/ 35 w 331"/>
                    <a:gd name="T35" fmla="*/ 211 h 326"/>
                    <a:gd name="T36" fmla="*/ 66 w 331"/>
                    <a:gd name="T37" fmla="*/ 159 h 326"/>
                    <a:gd name="T38" fmla="*/ 50 w 331"/>
                    <a:gd name="T39" fmla="*/ 90 h 326"/>
                    <a:gd name="T40" fmla="*/ 100 w 331"/>
                    <a:gd name="T41" fmla="*/ 91 h 326"/>
                    <a:gd name="T42" fmla="*/ 124 w 331"/>
                    <a:gd name="T43" fmla="*/ 34 h 326"/>
                    <a:gd name="T44" fmla="*/ 184 w 331"/>
                    <a:gd name="T45" fmla="*/ 28 h 326"/>
                    <a:gd name="T46" fmla="*/ 214 w 331"/>
                    <a:gd name="T47" fmla="*/ 79 h 326"/>
                    <a:gd name="T48" fmla="*/ 266 w 331"/>
                    <a:gd name="T49" fmla="*/ 70 h 326"/>
                    <a:gd name="T50" fmla="*/ 296 w 331"/>
                    <a:gd name="T51" fmla="*/ 120 h 326"/>
                    <a:gd name="T52" fmla="*/ 266 w 331"/>
                    <a:gd name="T53" fmla="*/ 172 h 326"/>
                    <a:gd name="T54" fmla="*/ 282 w 331"/>
                    <a:gd name="T55" fmla="*/ 242 h 326"/>
                    <a:gd name="T56" fmla="*/ 222 w 331"/>
                    <a:gd name="T57" fmla="*/ 249 h 326"/>
                    <a:gd name="T58" fmla="*/ 148 w 331"/>
                    <a:gd name="T59" fmla="*/ 303 h 326"/>
                    <a:gd name="T60" fmla="*/ 240 w 331"/>
                    <a:gd name="T61" fmla="*/ 263 h 326"/>
                    <a:gd name="T62" fmla="*/ 233 w 331"/>
                    <a:gd name="T63" fmla="*/ 287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31" h="326">
                      <a:moveTo>
                        <a:pt x="309" y="94"/>
                      </a:moveTo>
                      <a:cubicBezTo>
                        <a:pt x="289" y="55"/>
                        <a:pt x="256" y="27"/>
                        <a:pt x="216" y="14"/>
                      </a:cubicBezTo>
                      <a:cubicBezTo>
                        <a:pt x="175" y="0"/>
                        <a:pt x="132" y="4"/>
                        <a:pt x="94" y="23"/>
                      </a:cubicBezTo>
                      <a:cubicBezTo>
                        <a:pt x="55" y="42"/>
                        <a:pt x="27" y="75"/>
                        <a:pt x="14" y="116"/>
                      </a:cubicBezTo>
                      <a:cubicBezTo>
                        <a:pt x="0" y="156"/>
                        <a:pt x="4" y="200"/>
                        <a:pt x="23" y="238"/>
                      </a:cubicBezTo>
                      <a:cubicBezTo>
                        <a:pt x="42" y="276"/>
                        <a:pt x="75" y="304"/>
                        <a:pt x="116" y="318"/>
                      </a:cubicBezTo>
                      <a:cubicBezTo>
                        <a:pt x="132" y="323"/>
                        <a:pt x="149" y="326"/>
                        <a:pt x="166" y="326"/>
                      </a:cubicBezTo>
                      <a:cubicBezTo>
                        <a:pt x="191" y="326"/>
                        <a:pt x="215" y="320"/>
                        <a:pt x="238" y="309"/>
                      </a:cubicBezTo>
                      <a:cubicBezTo>
                        <a:pt x="276" y="289"/>
                        <a:pt x="304" y="256"/>
                        <a:pt x="318" y="216"/>
                      </a:cubicBezTo>
                      <a:cubicBezTo>
                        <a:pt x="331" y="175"/>
                        <a:pt x="328" y="132"/>
                        <a:pt x="309" y="94"/>
                      </a:cubicBezTo>
                      <a:close/>
                      <a:moveTo>
                        <a:pt x="288" y="166"/>
                      </a:moveTo>
                      <a:cubicBezTo>
                        <a:pt x="303" y="146"/>
                        <a:pt x="303" y="146"/>
                        <a:pt x="303" y="146"/>
                      </a:cubicBezTo>
                      <a:cubicBezTo>
                        <a:pt x="305" y="159"/>
                        <a:pt x="305" y="173"/>
                        <a:pt x="303" y="186"/>
                      </a:cubicBezTo>
                      <a:lnTo>
                        <a:pt x="288" y="166"/>
                      </a:lnTo>
                      <a:close/>
                      <a:moveTo>
                        <a:pt x="246" y="52"/>
                      </a:moveTo>
                      <a:cubicBezTo>
                        <a:pt x="221" y="57"/>
                        <a:pt x="221" y="57"/>
                        <a:pt x="221" y="57"/>
                      </a:cubicBezTo>
                      <a:cubicBezTo>
                        <a:pt x="210" y="34"/>
                        <a:pt x="210" y="34"/>
                        <a:pt x="210" y="34"/>
                      </a:cubicBezTo>
                      <a:cubicBezTo>
                        <a:pt x="223" y="39"/>
                        <a:pt x="235" y="45"/>
                        <a:pt x="246" y="52"/>
                      </a:cubicBezTo>
                      <a:close/>
                      <a:moveTo>
                        <a:pt x="98" y="45"/>
                      </a:moveTo>
                      <a:cubicBezTo>
                        <a:pt x="92" y="69"/>
                        <a:pt x="92" y="69"/>
                        <a:pt x="92" y="69"/>
                      </a:cubicBezTo>
                      <a:cubicBezTo>
                        <a:pt x="67" y="68"/>
                        <a:pt x="67" y="68"/>
                        <a:pt x="67" y="68"/>
                      </a:cubicBezTo>
                      <a:cubicBezTo>
                        <a:pt x="76" y="59"/>
                        <a:pt x="87" y="51"/>
                        <a:pt x="98" y="45"/>
                      </a:cubicBezTo>
                      <a:close/>
                      <a:moveTo>
                        <a:pt x="29" y="145"/>
                      </a:moveTo>
                      <a:cubicBezTo>
                        <a:pt x="44" y="166"/>
                        <a:pt x="44" y="166"/>
                        <a:pt x="44" y="166"/>
                      </a:cubicBezTo>
                      <a:cubicBezTo>
                        <a:pt x="28" y="185"/>
                        <a:pt x="28" y="185"/>
                        <a:pt x="28" y="185"/>
                      </a:cubicBezTo>
                      <a:cubicBezTo>
                        <a:pt x="27" y="172"/>
                        <a:pt x="27" y="159"/>
                        <a:pt x="29" y="145"/>
                      </a:cubicBezTo>
                      <a:close/>
                      <a:moveTo>
                        <a:pt x="86" y="279"/>
                      </a:moveTo>
                      <a:cubicBezTo>
                        <a:pt x="111" y="275"/>
                        <a:pt x="111" y="275"/>
                        <a:pt x="111" y="275"/>
                      </a:cubicBezTo>
                      <a:cubicBezTo>
                        <a:pt x="121" y="297"/>
                        <a:pt x="121" y="297"/>
                        <a:pt x="121" y="297"/>
                      </a:cubicBezTo>
                      <a:cubicBezTo>
                        <a:pt x="108" y="293"/>
                        <a:pt x="96" y="287"/>
                        <a:pt x="86" y="279"/>
                      </a:cubicBezTo>
                      <a:close/>
                      <a:moveTo>
                        <a:pt x="148" y="303"/>
                      </a:moveTo>
                      <a:cubicBezTo>
                        <a:pt x="127" y="258"/>
                        <a:pt x="127" y="258"/>
                        <a:pt x="127" y="258"/>
                      </a:cubicBezTo>
                      <a:cubicBezTo>
                        <a:pt x="125" y="254"/>
                        <a:pt x="120" y="251"/>
                        <a:pt x="115" y="252"/>
                      </a:cubicBezTo>
                      <a:cubicBezTo>
                        <a:pt x="65" y="261"/>
                        <a:pt x="65" y="261"/>
                        <a:pt x="65" y="261"/>
                      </a:cubicBezTo>
                      <a:cubicBezTo>
                        <a:pt x="56" y="251"/>
                        <a:pt x="48" y="240"/>
                        <a:pt x="42" y="228"/>
                      </a:cubicBezTo>
                      <a:cubicBezTo>
                        <a:pt x="39" y="223"/>
                        <a:pt x="37" y="217"/>
                        <a:pt x="35" y="211"/>
                      </a:cubicBezTo>
                      <a:cubicBezTo>
                        <a:pt x="65" y="172"/>
                        <a:pt x="65" y="172"/>
                        <a:pt x="65" y="172"/>
                      </a:cubicBezTo>
                      <a:cubicBezTo>
                        <a:pt x="68" y="169"/>
                        <a:pt x="68" y="163"/>
                        <a:pt x="66" y="159"/>
                      </a:cubicBezTo>
                      <a:cubicBezTo>
                        <a:pt x="35" y="119"/>
                        <a:pt x="35" y="119"/>
                        <a:pt x="35" y="119"/>
                      </a:cubicBezTo>
                      <a:cubicBezTo>
                        <a:pt x="39" y="108"/>
                        <a:pt x="44" y="99"/>
                        <a:pt x="50" y="90"/>
                      </a:cubicBezTo>
                      <a:cubicBezTo>
                        <a:pt x="99" y="91"/>
                        <a:pt x="99" y="91"/>
                        <a:pt x="99" y="91"/>
                      </a:cubicBezTo>
                      <a:cubicBezTo>
                        <a:pt x="99" y="91"/>
                        <a:pt x="100" y="91"/>
                        <a:pt x="100" y="91"/>
                      </a:cubicBezTo>
                      <a:cubicBezTo>
                        <a:pt x="104" y="91"/>
                        <a:pt x="108" y="87"/>
                        <a:pt x="110" y="83"/>
                      </a:cubicBezTo>
                      <a:cubicBezTo>
                        <a:pt x="124" y="34"/>
                        <a:pt x="124" y="34"/>
                        <a:pt x="124" y="34"/>
                      </a:cubicBezTo>
                      <a:cubicBezTo>
                        <a:pt x="137" y="30"/>
                        <a:pt x="151" y="27"/>
                        <a:pt x="166" y="27"/>
                      </a:cubicBezTo>
                      <a:cubicBezTo>
                        <a:pt x="172" y="27"/>
                        <a:pt x="178" y="27"/>
                        <a:pt x="184" y="28"/>
                      </a:cubicBezTo>
                      <a:cubicBezTo>
                        <a:pt x="205" y="73"/>
                        <a:pt x="205" y="73"/>
                        <a:pt x="205" y="73"/>
                      </a:cubicBezTo>
                      <a:cubicBezTo>
                        <a:pt x="207" y="77"/>
                        <a:pt x="210" y="79"/>
                        <a:pt x="214" y="79"/>
                      </a:cubicBezTo>
                      <a:cubicBezTo>
                        <a:pt x="215" y="79"/>
                        <a:pt x="216" y="79"/>
                        <a:pt x="216" y="79"/>
                      </a:cubicBezTo>
                      <a:cubicBezTo>
                        <a:pt x="266" y="70"/>
                        <a:pt x="266" y="70"/>
                        <a:pt x="266" y="70"/>
                      </a:cubicBezTo>
                      <a:cubicBezTo>
                        <a:pt x="276" y="80"/>
                        <a:pt x="283" y="91"/>
                        <a:pt x="289" y="103"/>
                      </a:cubicBezTo>
                      <a:cubicBezTo>
                        <a:pt x="292" y="109"/>
                        <a:pt x="294" y="114"/>
                        <a:pt x="296" y="120"/>
                      </a:cubicBezTo>
                      <a:cubicBezTo>
                        <a:pt x="266" y="159"/>
                        <a:pt x="266" y="159"/>
                        <a:pt x="266" y="159"/>
                      </a:cubicBezTo>
                      <a:cubicBezTo>
                        <a:pt x="263" y="163"/>
                        <a:pt x="263" y="168"/>
                        <a:pt x="266" y="172"/>
                      </a:cubicBezTo>
                      <a:cubicBezTo>
                        <a:pt x="296" y="213"/>
                        <a:pt x="296" y="213"/>
                        <a:pt x="296" y="213"/>
                      </a:cubicBezTo>
                      <a:cubicBezTo>
                        <a:pt x="292" y="223"/>
                        <a:pt x="287" y="233"/>
                        <a:pt x="282" y="242"/>
                      </a:cubicBezTo>
                      <a:cubicBezTo>
                        <a:pt x="232" y="241"/>
                        <a:pt x="232" y="241"/>
                        <a:pt x="232" y="241"/>
                      </a:cubicBezTo>
                      <a:cubicBezTo>
                        <a:pt x="227" y="241"/>
                        <a:pt x="223" y="244"/>
                        <a:pt x="222" y="249"/>
                      </a:cubicBezTo>
                      <a:cubicBezTo>
                        <a:pt x="208" y="298"/>
                        <a:pt x="208" y="298"/>
                        <a:pt x="208" y="298"/>
                      </a:cubicBezTo>
                      <a:cubicBezTo>
                        <a:pt x="188" y="304"/>
                        <a:pt x="168" y="306"/>
                        <a:pt x="148" y="303"/>
                      </a:cubicBezTo>
                      <a:close/>
                      <a:moveTo>
                        <a:pt x="233" y="287"/>
                      </a:moveTo>
                      <a:cubicBezTo>
                        <a:pt x="240" y="263"/>
                        <a:pt x="240" y="263"/>
                        <a:pt x="240" y="263"/>
                      </a:cubicBezTo>
                      <a:cubicBezTo>
                        <a:pt x="264" y="263"/>
                        <a:pt x="264" y="263"/>
                        <a:pt x="264" y="263"/>
                      </a:cubicBezTo>
                      <a:cubicBezTo>
                        <a:pt x="255" y="272"/>
                        <a:pt x="245" y="280"/>
                        <a:pt x="233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88384" y="2455416"/>
                <a:ext cx="193524" cy="77039"/>
                <a:chOff x="319088" y="3180511"/>
                <a:chExt cx="428624" cy="7703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19088" y="3181350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 flipV="1">
                  <a:off x="533400" y="3180511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Group 49"/>
          <p:cNvGrpSpPr/>
          <p:nvPr/>
        </p:nvGrpSpPr>
        <p:grpSpPr>
          <a:xfrm>
            <a:off x="539552" y="1418772"/>
            <a:ext cx="762470" cy="250745"/>
            <a:chOff x="358733" y="2747158"/>
            <a:chExt cx="762470" cy="250745"/>
          </a:xfrm>
        </p:grpSpPr>
        <p:sp>
          <p:nvSpPr>
            <p:cNvPr id="51" name="TextBox 50"/>
            <p:cNvSpPr txBox="1"/>
            <p:nvPr/>
          </p:nvSpPr>
          <p:spPr>
            <a:xfrm>
              <a:off x="622348" y="2747158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Mairie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58733" y="2747158"/>
              <a:ext cx="252827" cy="250745"/>
              <a:chOff x="358733" y="2747158"/>
              <a:chExt cx="252827" cy="2507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58733" y="274715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28"/>
              <p:cNvSpPr>
                <a:spLocks noEditPoints="1"/>
              </p:cNvSpPr>
              <p:nvPr/>
            </p:nvSpPr>
            <p:spPr bwMode="auto">
              <a:xfrm>
                <a:off x="384751" y="2761494"/>
                <a:ext cx="200791" cy="215986"/>
              </a:xfrm>
              <a:custGeom>
                <a:avLst/>
                <a:gdLst>
                  <a:gd name="T0" fmla="*/ 268 w 279"/>
                  <a:gd name="T1" fmla="*/ 299 h 299"/>
                  <a:gd name="T2" fmla="*/ 12 w 279"/>
                  <a:gd name="T3" fmla="*/ 299 h 299"/>
                  <a:gd name="T4" fmla="*/ 3 w 279"/>
                  <a:gd name="T5" fmla="*/ 294 h 299"/>
                  <a:gd name="T6" fmla="*/ 2 w 279"/>
                  <a:gd name="T7" fmla="*/ 284 h 299"/>
                  <a:gd name="T8" fmla="*/ 23 w 279"/>
                  <a:gd name="T9" fmla="*/ 241 h 299"/>
                  <a:gd name="T10" fmla="*/ 33 w 279"/>
                  <a:gd name="T11" fmla="*/ 235 h 299"/>
                  <a:gd name="T12" fmla="*/ 246 w 279"/>
                  <a:gd name="T13" fmla="*/ 235 h 299"/>
                  <a:gd name="T14" fmla="*/ 256 w 279"/>
                  <a:gd name="T15" fmla="*/ 241 h 299"/>
                  <a:gd name="T16" fmla="*/ 277 w 279"/>
                  <a:gd name="T17" fmla="*/ 284 h 299"/>
                  <a:gd name="T18" fmla="*/ 277 w 279"/>
                  <a:gd name="T19" fmla="*/ 294 h 299"/>
                  <a:gd name="T20" fmla="*/ 268 w 279"/>
                  <a:gd name="T21" fmla="*/ 299 h 299"/>
                  <a:gd name="T22" fmla="*/ 29 w 279"/>
                  <a:gd name="T23" fmla="*/ 278 h 299"/>
                  <a:gd name="T24" fmla="*/ 250 w 279"/>
                  <a:gd name="T25" fmla="*/ 278 h 299"/>
                  <a:gd name="T26" fmla="*/ 240 w 279"/>
                  <a:gd name="T27" fmla="*/ 257 h 299"/>
                  <a:gd name="T28" fmla="*/ 40 w 279"/>
                  <a:gd name="T29" fmla="*/ 257 h 299"/>
                  <a:gd name="T30" fmla="*/ 29 w 279"/>
                  <a:gd name="T31" fmla="*/ 278 h 299"/>
                  <a:gd name="T32" fmla="*/ 257 w 279"/>
                  <a:gd name="T33" fmla="*/ 86 h 299"/>
                  <a:gd name="T34" fmla="*/ 22 w 279"/>
                  <a:gd name="T35" fmla="*/ 86 h 299"/>
                  <a:gd name="T36" fmla="*/ 12 w 279"/>
                  <a:gd name="T37" fmla="*/ 78 h 299"/>
                  <a:gd name="T38" fmla="*/ 17 w 279"/>
                  <a:gd name="T39" fmla="*/ 66 h 299"/>
                  <a:gd name="T40" fmla="*/ 135 w 279"/>
                  <a:gd name="T41" fmla="*/ 2 h 299"/>
                  <a:gd name="T42" fmla="*/ 145 w 279"/>
                  <a:gd name="T43" fmla="*/ 2 h 299"/>
                  <a:gd name="T44" fmla="*/ 262 w 279"/>
                  <a:gd name="T45" fmla="*/ 66 h 299"/>
                  <a:gd name="T46" fmla="*/ 267 w 279"/>
                  <a:gd name="T47" fmla="*/ 78 h 299"/>
                  <a:gd name="T48" fmla="*/ 257 w 279"/>
                  <a:gd name="T49" fmla="*/ 86 h 299"/>
                  <a:gd name="T50" fmla="*/ 64 w 279"/>
                  <a:gd name="T51" fmla="*/ 65 h 299"/>
                  <a:gd name="T52" fmla="*/ 215 w 279"/>
                  <a:gd name="T53" fmla="*/ 65 h 299"/>
                  <a:gd name="T54" fmla="*/ 140 w 279"/>
                  <a:gd name="T55" fmla="*/ 23 h 299"/>
                  <a:gd name="T56" fmla="*/ 64 w 279"/>
                  <a:gd name="T57" fmla="*/ 65 h 299"/>
                  <a:gd name="T58" fmla="*/ 54 w 279"/>
                  <a:gd name="T59" fmla="*/ 203 h 299"/>
                  <a:gd name="T60" fmla="*/ 54 w 279"/>
                  <a:gd name="T61" fmla="*/ 118 h 299"/>
                  <a:gd name="T62" fmla="*/ 44 w 279"/>
                  <a:gd name="T63" fmla="*/ 107 h 299"/>
                  <a:gd name="T64" fmla="*/ 33 w 279"/>
                  <a:gd name="T65" fmla="*/ 118 h 299"/>
                  <a:gd name="T66" fmla="*/ 33 w 279"/>
                  <a:gd name="T67" fmla="*/ 203 h 299"/>
                  <a:gd name="T68" fmla="*/ 44 w 279"/>
                  <a:gd name="T69" fmla="*/ 214 h 299"/>
                  <a:gd name="T70" fmla="*/ 54 w 279"/>
                  <a:gd name="T71" fmla="*/ 203 h 299"/>
                  <a:gd name="T72" fmla="*/ 118 w 279"/>
                  <a:gd name="T73" fmla="*/ 203 h 299"/>
                  <a:gd name="T74" fmla="*/ 118 w 279"/>
                  <a:gd name="T75" fmla="*/ 118 h 299"/>
                  <a:gd name="T76" fmla="*/ 108 w 279"/>
                  <a:gd name="T77" fmla="*/ 107 h 299"/>
                  <a:gd name="T78" fmla="*/ 97 w 279"/>
                  <a:gd name="T79" fmla="*/ 118 h 299"/>
                  <a:gd name="T80" fmla="*/ 97 w 279"/>
                  <a:gd name="T81" fmla="*/ 203 h 299"/>
                  <a:gd name="T82" fmla="*/ 108 w 279"/>
                  <a:gd name="T83" fmla="*/ 214 h 299"/>
                  <a:gd name="T84" fmla="*/ 118 w 279"/>
                  <a:gd name="T85" fmla="*/ 203 h 299"/>
                  <a:gd name="T86" fmla="*/ 182 w 279"/>
                  <a:gd name="T87" fmla="*/ 203 h 299"/>
                  <a:gd name="T88" fmla="*/ 182 w 279"/>
                  <a:gd name="T89" fmla="*/ 118 h 299"/>
                  <a:gd name="T90" fmla="*/ 172 w 279"/>
                  <a:gd name="T91" fmla="*/ 107 h 299"/>
                  <a:gd name="T92" fmla="*/ 161 w 279"/>
                  <a:gd name="T93" fmla="*/ 118 h 299"/>
                  <a:gd name="T94" fmla="*/ 161 w 279"/>
                  <a:gd name="T95" fmla="*/ 203 h 299"/>
                  <a:gd name="T96" fmla="*/ 172 w 279"/>
                  <a:gd name="T97" fmla="*/ 214 h 299"/>
                  <a:gd name="T98" fmla="*/ 182 w 279"/>
                  <a:gd name="T99" fmla="*/ 203 h 299"/>
                  <a:gd name="T100" fmla="*/ 246 w 279"/>
                  <a:gd name="T101" fmla="*/ 203 h 299"/>
                  <a:gd name="T102" fmla="*/ 246 w 279"/>
                  <a:gd name="T103" fmla="*/ 118 h 299"/>
                  <a:gd name="T104" fmla="*/ 236 w 279"/>
                  <a:gd name="T105" fmla="*/ 107 h 299"/>
                  <a:gd name="T106" fmla="*/ 225 w 279"/>
                  <a:gd name="T107" fmla="*/ 118 h 299"/>
                  <a:gd name="T108" fmla="*/ 225 w 279"/>
                  <a:gd name="T109" fmla="*/ 203 h 299"/>
                  <a:gd name="T110" fmla="*/ 236 w 279"/>
                  <a:gd name="T111" fmla="*/ 214 h 299"/>
                  <a:gd name="T112" fmla="*/ 246 w 279"/>
                  <a:gd name="T113" fmla="*/ 20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9" h="299">
                    <a:moveTo>
                      <a:pt x="268" y="299"/>
                    </a:moveTo>
                    <a:cubicBezTo>
                      <a:pt x="12" y="299"/>
                      <a:pt x="12" y="299"/>
                      <a:pt x="12" y="299"/>
                    </a:cubicBezTo>
                    <a:cubicBezTo>
                      <a:pt x="8" y="299"/>
                      <a:pt x="5" y="297"/>
                      <a:pt x="3" y="294"/>
                    </a:cubicBezTo>
                    <a:cubicBezTo>
                      <a:pt x="1" y="291"/>
                      <a:pt x="0" y="287"/>
                      <a:pt x="2" y="284"/>
                    </a:cubicBezTo>
                    <a:cubicBezTo>
                      <a:pt x="23" y="241"/>
                      <a:pt x="23" y="241"/>
                      <a:pt x="23" y="241"/>
                    </a:cubicBezTo>
                    <a:cubicBezTo>
                      <a:pt x="25" y="238"/>
                      <a:pt x="29" y="235"/>
                      <a:pt x="33" y="235"/>
                    </a:cubicBezTo>
                    <a:cubicBezTo>
                      <a:pt x="246" y="235"/>
                      <a:pt x="246" y="235"/>
                      <a:pt x="246" y="235"/>
                    </a:cubicBezTo>
                    <a:cubicBezTo>
                      <a:pt x="250" y="235"/>
                      <a:pt x="254" y="238"/>
                      <a:pt x="256" y="241"/>
                    </a:cubicBezTo>
                    <a:cubicBezTo>
                      <a:pt x="277" y="284"/>
                      <a:pt x="277" y="284"/>
                      <a:pt x="277" y="284"/>
                    </a:cubicBezTo>
                    <a:cubicBezTo>
                      <a:pt x="279" y="287"/>
                      <a:pt x="279" y="291"/>
                      <a:pt x="277" y="294"/>
                    </a:cubicBezTo>
                    <a:cubicBezTo>
                      <a:pt x="275" y="297"/>
                      <a:pt x="271" y="299"/>
                      <a:pt x="268" y="299"/>
                    </a:cubicBezTo>
                    <a:close/>
                    <a:moveTo>
                      <a:pt x="29" y="278"/>
                    </a:moveTo>
                    <a:cubicBezTo>
                      <a:pt x="250" y="278"/>
                      <a:pt x="250" y="278"/>
                      <a:pt x="250" y="278"/>
                    </a:cubicBezTo>
                    <a:cubicBezTo>
                      <a:pt x="240" y="257"/>
                      <a:pt x="240" y="257"/>
                      <a:pt x="240" y="257"/>
                    </a:cubicBezTo>
                    <a:cubicBezTo>
                      <a:pt x="40" y="257"/>
                      <a:pt x="40" y="257"/>
                      <a:pt x="40" y="257"/>
                    </a:cubicBezTo>
                    <a:lnTo>
                      <a:pt x="29" y="278"/>
                    </a:lnTo>
                    <a:close/>
                    <a:moveTo>
                      <a:pt x="257" y="86"/>
                    </a:moveTo>
                    <a:cubicBezTo>
                      <a:pt x="22" y="86"/>
                      <a:pt x="22" y="86"/>
                      <a:pt x="22" y="86"/>
                    </a:cubicBezTo>
                    <a:cubicBezTo>
                      <a:pt x="17" y="86"/>
                      <a:pt x="13" y="83"/>
                      <a:pt x="12" y="78"/>
                    </a:cubicBezTo>
                    <a:cubicBezTo>
                      <a:pt x="11" y="73"/>
                      <a:pt x="13" y="68"/>
                      <a:pt x="17" y="66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8" y="0"/>
                      <a:pt x="142" y="0"/>
                      <a:pt x="145" y="2"/>
                    </a:cubicBezTo>
                    <a:cubicBezTo>
                      <a:pt x="262" y="66"/>
                      <a:pt x="262" y="66"/>
                      <a:pt x="262" y="66"/>
                    </a:cubicBezTo>
                    <a:cubicBezTo>
                      <a:pt x="266" y="68"/>
                      <a:pt x="269" y="73"/>
                      <a:pt x="267" y="78"/>
                    </a:cubicBezTo>
                    <a:cubicBezTo>
                      <a:pt x="266" y="83"/>
                      <a:pt x="262" y="86"/>
                      <a:pt x="257" y="86"/>
                    </a:cubicBezTo>
                    <a:close/>
                    <a:moveTo>
                      <a:pt x="64" y="65"/>
                    </a:moveTo>
                    <a:cubicBezTo>
                      <a:pt x="215" y="65"/>
                      <a:pt x="215" y="65"/>
                      <a:pt x="215" y="65"/>
                    </a:cubicBezTo>
                    <a:cubicBezTo>
                      <a:pt x="140" y="23"/>
                      <a:pt x="140" y="23"/>
                      <a:pt x="140" y="23"/>
                    </a:cubicBezTo>
                    <a:lnTo>
                      <a:pt x="64" y="65"/>
                    </a:lnTo>
                    <a:close/>
                    <a:moveTo>
                      <a:pt x="54" y="203"/>
                    </a:moveTo>
                    <a:cubicBezTo>
                      <a:pt x="54" y="118"/>
                      <a:pt x="54" y="118"/>
                      <a:pt x="54" y="118"/>
                    </a:cubicBezTo>
                    <a:cubicBezTo>
                      <a:pt x="54" y="112"/>
                      <a:pt x="50" y="107"/>
                      <a:pt x="44" y="107"/>
                    </a:cubicBezTo>
                    <a:cubicBezTo>
                      <a:pt x="38" y="107"/>
                      <a:pt x="33" y="112"/>
                      <a:pt x="33" y="118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9"/>
                      <a:pt x="38" y="214"/>
                      <a:pt x="44" y="214"/>
                    </a:cubicBezTo>
                    <a:cubicBezTo>
                      <a:pt x="50" y="214"/>
                      <a:pt x="54" y="209"/>
                      <a:pt x="54" y="203"/>
                    </a:cubicBezTo>
                    <a:close/>
                    <a:moveTo>
                      <a:pt x="118" y="203"/>
                    </a:move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2"/>
                      <a:pt x="114" y="107"/>
                      <a:pt x="108" y="107"/>
                    </a:cubicBezTo>
                    <a:cubicBezTo>
                      <a:pt x="102" y="107"/>
                      <a:pt x="97" y="112"/>
                      <a:pt x="97" y="118"/>
                    </a:cubicBezTo>
                    <a:cubicBezTo>
                      <a:pt x="97" y="203"/>
                      <a:pt x="97" y="203"/>
                      <a:pt x="97" y="203"/>
                    </a:cubicBezTo>
                    <a:cubicBezTo>
                      <a:pt x="97" y="209"/>
                      <a:pt x="102" y="214"/>
                      <a:pt x="108" y="214"/>
                    </a:cubicBezTo>
                    <a:cubicBezTo>
                      <a:pt x="114" y="214"/>
                      <a:pt x="118" y="209"/>
                      <a:pt x="118" y="203"/>
                    </a:cubicBezTo>
                    <a:close/>
                    <a:moveTo>
                      <a:pt x="182" y="203"/>
                    </a:move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2" y="112"/>
                      <a:pt x="178" y="107"/>
                      <a:pt x="172" y="107"/>
                    </a:cubicBezTo>
                    <a:cubicBezTo>
                      <a:pt x="166" y="107"/>
                      <a:pt x="161" y="112"/>
                      <a:pt x="161" y="118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1" y="209"/>
                      <a:pt x="166" y="214"/>
                      <a:pt x="172" y="214"/>
                    </a:cubicBezTo>
                    <a:cubicBezTo>
                      <a:pt x="178" y="214"/>
                      <a:pt x="182" y="209"/>
                      <a:pt x="182" y="203"/>
                    </a:cubicBezTo>
                    <a:close/>
                    <a:moveTo>
                      <a:pt x="246" y="203"/>
                    </a:moveTo>
                    <a:cubicBezTo>
                      <a:pt x="246" y="118"/>
                      <a:pt x="246" y="118"/>
                      <a:pt x="246" y="118"/>
                    </a:cubicBezTo>
                    <a:cubicBezTo>
                      <a:pt x="246" y="112"/>
                      <a:pt x="242" y="107"/>
                      <a:pt x="236" y="107"/>
                    </a:cubicBezTo>
                    <a:cubicBezTo>
                      <a:pt x="230" y="107"/>
                      <a:pt x="225" y="112"/>
                      <a:pt x="225" y="118"/>
                    </a:cubicBezTo>
                    <a:cubicBezTo>
                      <a:pt x="225" y="203"/>
                      <a:pt x="225" y="203"/>
                      <a:pt x="225" y="203"/>
                    </a:cubicBezTo>
                    <a:cubicBezTo>
                      <a:pt x="225" y="209"/>
                      <a:pt x="230" y="214"/>
                      <a:pt x="236" y="214"/>
                    </a:cubicBezTo>
                    <a:cubicBezTo>
                      <a:pt x="242" y="214"/>
                      <a:pt x="246" y="209"/>
                      <a:pt x="246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7299795" y="1385195"/>
            <a:ext cx="894698" cy="283694"/>
            <a:chOff x="339327" y="5225963"/>
            <a:chExt cx="894698" cy="2836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/>
            <a:srcRect l="47883" t="34979" r="49259" b="60277"/>
            <a:stretch/>
          </p:blipFill>
          <p:spPr>
            <a:xfrm>
              <a:off x="339327" y="5225963"/>
              <a:ext cx="283022" cy="28369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3342" y="5245437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Château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75274" y="2286669"/>
            <a:ext cx="1815011" cy="2618801"/>
            <a:chOff x="6575274" y="2420887"/>
            <a:chExt cx="1899881" cy="274125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5274" y="2420887"/>
              <a:ext cx="1899881" cy="274125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/>
            <a:srcRect l="66818" t="28367" r="18138" b="67794"/>
            <a:stretch/>
          </p:blipFill>
          <p:spPr>
            <a:xfrm>
              <a:off x="7844746" y="3517677"/>
              <a:ext cx="288000" cy="10603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93315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9942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Lieux ouverts au public – Bâtiments d’habitation collectifs – Voies publiques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9900" y="2253054"/>
            <a:ext cx="5606406" cy="2655946"/>
          </a:xfrm>
          <a:prstGeom prst="roundRect">
            <a:avLst>
              <a:gd name="adj" fmla="val 8888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Toute nouvelle construction doit être accessible conformément à la nouvelle loi.</a:t>
            </a: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Depuis le 1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juillet 2023, chaque demande « autorisation de construire » doit être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obligatoirement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accompagnée d’un certificat de conformité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 exigences d’accessibilité.</a:t>
            </a: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mise en œuvre des exigences d’accessibilité peut également se faire par d’autres moyens. Dans ces cas, une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de solution d’effet équivalent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doit être introduite auprès du ministère.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4900518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59832" y="1418093"/>
            <a:ext cx="942006" cy="250745"/>
            <a:chOff x="358733" y="1909387"/>
            <a:chExt cx="942006" cy="250745"/>
          </a:xfrm>
        </p:grpSpPr>
        <p:grpSp>
          <p:nvGrpSpPr>
            <p:cNvPr id="10" name="Group 9"/>
            <p:cNvGrpSpPr/>
            <p:nvPr/>
          </p:nvGrpSpPr>
          <p:grpSpPr>
            <a:xfrm>
              <a:off x="358733" y="1909387"/>
              <a:ext cx="252827" cy="250745"/>
              <a:chOff x="358733" y="1909387"/>
              <a:chExt cx="252827" cy="25074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8733" y="1909387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506"/>
              <p:cNvSpPr>
                <a:spLocks noEditPoints="1"/>
              </p:cNvSpPr>
              <p:nvPr/>
            </p:nvSpPr>
            <p:spPr bwMode="auto">
              <a:xfrm>
                <a:off x="399794" y="1926574"/>
                <a:ext cx="170703" cy="216369"/>
              </a:xfrm>
              <a:custGeom>
                <a:avLst/>
                <a:gdLst>
                  <a:gd name="T0" fmla="*/ 76 w 237"/>
                  <a:gd name="T1" fmla="*/ 117 h 299"/>
                  <a:gd name="T2" fmla="*/ 161 w 237"/>
                  <a:gd name="T3" fmla="*/ 117 h 299"/>
                  <a:gd name="T4" fmla="*/ 183 w 237"/>
                  <a:gd name="T5" fmla="*/ 96 h 299"/>
                  <a:gd name="T6" fmla="*/ 183 w 237"/>
                  <a:gd name="T7" fmla="*/ 64 h 299"/>
                  <a:gd name="T8" fmla="*/ 161 w 237"/>
                  <a:gd name="T9" fmla="*/ 43 h 299"/>
                  <a:gd name="T10" fmla="*/ 76 w 237"/>
                  <a:gd name="T11" fmla="*/ 43 h 299"/>
                  <a:gd name="T12" fmla="*/ 55 w 237"/>
                  <a:gd name="T13" fmla="*/ 64 h 299"/>
                  <a:gd name="T14" fmla="*/ 55 w 237"/>
                  <a:gd name="T15" fmla="*/ 96 h 299"/>
                  <a:gd name="T16" fmla="*/ 76 w 237"/>
                  <a:gd name="T17" fmla="*/ 117 h 299"/>
                  <a:gd name="T18" fmla="*/ 76 w 237"/>
                  <a:gd name="T19" fmla="*/ 64 h 299"/>
                  <a:gd name="T20" fmla="*/ 161 w 237"/>
                  <a:gd name="T21" fmla="*/ 64 h 299"/>
                  <a:gd name="T22" fmla="*/ 161 w 237"/>
                  <a:gd name="T23" fmla="*/ 96 h 299"/>
                  <a:gd name="T24" fmla="*/ 76 w 237"/>
                  <a:gd name="T25" fmla="*/ 96 h 299"/>
                  <a:gd name="T26" fmla="*/ 76 w 237"/>
                  <a:gd name="T27" fmla="*/ 64 h 299"/>
                  <a:gd name="T28" fmla="*/ 76 w 237"/>
                  <a:gd name="T29" fmla="*/ 192 h 299"/>
                  <a:gd name="T30" fmla="*/ 55 w 237"/>
                  <a:gd name="T31" fmla="*/ 171 h 299"/>
                  <a:gd name="T32" fmla="*/ 76 w 237"/>
                  <a:gd name="T33" fmla="*/ 149 h 299"/>
                  <a:gd name="T34" fmla="*/ 97 w 237"/>
                  <a:gd name="T35" fmla="*/ 171 h 299"/>
                  <a:gd name="T36" fmla="*/ 76 w 237"/>
                  <a:gd name="T37" fmla="*/ 192 h 299"/>
                  <a:gd name="T38" fmla="*/ 183 w 237"/>
                  <a:gd name="T39" fmla="*/ 171 h 299"/>
                  <a:gd name="T40" fmla="*/ 161 w 237"/>
                  <a:gd name="T41" fmla="*/ 192 h 299"/>
                  <a:gd name="T42" fmla="*/ 140 w 237"/>
                  <a:gd name="T43" fmla="*/ 171 h 299"/>
                  <a:gd name="T44" fmla="*/ 161 w 237"/>
                  <a:gd name="T45" fmla="*/ 149 h 299"/>
                  <a:gd name="T46" fmla="*/ 183 w 237"/>
                  <a:gd name="T47" fmla="*/ 171 h 299"/>
                  <a:gd name="T48" fmla="*/ 233 w 237"/>
                  <a:gd name="T49" fmla="*/ 280 h 299"/>
                  <a:gd name="T50" fmla="*/ 183 w 237"/>
                  <a:gd name="T51" fmla="*/ 231 h 299"/>
                  <a:gd name="T52" fmla="*/ 225 w 237"/>
                  <a:gd name="T53" fmla="*/ 181 h 299"/>
                  <a:gd name="T54" fmla="*/ 225 w 237"/>
                  <a:gd name="T55" fmla="*/ 53 h 299"/>
                  <a:gd name="T56" fmla="*/ 172 w 237"/>
                  <a:gd name="T57" fmla="*/ 0 h 299"/>
                  <a:gd name="T58" fmla="*/ 65 w 237"/>
                  <a:gd name="T59" fmla="*/ 0 h 299"/>
                  <a:gd name="T60" fmla="*/ 12 w 237"/>
                  <a:gd name="T61" fmla="*/ 53 h 299"/>
                  <a:gd name="T62" fmla="*/ 12 w 237"/>
                  <a:gd name="T63" fmla="*/ 181 h 299"/>
                  <a:gd name="T64" fmla="*/ 52 w 237"/>
                  <a:gd name="T65" fmla="*/ 233 h 299"/>
                  <a:gd name="T66" fmla="*/ 4 w 237"/>
                  <a:gd name="T67" fmla="*/ 280 h 299"/>
                  <a:gd name="T68" fmla="*/ 4 w 237"/>
                  <a:gd name="T69" fmla="*/ 296 h 299"/>
                  <a:gd name="T70" fmla="*/ 12 w 237"/>
                  <a:gd name="T71" fmla="*/ 299 h 299"/>
                  <a:gd name="T72" fmla="*/ 20 w 237"/>
                  <a:gd name="T73" fmla="*/ 296 h 299"/>
                  <a:gd name="T74" fmla="*/ 38 w 237"/>
                  <a:gd name="T75" fmla="*/ 277 h 299"/>
                  <a:gd name="T76" fmla="*/ 200 w 237"/>
                  <a:gd name="T77" fmla="*/ 277 h 299"/>
                  <a:gd name="T78" fmla="*/ 218 w 237"/>
                  <a:gd name="T79" fmla="*/ 296 h 299"/>
                  <a:gd name="T80" fmla="*/ 225 w 237"/>
                  <a:gd name="T81" fmla="*/ 299 h 299"/>
                  <a:gd name="T82" fmla="*/ 233 w 237"/>
                  <a:gd name="T83" fmla="*/ 296 h 299"/>
                  <a:gd name="T84" fmla="*/ 233 w 237"/>
                  <a:gd name="T85" fmla="*/ 280 h 299"/>
                  <a:gd name="T86" fmla="*/ 33 w 237"/>
                  <a:gd name="T87" fmla="*/ 181 h 299"/>
                  <a:gd name="T88" fmla="*/ 33 w 237"/>
                  <a:gd name="T89" fmla="*/ 53 h 299"/>
                  <a:gd name="T90" fmla="*/ 65 w 237"/>
                  <a:gd name="T91" fmla="*/ 21 h 299"/>
                  <a:gd name="T92" fmla="*/ 172 w 237"/>
                  <a:gd name="T93" fmla="*/ 21 h 299"/>
                  <a:gd name="T94" fmla="*/ 204 w 237"/>
                  <a:gd name="T95" fmla="*/ 53 h 299"/>
                  <a:gd name="T96" fmla="*/ 204 w 237"/>
                  <a:gd name="T97" fmla="*/ 181 h 299"/>
                  <a:gd name="T98" fmla="*/ 161 w 237"/>
                  <a:gd name="T99" fmla="*/ 213 h 299"/>
                  <a:gd name="T100" fmla="*/ 65 w 237"/>
                  <a:gd name="T101" fmla="*/ 213 h 299"/>
                  <a:gd name="T102" fmla="*/ 33 w 237"/>
                  <a:gd name="T103" fmla="*/ 181 h 299"/>
                  <a:gd name="T104" fmla="*/ 59 w 237"/>
                  <a:gd name="T105" fmla="*/ 256 h 299"/>
                  <a:gd name="T106" fmla="*/ 80 w 237"/>
                  <a:gd name="T107" fmla="*/ 235 h 299"/>
                  <a:gd name="T108" fmla="*/ 157 w 237"/>
                  <a:gd name="T109" fmla="*/ 235 h 299"/>
                  <a:gd name="T110" fmla="*/ 178 w 237"/>
                  <a:gd name="T111" fmla="*/ 256 h 299"/>
                  <a:gd name="T112" fmla="*/ 59 w 237"/>
                  <a:gd name="T113" fmla="*/ 25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7" h="299">
                    <a:moveTo>
                      <a:pt x="76" y="117"/>
                    </a:move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73" y="117"/>
                      <a:pt x="183" y="108"/>
                      <a:pt x="183" y="96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52"/>
                      <a:pt x="173" y="43"/>
                      <a:pt x="161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64" y="43"/>
                      <a:pt x="55" y="52"/>
                      <a:pt x="55" y="64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5" y="108"/>
                      <a:pt x="64" y="117"/>
                      <a:pt x="76" y="117"/>
                    </a:cubicBezTo>
                    <a:close/>
                    <a:moveTo>
                      <a:pt x="76" y="64"/>
                    </a:move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76" y="96"/>
                      <a:pt x="76" y="96"/>
                      <a:pt x="76" y="96"/>
                    </a:cubicBezTo>
                    <a:lnTo>
                      <a:pt x="76" y="64"/>
                    </a:lnTo>
                    <a:close/>
                    <a:moveTo>
                      <a:pt x="76" y="192"/>
                    </a:moveTo>
                    <a:cubicBezTo>
                      <a:pt x="64" y="192"/>
                      <a:pt x="55" y="182"/>
                      <a:pt x="55" y="171"/>
                    </a:cubicBezTo>
                    <a:cubicBezTo>
                      <a:pt x="55" y="159"/>
                      <a:pt x="64" y="149"/>
                      <a:pt x="76" y="149"/>
                    </a:cubicBezTo>
                    <a:cubicBezTo>
                      <a:pt x="88" y="149"/>
                      <a:pt x="97" y="159"/>
                      <a:pt x="97" y="171"/>
                    </a:cubicBezTo>
                    <a:cubicBezTo>
                      <a:pt x="97" y="182"/>
                      <a:pt x="88" y="192"/>
                      <a:pt x="76" y="192"/>
                    </a:cubicBezTo>
                    <a:close/>
                    <a:moveTo>
                      <a:pt x="183" y="171"/>
                    </a:moveTo>
                    <a:cubicBezTo>
                      <a:pt x="183" y="182"/>
                      <a:pt x="173" y="192"/>
                      <a:pt x="161" y="192"/>
                    </a:cubicBezTo>
                    <a:cubicBezTo>
                      <a:pt x="150" y="192"/>
                      <a:pt x="140" y="182"/>
                      <a:pt x="140" y="171"/>
                    </a:cubicBezTo>
                    <a:cubicBezTo>
                      <a:pt x="140" y="159"/>
                      <a:pt x="150" y="149"/>
                      <a:pt x="161" y="149"/>
                    </a:cubicBezTo>
                    <a:cubicBezTo>
                      <a:pt x="173" y="149"/>
                      <a:pt x="183" y="159"/>
                      <a:pt x="183" y="171"/>
                    </a:cubicBezTo>
                    <a:close/>
                    <a:moveTo>
                      <a:pt x="233" y="280"/>
                    </a:moveTo>
                    <a:cubicBezTo>
                      <a:pt x="183" y="231"/>
                      <a:pt x="183" y="231"/>
                      <a:pt x="183" y="231"/>
                    </a:cubicBezTo>
                    <a:cubicBezTo>
                      <a:pt x="205" y="223"/>
                      <a:pt x="225" y="204"/>
                      <a:pt x="225" y="181"/>
                    </a:cubicBezTo>
                    <a:cubicBezTo>
                      <a:pt x="225" y="53"/>
                      <a:pt x="225" y="53"/>
                      <a:pt x="225" y="53"/>
                    </a:cubicBezTo>
                    <a:cubicBezTo>
                      <a:pt x="225" y="24"/>
                      <a:pt x="201" y="0"/>
                      <a:pt x="172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6" y="0"/>
                      <a:pt x="12" y="24"/>
                      <a:pt x="12" y="53"/>
                    </a:cubicBezTo>
                    <a:cubicBezTo>
                      <a:pt x="12" y="181"/>
                      <a:pt x="12" y="181"/>
                      <a:pt x="12" y="181"/>
                    </a:cubicBezTo>
                    <a:cubicBezTo>
                      <a:pt x="12" y="206"/>
                      <a:pt x="29" y="227"/>
                      <a:pt x="52" y="233"/>
                    </a:cubicBezTo>
                    <a:cubicBezTo>
                      <a:pt x="4" y="280"/>
                      <a:pt x="4" y="280"/>
                      <a:pt x="4" y="280"/>
                    </a:cubicBezTo>
                    <a:cubicBezTo>
                      <a:pt x="0" y="285"/>
                      <a:pt x="0" y="291"/>
                      <a:pt x="4" y="296"/>
                    </a:cubicBezTo>
                    <a:cubicBezTo>
                      <a:pt x="7" y="298"/>
                      <a:pt x="9" y="299"/>
                      <a:pt x="12" y="299"/>
                    </a:cubicBezTo>
                    <a:cubicBezTo>
                      <a:pt x="15" y="299"/>
                      <a:pt x="17" y="298"/>
                      <a:pt x="20" y="296"/>
                    </a:cubicBezTo>
                    <a:cubicBezTo>
                      <a:pt x="38" y="277"/>
                      <a:pt x="38" y="277"/>
                      <a:pt x="38" y="277"/>
                    </a:cubicBezTo>
                    <a:cubicBezTo>
                      <a:pt x="200" y="277"/>
                      <a:pt x="200" y="277"/>
                      <a:pt x="200" y="277"/>
                    </a:cubicBezTo>
                    <a:cubicBezTo>
                      <a:pt x="218" y="296"/>
                      <a:pt x="218" y="296"/>
                      <a:pt x="218" y="296"/>
                    </a:cubicBezTo>
                    <a:cubicBezTo>
                      <a:pt x="220" y="298"/>
                      <a:pt x="223" y="299"/>
                      <a:pt x="225" y="299"/>
                    </a:cubicBezTo>
                    <a:cubicBezTo>
                      <a:pt x="228" y="299"/>
                      <a:pt x="231" y="298"/>
                      <a:pt x="233" y="296"/>
                    </a:cubicBezTo>
                    <a:cubicBezTo>
                      <a:pt x="237" y="291"/>
                      <a:pt x="237" y="285"/>
                      <a:pt x="233" y="280"/>
                    </a:cubicBezTo>
                    <a:close/>
                    <a:moveTo>
                      <a:pt x="33" y="181"/>
                    </a:move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36"/>
                      <a:pt x="48" y="21"/>
                      <a:pt x="65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90" y="21"/>
                      <a:pt x="204" y="36"/>
                      <a:pt x="204" y="53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98"/>
                      <a:pt x="180" y="213"/>
                      <a:pt x="161" y="213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48" y="213"/>
                      <a:pt x="33" y="199"/>
                      <a:pt x="33" y="181"/>
                    </a:cubicBezTo>
                    <a:close/>
                    <a:moveTo>
                      <a:pt x="59" y="256"/>
                    </a:moveTo>
                    <a:cubicBezTo>
                      <a:pt x="80" y="235"/>
                      <a:pt x="80" y="235"/>
                      <a:pt x="80" y="235"/>
                    </a:cubicBezTo>
                    <a:cubicBezTo>
                      <a:pt x="157" y="235"/>
                      <a:pt x="157" y="235"/>
                      <a:pt x="157" y="235"/>
                    </a:cubicBezTo>
                    <a:cubicBezTo>
                      <a:pt x="178" y="256"/>
                      <a:pt x="178" y="256"/>
                      <a:pt x="178" y="256"/>
                    </a:cubicBezTo>
                    <a:lnTo>
                      <a:pt x="59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2348" y="1909387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Transport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552" y="1844243"/>
            <a:ext cx="758481" cy="271816"/>
            <a:chOff x="353307" y="3373879"/>
            <a:chExt cx="758481" cy="2718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29717" t="24988" r="67444" b="70466"/>
            <a:stretch/>
          </p:blipFill>
          <p:spPr>
            <a:xfrm>
              <a:off x="353307" y="3373879"/>
              <a:ext cx="281153" cy="2718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8582" y="3383692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3688" y="1834923"/>
            <a:ext cx="859530" cy="288033"/>
            <a:chOff x="339638" y="3701147"/>
            <a:chExt cx="859530" cy="2880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2467" t="93839" r="94374" b="1345"/>
            <a:stretch/>
          </p:blipFill>
          <p:spPr>
            <a:xfrm>
              <a:off x="339638" y="3701147"/>
              <a:ext cx="312825" cy="2880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605" y="3721046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Crèche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5152" y="1393591"/>
            <a:ext cx="780008" cy="270723"/>
            <a:chOff x="353307" y="3042004"/>
            <a:chExt cx="780008" cy="2707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29830" t="35195" r="67331" b="60277"/>
            <a:stretch/>
          </p:blipFill>
          <p:spPr>
            <a:xfrm>
              <a:off x="353307" y="3042004"/>
              <a:ext cx="281153" cy="2707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34460" y="3057524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Eglise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88886" y="1385195"/>
            <a:ext cx="1233718" cy="298315"/>
            <a:chOff x="344033" y="4044060"/>
            <a:chExt cx="1233718" cy="2983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2563" t="45716" r="94422" b="49295"/>
            <a:stretch/>
          </p:blipFill>
          <p:spPr>
            <a:xfrm>
              <a:off x="344033" y="4044060"/>
              <a:ext cx="298572" cy="29831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42880" y="4070106"/>
              <a:ext cx="9348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Centre culturel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59832" y="1850581"/>
            <a:ext cx="1389707" cy="272375"/>
            <a:chOff x="352691" y="4438708"/>
            <a:chExt cx="1389707" cy="2723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l="29830" t="29881" r="67325" b="65564"/>
            <a:stretch/>
          </p:blipFill>
          <p:spPr>
            <a:xfrm>
              <a:off x="352691" y="4438708"/>
              <a:ext cx="281769" cy="2723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0814" y="4451784"/>
              <a:ext cx="11015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 de musique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5152" y="1839064"/>
            <a:ext cx="1436351" cy="281274"/>
            <a:chOff x="344577" y="4833462"/>
            <a:chExt cx="1436351" cy="2812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29742" t="88625" r="67266" b="6671"/>
            <a:stretch/>
          </p:blipFill>
          <p:spPr>
            <a:xfrm>
              <a:off x="344577" y="4833462"/>
              <a:ext cx="296237" cy="2812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4460" y="485805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Toilettes publiques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9795" y="1865031"/>
            <a:ext cx="1088629" cy="267825"/>
            <a:chOff x="339638" y="1512436"/>
            <a:chExt cx="1088629" cy="2678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7818" t="29982" r="49327" b="65538"/>
            <a:stretch/>
          </p:blipFill>
          <p:spPr>
            <a:xfrm>
              <a:off x="339638" y="1512436"/>
              <a:ext cx="282710" cy="26782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4460" y="1517243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Aire de jeux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63688" y="1411243"/>
            <a:ext cx="993302" cy="250745"/>
            <a:chOff x="358733" y="2420888"/>
            <a:chExt cx="993302" cy="250745"/>
          </a:xfrm>
        </p:grpSpPr>
        <p:sp>
          <p:nvSpPr>
            <p:cNvPr id="36" name="TextBox 35"/>
            <p:cNvSpPr txBox="1"/>
            <p:nvPr/>
          </p:nvSpPr>
          <p:spPr>
            <a:xfrm>
              <a:off x="622348" y="242088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Résidence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8733" y="2420888"/>
              <a:ext cx="252827" cy="250745"/>
              <a:chOff x="358733" y="2420888"/>
              <a:chExt cx="252827" cy="25074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58733" y="242088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408933" y="2442358"/>
                <a:ext cx="152426" cy="207142"/>
              </a:xfrm>
              <a:custGeom>
                <a:avLst/>
                <a:gdLst>
                  <a:gd name="T0" fmla="*/ 90 w 235"/>
                  <a:gd name="T1" fmla="*/ 215 h 320"/>
                  <a:gd name="T2" fmla="*/ 107 w 235"/>
                  <a:gd name="T3" fmla="*/ 224 h 320"/>
                  <a:gd name="T4" fmla="*/ 96 w 235"/>
                  <a:gd name="T5" fmla="*/ 234 h 320"/>
                  <a:gd name="T6" fmla="*/ 92 w 235"/>
                  <a:gd name="T7" fmla="*/ 276 h 320"/>
                  <a:gd name="T8" fmla="*/ 106 w 235"/>
                  <a:gd name="T9" fmla="*/ 270 h 320"/>
                  <a:gd name="T10" fmla="*/ 92 w 235"/>
                  <a:gd name="T11" fmla="*/ 257 h 320"/>
                  <a:gd name="T12" fmla="*/ 87 w 235"/>
                  <a:gd name="T13" fmla="*/ 270 h 320"/>
                  <a:gd name="T14" fmla="*/ 58 w 235"/>
                  <a:gd name="T15" fmla="*/ 233 h 320"/>
                  <a:gd name="T16" fmla="*/ 61 w 235"/>
                  <a:gd name="T17" fmla="*/ 216 h 320"/>
                  <a:gd name="T18" fmla="*/ 44 w 235"/>
                  <a:gd name="T19" fmla="*/ 228 h 320"/>
                  <a:gd name="T20" fmla="*/ 63 w 235"/>
                  <a:gd name="T21" fmla="*/ 185 h 320"/>
                  <a:gd name="T22" fmla="*/ 58 w 235"/>
                  <a:gd name="T23" fmla="*/ 171 h 320"/>
                  <a:gd name="T24" fmla="*/ 43 w 235"/>
                  <a:gd name="T25" fmla="*/ 181 h 320"/>
                  <a:gd name="T26" fmla="*/ 96 w 235"/>
                  <a:gd name="T27" fmla="*/ 192 h 320"/>
                  <a:gd name="T28" fmla="*/ 106 w 235"/>
                  <a:gd name="T29" fmla="*/ 177 h 320"/>
                  <a:gd name="T30" fmla="*/ 86 w 235"/>
                  <a:gd name="T31" fmla="*/ 181 h 320"/>
                  <a:gd name="T32" fmla="*/ 92 w 235"/>
                  <a:gd name="T33" fmla="*/ 148 h 320"/>
                  <a:gd name="T34" fmla="*/ 107 w 235"/>
                  <a:gd name="T35" fmla="*/ 138 h 320"/>
                  <a:gd name="T36" fmla="*/ 98 w 235"/>
                  <a:gd name="T37" fmla="*/ 128 h 320"/>
                  <a:gd name="T38" fmla="*/ 87 w 235"/>
                  <a:gd name="T39" fmla="*/ 142 h 320"/>
                  <a:gd name="T40" fmla="*/ 58 w 235"/>
                  <a:gd name="T41" fmla="*/ 148 h 320"/>
                  <a:gd name="T42" fmla="*/ 61 w 235"/>
                  <a:gd name="T43" fmla="*/ 131 h 320"/>
                  <a:gd name="T44" fmla="*/ 52 w 235"/>
                  <a:gd name="T45" fmla="*/ 128 h 320"/>
                  <a:gd name="T46" fmla="*/ 43 w 235"/>
                  <a:gd name="T47" fmla="*/ 138 h 320"/>
                  <a:gd name="T48" fmla="*/ 54 w 235"/>
                  <a:gd name="T49" fmla="*/ 106 h 320"/>
                  <a:gd name="T50" fmla="*/ 61 w 235"/>
                  <a:gd name="T51" fmla="*/ 88 h 320"/>
                  <a:gd name="T52" fmla="*/ 48 w 235"/>
                  <a:gd name="T53" fmla="*/ 87 h 320"/>
                  <a:gd name="T54" fmla="*/ 46 w 235"/>
                  <a:gd name="T55" fmla="*/ 103 h 320"/>
                  <a:gd name="T56" fmla="*/ 100 w 235"/>
                  <a:gd name="T57" fmla="*/ 105 h 320"/>
                  <a:gd name="T58" fmla="*/ 104 w 235"/>
                  <a:gd name="T59" fmla="*/ 88 h 320"/>
                  <a:gd name="T60" fmla="*/ 86 w 235"/>
                  <a:gd name="T61" fmla="*/ 96 h 320"/>
                  <a:gd name="T62" fmla="*/ 100 w 235"/>
                  <a:gd name="T63" fmla="*/ 63 h 320"/>
                  <a:gd name="T64" fmla="*/ 106 w 235"/>
                  <a:gd name="T65" fmla="*/ 49 h 320"/>
                  <a:gd name="T66" fmla="*/ 87 w 235"/>
                  <a:gd name="T67" fmla="*/ 49 h 320"/>
                  <a:gd name="T68" fmla="*/ 50 w 235"/>
                  <a:gd name="T69" fmla="*/ 63 h 320"/>
                  <a:gd name="T70" fmla="*/ 63 w 235"/>
                  <a:gd name="T71" fmla="*/ 49 h 320"/>
                  <a:gd name="T72" fmla="*/ 43 w 235"/>
                  <a:gd name="T73" fmla="*/ 53 h 320"/>
                  <a:gd name="T74" fmla="*/ 182 w 235"/>
                  <a:gd name="T75" fmla="*/ 234 h 320"/>
                  <a:gd name="T76" fmla="*/ 191 w 235"/>
                  <a:gd name="T77" fmla="*/ 220 h 320"/>
                  <a:gd name="T78" fmla="*/ 184 w 235"/>
                  <a:gd name="T79" fmla="*/ 213 h 320"/>
                  <a:gd name="T80" fmla="*/ 174 w 235"/>
                  <a:gd name="T81" fmla="*/ 216 h 320"/>
                  <a:gd name="T82" fmla="*/ 174 w 235"/>
                  <a:gd name="T83" fmla="*/ 231 h 320"/>
                  <a:gd name="T84" fmla="*/ 186 w 235"/>
                  <a:gd name="T85" fmla="*/ 191 h 320"/>
                  <a:gd name="T86" fmla="*/ 191 w 235"/>
                  <a:gd name="T87" fmla="*/ 177 h 320"/>
                  <a:gd name="T88" fmla="*/ 174 w 235"/>
                  <a:gd name="T89" fmla="*/ 173 h 320"/>
                  <a:gd name="T90" fmla="*/ 174 w 235"/>
                  <a:gd name="T91" fmla="*/ 189 h 320"/>
                  <a:gd name="T92" fmla="*/ 186 w 235"/>
                  <a:gd name="T93" fmla="*/ 148 h 320"/>
                  <a:gd name="T94" fmla="*/ 189 w 235"/>
                  <a:gd name="T95" fmla="*/ 131 h 320"/>
                  <a:gd name="T96" fmla="*/ 174 w 235"/>
                  <a:gd name="T97" fmla="*/ 131 h 320"/>
                  <a:gd name="T98" fmla="*/ 235 w 235"/>
                  <a:gd name="T99" fmla="*/ 96 h 320"/>
                  <a:gd name="T100" fmla="*/ 0 w 235"/>
                  <a:gd name="T101" fmla="*/ 309 h 320"/>
                  <a:gd name="T102" fmla="*/ 150 w 235"/>
                  <a:gd name="T103" fmla="*/ 10 h 320"/>
                  <a:gd name="T104" fmla="*/ 22 w 235"/>
                  <a:gd name="T105" fmla="*/ 298 h 320"/>
                  <a:gd name="T106" fmla="*/ 64 w 235"/>
                  <a:gd name="T107" fmla="*/ 266 h 320"/>
                  <a:gd name="T108" fmla="*/ 22 w 235"/>
                  <a:gd name="T109" fmla="*/ 21 h 320"/>
                  <a:gd name="T110" fmla="*/ 150 w 235"/>
                  <a:gd name="T111" fmla="*/ 298 h 320"/>
                  <a:gd name="T112" fmla="*/ 192 w 235"/>
                  <a:gd name="T113" fmla="*/ 26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" h="320">
                    <a:moveTo>
                      <a:pt x="87" y="228"/>
                    </a:moveTo>
                    <a:cubicBezTo>
                      <a:pt x="86" y="226"/>
                      <a:pt x="86" y="225"/>
                      <a:pt x="86" y="224"/>
                    </a:cubicBezTo>
                    <a:cubicBezTo>
                      <a:pt x="86" y="221"/>
                      <a:pt x="87" y="218"/>
                      <a:pt x="89" y="216"/>
                    </a:cubicBezTo>
                    <a:cubicBezTo>
                      <a:pt x="89" y="216"/>
                      <a:pt x="90" y="215"/>
                      <a:pt x="90" y="215"/>
                    </a:cubicBezTo>
                    <a:cubicBezTo>
                      <a:pt x="91" y="214"/>
                      <a:pt x="92" y="214"/>
                      <a:pt x="92" y="214"/>
                    </a:cubicBezTo>
                    <a:cubicBezTo>
                      <a:pt x="93" y="214"/>
                      <a:pt x="94" y="213"/>
                      <a:pt x="94" y="213"/>
                    </a:cubicBezTo>
                    <a:cubicBezTo>
                      <a:pt x="98" y="212"/>
                      <a:pt x="101" y="214"/>
                      <a:pt x="104" y="216"/>
                    </a:cubicBezTo>
                    <a:cubicBezTo>
                      <a:pt x="106" y="218"/>
                      <a:pt x="107" y="221"/>
                      <a:pt x="107" y="224"/>
                    </a:cubicBezTo>
                    <a:cubicBezTo>
                      <a:pt x="107" y="225"/>
                      <a:pt x="107" y="226"/>
                      <a:pt x="106" y="228"/>
                    </a:cubicBezTo>
                    <a:cubicBezTo>
                      <a:pt x="106" y="229"/>
                      <a:pt x="105" y="230"/>
                      <a:pt x="104" y="231"/>
                    </a:cubicBezTo>
                    <a:cubicBezTo>
                      <a:pt x="103" y="232"/>
                      <a:pt x="102" y="233"/>
                      <a:pt x="100" y="233"/>
                    </a:cubicBezTo>
                    <a:cubicBezTo>
                      <a:pt x="99" y="234"/>
                      <a:pt x="98" y="234"/>
                      <a:pt x="96" y="234"/>
                    </a:cubicBezTo>
                    <a:cubicBezTo>
                      <a:pt x="93" y="234"/>
                      <a:pt x="91" y="233"/>
                      <a:pt x="89" y="231"/>
                    </a:cubicBezTo>
                    <a:cubicBezTo>
                      <a:pt x="88" y="230"/>
                      <a:pt x="87" y="229"/>
                      <a:pt x="87" y="228"/>
                    </a:cubicBezTo>
                    <a:close/>
                    <a:moveTo>
                      <a:pt x="89" y="274"/>
                    </a:moveTo>
                    <a:cubicBezTo>
                      <a:pt x="90" y="275"/>
                      <a:pt x="91" y="276"/>
                      <a:pt x="92" y="276"/>
                    </a:cubicBezTo>
                    <a:cubicBezTo>
                      <a:pt x="94" y="277"/>
                      <a:pt x="95" y="277"/>
                      <a:pt x="96" y="277"/>
                    </a:cubicBezTo>
                    <a:cubicBezTo>
                      <a:pt x="98" y="277"/>
                      <a:pt x="99" y="277"/>
                      <a:pt x="100" y="276"/>
                    </a:cubicBezTo>
                    <a:cubicBezTo>
                      <a:pt x="102" y="276"/>
                      <a:pt x="103" y="275"/>
                      <a:pt x="104" y="274"/>
                    </a:cubicBezTo>
                    <a:cubicBezTo>
                      <a:pt x="105" y="273"/>
                      <a:pt x="106" y="272"/>
                      <a:pt x="106" y="270"/>
                    </a:cubicBezTo>
                    <a:cubicBezTo>
                      <a:pt x="107" y="269"/>
                      <a:pt x="107" y="268"/>
                      <a:pt x="107" y="266"/>
                    </a:cubicBezTo>
                    <a:cubicBezTo>
                      <a:pt x="107" y="265"/>
                      <a:pt x="107" y="264"/>
                      <a:pt x="106" y="262"/>
                    </a:cubicBezTo>
                    <a:cubicBezTo>
                      <a:pt x="106" y="261"/>
                      <a:pt x="105" y="260"/>
                      <a:pt x="104" y="259"/>
                    </a:cubicBezTo>
                    <a:cubicBezTo>
                      <a:pt x="101" y="256"/>
                      <a:pt x="96" y="255"/>
                      <a:pt x="92" y="257"/>
                    </a:cubicBezTo>
                    <a:cubicBezTo>
                      <a:pt x="91" y="257"/>
                      <a:pt x="90" y="258"/>
                      <a:pt x="89" y="259"/>
                    </a:cubicBezTo>
                    <a:cubicBezTo>
                      <a:pt x="88" y="260"/>
                      <a:pt x="87" y="261"/>
                      <a:pt x="87" y="262"/>
                    </a:cubicBezTo>
                    <a:cubicBezTo>
                      <a:pt x="86" y="264"/>
                      <a:pt x="86" y="265"/>
                      <a:pt x="86" y="266"/>
                    </a:cubicBezTo>
                    <a:cubicBezTo>
                      <a:pt x="86" y="268"/>
                      <a:pt x="86" y="269"/>
                      <a:pt x="87" y="270"/>
                    </a:cubicBezTo>
                    <a:cubicBezTo>
                      <a:pt x="87" y="272"/>
                      <a:pt x="88" y="273"/>
                      <a:pt x="89" y="274"/>
                    </a:cubicBezTo>
                    <a:close/>
                    <a:moveTo>
                      <a:pt x="46" y="231"/>
                    </a:moveTo>
                    <a:cubicBezTo>
                      <a:pt x="48" y="233"/>
                      <a:pt x="51" y="234"/>
                      <a:pt x="54" y="234"/>
                    </a:cubicBezTo>
                    <a:cubicBezTo>
                      <a:pt x="55" y="234"/>
                      <a:pt x="56" y="234"/>
                      <a:pt x="58" y="233"/>
                    </a:cubicBezTo>
                    <a:cubicBezTo>
                      <a:pt x="59" y="233"/>
                      <a:pt x="60" y="232"/>
                      <a:pt x="61" y="231"/>
                    </a:cubicBezTo>
                    <a:cubicBezTo>
                      <a:pt x="62" y="230"/>
                      <a:pt x="63" y="229"/>
                      <a:pt x="63" y="228"/>
                    </a:cubicBezTo>
                    <a:cubicBezTo>
                      <a:pt x="64" y="226"/>
                      <a:pt x="64" y="225"/>
                      <a:pt x="64" y="224"/>
                    </a:cubicBezTo>
                    <a:cubicBezTo>
                      <a:pt x="64" y="221"/>
                      <a:pt x="63" y="218"/>
                      <a:pt x="61" y="216"/>
                    </a:cubicBezTo>
                    <a:cubicBezTo>
                      <a:pt x="60" y="215"/>
                      <a:pt x="59" y="214"/>
                      <a:pt x="58" y="214"/>
                    </a:cubicBezTo>
                    <a:cubicBezTo>
                      <a:pt x="54" y="212"/>
                      <a:pt x="49" y="213"/>
                      <a:pt x="46" y="216"/>
                    </a:cubicBezTo>
                    <a:cubicBezTo>
                      <a:pt x="44" y="218"/>
                      <a:pt x="43" y="221"/>
                      <a:pt x="43" y="224"/>
                    </a:cubicBezTo>
                    <a:cubicBezTo>
                      <a:pt x="43" y="225"/>
                      <a:pt x="43" y="226"/>
                      <a:pt x="44" y="228"/>
                    </a:cubicBezTo>
                    <a:cubicBezTo>
                      <a:pt x="44" y="229"/>
                      <a:pt x="45" y="230"/>
                      <a:pt x="46" y="231"/>
                    </a:cubicBezTo>
                    <a:close/>
                    <a:moveTo>
                      <a:pt x="54" y="192"/>
                    </a:moveTo>
                    <a:cubicBezTo>
                      <a:pt x="57" y="192"/>
                      <a:pt x="59" y="191"/>
                      <a:pt x="61" y="189"/>
                    </a:cubicBezTo>
                    <a:cubicBezTo>
                      <a:pt x="62" y="188"/>
                      <a:pt x="63" y="186"/>
                      <a:pt x="63" y="185"/>
                    </a:cubicBezTo>
                    <a:cubicBezTo>
                      <a:pt x="64" y="184"/>
                      <a:pt x="64" y="182"/>
                      <a:pt x="64" y="181"/>
                    </a:cubicBezTo>
                    <a:cubicBezTo>
                      <a:pt x="64" y="180"/>
                      <a:pt x="64" y="178"/>
                      <a:pt x="63" y="177"/>
                    </a:cubicBezTo>
                    <a:cubicBezTo>
                      <a:pt x="63" y="176"/>
                      <a:pt x="62" y="174"/>
                      <a:pt x="61" y="173"/>
                    </a:cubicBezTo>
                    <a:cubicBezTo>
                      <a:pt x="60" y="172"/>
                      <a:pt x="59" y="172"/>
                      <a:pt x="58" y="171"/>
                    </a:cubicBezTo>
                    <a:cubicBezTo>
                      <a:pt x="55" y="170"/>
                      <a:pt x="52" y="170"/>
                      <a:pt x="50" y="171"/>
                    </a:cubicBezTo>
                    <a:cubicBezTo>
                      <a:pt x="48" y="172"/>
                      <a:pt x="47" y="172"/>
                      <a:pt x="46" y="173"/>
                    </a:cubicBezTo>
                    <a:cubicBezTo>
                      <a:pt x="45" y="174"/>
                      <a:pt x="44" y="176"/>
                      <a:pt x="44" y="177"/>
                    </a:cubicBezTo>
                    <a:cubicBezTo>
                      <a:pt x="43" y="178"/>
                      <a:pt x="43" y="180"/>
                      <a:pt x="43" y="181"/>
                    </a:cubicBezTo>
                    <a:cubicBezTo>
                      <a:pt x="43" y="184"/>
                      <a:pt x="44" y="187"/>
                      <a:pt x="46" y="189"/>
                    </a:cubicBezTo>
                    <a:cubicBezTo>
                      <a:pt x="48" y="191"/>
                      <a:pt x="51" y="192"/>
                      <a:pt x="54" y="192"/>
                    </a:cubicBezTo>
                    <a:close/>
                    <a:moveTo>
                      <a:pt x="92" y="191"/>
                    </a:moveTo>
                    <a:cubicBezTo>
                      <a:pt x="94" y="191"/>
                      <a:pt x="95" y="192"/>
                      <a:pt x="96" y="192"/>
                    </a:cubicBezTo>
                    <a:cubicBezTo>
                      <a:pt x="99" y="192"/>
                      <a:pt x="102" y="191"/>
                      <a:pt x="104" y="189"/>
                    </a:cubicBezTo>
                    <a:cubicBezTo>
                      <a:pt x="105" y="188"/>
                      <a:pt x="106" y="186"/>
                      <a:pt x="106" y="185"/>
                    </a:cubicBezTo>
                    <a:cubicBezTo>
                      <a:pt x="107" y="184"/>
                      <a:pt x="107" y="182"/>
                      <a:pt x="107" y="181"/>
                    </a:cubicBezTo>
                    <a:cubicBezTo>
                      <a:pt x="107" y="180"/>
                      <a:pt x="107" y="178"/>
                      <a:pt x="106" y="177"/>
                    </a:cubicBezTo>
                    <a:cubicBezTo>
                      <a:pt x="106" y="176"/>
                      <a:pt x="105" y="174"/>
                      <a:pt x="104" y="173"/>
                    </a:cubicBezTo>
                    <a:cubicBezTo>
                      <a:pt x="100" y="169"/>
                      <a:pt x="93" y="169"/>
                      <a:pt x="89" y="173"/>
                    </a:cubicBezTo>
                    <a:cubicBezTo>
                      <a:pt x="88" y="174"/>
                      <a:pt x="87" y="176"/>
                      <a:pt x="87" y="177"/>
                    </a:cubicBezTo>
                    <a:cubicBezTo>
                      <a:pt x="86" y="178"/>
                      <a:pt x="86" y="180"/>
                      <a:pt x="86" y="181"/>
                    </a:cubicBezTo>
                    <a:cubicBezTo>
                      <a:pt x="86" y="184"/>
                      <a:pt x="87" y="187"/>
                      <a:pt x="89" y="189"/>
                    </a:cubicBezTo>
                    <a:cubicBezTo>
                      <a:pt x="90" y="190"/>
                      <a:pt x="91" y="190"/>
                      <a:pt x="92" y="191"/>
                    </a:cubicBezTo>
                    <a:close/>
                    <a:moveTo>
                      <a:pt x="89" y="146"/>
                    </a:moveTo>
                    <a:cubicBezTo>
                      <a:pt x="90" y="147"/>
                      <a:pt x="91" y="148"/>
                      <a:pt x="92" y="148"/>
                    </a:cubicBezTo>
                    <a:cubicBezTo>
                      <a:pt x="94" y="149"/>
                      <a:pt x="95" y="149"/>
                      <a:pt x="96" y="149"/>
                    </a:cubicBezTo>
                    <a:cubicBezTo>
                      <a:pt x="98" y="149"/>
                      <a:pt x="99" y="149"/>
                      <a:pt x="100" y="148"/>
                    </a:cubicBezTo>
                    <a:cubicBezTo>
                      <a:pt x="102" y="148"/>
                      <a:pt x="103" y="147"/>
                      <a:pt x="104" y="146"/>
                    </a:cubicBezTo>
                    <a:cubicBezTo>
                      <a:pt x="106" y="144"/>
                      <a:pt x="107" y="141"/>
                      <a:pt x="107" y="138"/>
                    </a:cubicBezTo>
                    <a:cubicBezTo>
                      <a:pt x="107" y="136"/>
                      <a:pt x="106" y="133"/>
                      <a:pt x="104" y="131"/>
                    </a:cubicBezTo>
                    <a:cubicBezTo>
                      <a:pt x="103" y="130"/>
                      <a:pt x="103" y="130"/>
                      <a:pt x="102" y="129"/>
                    </a:cubicBezTo>
                    <a:cubicBezTo>
                      <a:pt x="102" y="129"/>
                      <a:pt x="101" y="129"/>
                      <a:pt x="100" y="129"/>
                    </a:cubicBezTo>
                    <a:cubicBezTo>
                      <a:pt x="100" y="128"/>
                      <a:pt x="99" y="128"/>
                      <a:pt x="98" y="128"/>
                    </a:cubicBezTo>
                    <a:cubicBezTo>
                      <a:pt x="96" y="127"/>
                      <a:pt x="94" y="128"/>
                      <a:pt x="92" y="129"/>
                    </a:cubicBezTo>
                    <a:cubicBezTo>
                      <a:pt x="91" y="129"/>
                      <a:pt x="90" y="130"/>
                      <a:pt x="89" y="131"/>
                    </a:cubicBezTo>
                    <a:cubicBezTo>
                      <a:pt x="87" y="133"/>
                      <a:pt x="86" y="136"/>
                      <a:pt x="86" y="138"/>
                    </a:cubicBezTo>
                    <a:cubicBezTo>
                      <a:pt x="86" y="140"/>
                      <a:pt x="86" y="141"/>
                      <a:pt x="87" y="142"/>
                    </a:cubicBezTo>
                    <a:cubicBezTo>
                      <a:pt x="87" y="144"/>
                      <a:pt x="88" y="145"/>
                      <a:pt x="89" y="146"/>
                    </a:cubicBezTo>
                    <a:close/>
                    <a:moveTo>
                      <a:pt x="50" y="148"/>
                    </a:moveTo>
                    <a:cubicBezTo>
                      <a:pt x="51" y="149"/>
                      <a:pt x="52" y="149"/>
                      <a:pt x="54" y="149"/>
                    </a:cubicBezTo>
                    <a:cubicBezTo>
                      <a:pt x="55" y="149"/>
                      <a:pt x="56" y="149"/>
                      <a:pt x="58" y="148"/>
                    </a:cubicBezTo>
                    <a:cubicBezTo>
                      <a:pt x="59" y="148"/>
                      <a:pt x="60" y="147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1"/>
                      <a:pt x="64" y="140"/>
                      <a:pt x="64" y="138"/>
                    </a:cubicBezTo>
                    <a:cubicBezTo>
                      <a:pt x="64" y="136"/>
                      <a:pt x="63" y="133"/>
                      <a:pt x="61" y="131"/>
                    </a:cubicBezTo>
                    <a:cubicBezTo>
                      <a:pt x="61" y="130"/>
                      <a:pt x="60" y="130"/>
                      <a:pt x="60" y="129"/>
                    </a:cubicBezTo>
                    <a:cubicBezTo>
                      <a:pt x="59" y="129"/>
                      <a:pt x="58" y="129"/>
                      <a:pt x="58" y="129"/>
                    </a:cubicBezTo>
                    <a:cubicBezTo>
                      <a:pt x="57" y="128"/>
                      <a:pt x="56" y="128"/>
                      <a:pt x="56" y="128"/>
                    </a:cubicBezTo>
                    <a:cubicBezTo>
                      <a:pt x="54" y="128"/>
                      <a:pt x="53" y="128"/>
                      <a:pt x="52" y="128"/>
                    </a:cubicBezTo>
                    <a:cubicBezTo>
                      <a:pt x="51" y="128"/>
                      <a:pt x="50" y="128"/>
                      <a:pt x="50" y="129"/>
                    </a:cubicBezTo>
                    <a:cubicBezTo>
                      <a:pt x="49" y="129"/>
                      <a:pt x="48" y="129"/>
                      <a:pt x="48" y="129"/>
                    </a:cubicBezTo>
                    <a:cubicBezTo>
                      <a:pt x="47" y="130"/>
                      <a:pt x="47" y="130"/>
                      <a:pt x="46" y="131"/>
                    </a:cubicBezTo>
                    <a:cubicBezTo>
                      <a:pt x="44" y="133"/>
                      <a:pt x="43" y="136"/>
                      <a:pt x="43" y="138"/>
                    </a:cubicBezTo>
                    <a:cubicBezTo>
                      <a:pt x="43" y="141"/>
                      <a:pt x="44" y="144"/>
                      <a:pt x="46" y="146"/>
                    </a:cubicBezTo>
                    <a:cubicBezTo>
                      <a:pt x="47" y="147"/>
                      <a:pt x="48" y="148"/>
                      <a:pt x="50" y="148"/>
                    </a:cubicBezTo>
                    <a:close/>
                    <a:moveTo>
                      <a:pt x="50" y="105"/>
                    </a:moveTo>
                    <a:cubicBezTo>
                      <a:pt x="51" y="106"/>
                      <a:pt x="52" y="106"/>
                      <a:pt x="54" y="106"/>
                    </a:cubicBezTo>
                    <a:cubicBezTo>
                      <a:pt x="57" y="106"/>
                      <a:pt x="59" y="105"/>
                      <a:pt x="61" y="103"/>
                    </a:cubicBezTo>
                    <a:cubicBezTo>
                      <a:pt x="63" y="101"/>
                      <a:pt x="64" y="99"/>
                      <a:pt x="64" y="96"/>
                    </a:cubicBezTo>
                    <a:cubicBezTo>
                      <a:pt x="64" y="94"/>
                      <a:pt x="64" y="93"/>
                      <a:pt x="63" y="92"/>
                    </a:cubicBezTo>
                    <a:cubicBezTo>
                      <a:pt x="63" y="90"/>
                      <a:pt x="62" y="89"/>
                      <a:pt x="61" y="88"/>
                    </a:cubicBezTo>
                    <a:cubicBezTo>
                      <a:pt x="60" y="87"/>
                      <a:pt x="59" y="86"/>
                      <a:pt x="58" y="86"/>
                    </a:cubicBezTo>
                    <a:cubicBezTo>
                      <a:pt x="56" y="85"/>
                      <a:pt x="54" y="85"/>
                      <a:pt x="52" y="85"/>
                    </a:cubicBezTo>
                    <a:cubicBezTo>
                      <a:pt x="51" y="85"/>
                      <a:pt x="50" y="86"/>
                      <a:pt x="50" y="86"/>
                    </a:cubicBezTo>
                    <a:cubicBezTo>
                      <a:pt x="49" y="86"/>
                      <a:pt x="48" y="86"/>
                      <a:pt x="48" y="87"/>
                    </a:cubicBezTo>
                    <a:cubicBezTo>
                      <a:pt x="47" y="87"/>
                      <a:pt x="47" y="88"/>
                      <a:pt x="46" y="88"/>
                    </a:cubicBezTo>
                    <a:cubicBezTo>
                      <a:pt x="45" y="89"/>
                      <a:pt x="44" y="90"/>
                      <a:pt x="44" y="92"/>
                    </a:cubicBezTo>
                    <a:cubicBezTo>
                      <a:pt x="43" y="93"/>
                      <a:pt x="43" y="94"/>
                      <a:pt x="43" y="96"/>
                    </a:cubicBezTo>
                    <a:cubicBezTo>
                      <a:pt x="43" y="99"/>
                      <a:pt x="44" y="101"/>
                      <a:pt x="46" y="103"/>
                    </a:cubicBezTo>
                    <a:cubicBezTo>
                      <a:pt x="47" y="104"/>
                      <a:pt x="48" y="105"/>
                      <a:pt x="50" y="105"/>
                    </a:cubicBezTo>
                    <a:close/>
                    <a:moveTo>
                      <a:pt x="92" y="105"/>
                    </a:moveTo>
                    <a:cubicBezTo>
                      <a:pt x="94" y="106"/>
                      <a:pt x="95" y="106"/>
                      <a:pt x="96" y="106"/>
                    </a:cubicBezTo>
                    <a:cubicBezTo>
                      <a:pt x="98" y="106"/>
                      <a:pt x="99" y="106"/>
                      <a:pt x="100" y="105"/>
                    </a:cubicBezTo>
                    <a:cubicBezTo>
                      <a:pt x="102" y="105"/>
                      <a:pt x="103" y="104"/>
                      <a:pt x="104" y="103"/>
                    </a:cubicBezTo>
                    <a:cubicBezTo>
                      <a:pt x="106" y="101"/>
                      <a:pt x="107" y="99"/>
                      <a:pt x="107" y="96"/>
                    </a:cubicBezTo>
                    <a:cubicBezTo>
                      <a:pt x="107" y="94"/>
                      <a:pt x="107" y="93"/>
                      <a:pt x="106" y="92"/>
                    </a:cubicBezTo>
                    <a:cubicBezTo>
                      <a:pt x="106" y="90"/>
                      <a:pt x="105" y="89"/>
                      <a:pt x="104" y="88"/>
                    </a:cubicBezTo>
                    <a:cubicBezTo>
                      <a:pt x="101" y="85"/>
                      <a:pt x="96" y="84"/>
                      <a:pt x="92" y="86"/>
                    </a:cubicBezTo>
                    <a:cubicBezTo>
                      <a:pt x="91" y="86"/>
                      <a:pt x="90" y="87"/>
                      <a:pt x="89" y="88"/>
                    </a:cubicBezTo>
                    <a:cubicBezTo>
                      <a:pt x="88" y="89"/>
                      <a:pt x="87" y="90"/>
                      <a:pt x="87" y="92"/>
                    </a:cubicBezTo>
                    <a:cubicBezTo>
                      <a:pt x="86" y="93"/>
                      <a:pt x="86" y="94"/>
                      <a:pt x="86" y="96"/>
                    </a:cubicBezTo>
                    <a:cubicBezTo>
                      <a:pt x="86" y="99"/>
                      <a:pt x="87" y="101"/>
                      <a:pt x="89" y="103"/>
                    </a:cubicBezTo>
                    <a:cubicBezTo>
                      <a:pt x="90" y="104"/>
                      <a:pt x="91" y="105"/>
                      <a:pt x="92" y="105"/>
                    </a:cubicBezTo>
                    <a:close/>
                    <a:moveTo>
                      <a:pt x="96" y="64"/>
                    </a:moveTo>
                    <a:cubicBezTo>
                      <a:pt x="98" y="64"/>
                      <a:pt x="99" y="63"/>
                      <a:pt x="100" y="63"/>
                    </a:cubicBezTo>
                    <a:cubicBezTo>
                      <a:pt x="102" y="62"/>
                      <a:pt x="103" y="62"/>
                      <a:pt x="104" y="61"/>
                    </a:cubicBezTo>
                    <a:cubicBezTo>
                      <a:pt x="105" y="59"/>
                      <a:pt x="106" y="58"/>
                      <a:pt x="106" y="57"/>
                    </a:cubicBezTo>
                    <a:cubicBezTo>
                      <a:pt x="107" y="56"/>
                      <a:pt x="107" y="54"/>
                      <a:pt x="107" y="53"/>
                    </a:cubicBezTo>
                    <a:cubicBezTo>
                      <a:pt x="107" y="52"/>
                      <a:pt x="107" y="50"/>
                      <a:pt x="106" y="49"/>
                    </a:cubicBezTo>
                    <a:cubicBezTo>
                      <a:pt x="106" y="48"/>
                      <a:pt x="105" y="46"/>
                      <a:pt x="104" y="45"/>
                    </a:cubicBezTo>
                    <a:cubicBezTo>
                      <a:pt x="103" y="44"/>
                      <a:pt x="102" y="44"/>
                      <a:pt x="100" y="43"/>
                    </a:cubicBezTo>
                    <a:cubicBezTo>
                      <a:pt x="97" y="41"/>
                      <a:pt x="92" y="42"/>
                      <a:pt x="89" y="45"/>
                    </a:cubicBezTo>
                    <a:cubicBezTo>
                      <a:pt x="88" y="46"/>
                      <a:pt x="87" y="48"/>
                      <a:pt x="87" y="49"/>
                    </a:cubicBezTo>
                    <a:cubicBezTo>
                      <a:pt x="86" y="50"/>
                      <a:pt x="86" y="52"/>
                      <a:pt x="86" y="53"/>
                    </a:cubicBezTo>
                    <a:cubicBezTo>
                      <a:pt x="86" y="56"/>
                      <a:pt x="87" y="59"/>
                      <a:pt x="89" y="61"/>
                    </a:cubicBezTo>
                    <a:cubicBezTo>
                      <a:pt x="91" y="63"/>
                      <a:pt x="93" y="64"/>
                      <a:pt x="96" y="64"/>
                    </a:cubicBezTo>
                    <a:close/>
                    <a:moveTo>
                      <a:pt x="50" y="63"/>
                    </a:moveTo>
                    <a:cubicBezTo>
                      <a:pt x="51" y="63"/>
                      <a:pt x="52" y="64"/>
                      <a:pt x="54" y="64"/>
                    </a:cubicBezTo>
                    <a:cubicBezTo>
                      <a:pt x="57" y="64"/>
                      <a:pt x="59" y="63"/>
                      <a:pt x="61" y="61"/>
                    </a:cubicBezTo>
                    <a:cubicBezTo>
                      <a:pt x="63" y="59"/>
                      <a:pt x="64" y="56"/>
                      <a:pt x="64" y="53"/>
                    </a:cubicBezTo>
                    <a:cubicBezTo>
                      <a:pt x="64" y="52"/>
                      <a:pt x="64" y="50"/>
                      <a:pt x="63" y="49"/>
                    </a:cubicBezTo>
                    <a:cubicBezTo>
                      <a:pt x="63" y="48"/>
                      <a:pt x="62" y="46"/>
                      <a:pt x="61" y="45"/>
                    </a:cubicBezTo>
                    <a:cubicBezTo>
                      <a:pt x="57" y="41"/>
                      <a:pt x="50" y="41"/>
                      <a:pt x="46" y="45"/>
                    </a:cubicBezTo>
                    <a:cubicBezTo>
                      <a:pt x="45" y="46"/>
                      <a:pt x="44" y="48"/>
                      <a:pt x="44" y="49"/>
                    </a:cubicBezTo>
                    <a:cubicBezTo>
                      <a:pt x="43" y="50"/>
                      <a:pt x="43" y="52"/>
                      <a:pt x="43" y="53"/>
                    </a:cubicBezTo>
                    <a:cubicBezTo>
                      <a:pt x="43" y="56"/>
                      <a:pt x="44" y="59"/>
                      <a:pt x="46" y="61"/>
                    </a:cubicBezTo>
                    <a:cubicBezTo>
                      <a:pt x="47" y="62"/>
                      <a:pt x="48" y="62"/>
                      <a:pt x="50" y="63"/>
                    </a:cubicBezTo>
                    <a:close/>
                    <a:moveTo>
                      <a:pt x="174" y="231"/>
                    </a:moveTo>
                    <a:cubicBezTo>
                      <a:pt x="176" y="233"/>
                      <a:pt x="179" y="234"/>
                      <a:pt x="182" y="234"/>
                    </a:cubicBezTo>
                    <a:cubicBezTo>
                      <a:pt x="184" y="234"/>
                      <a:pt x="187" y="233"/>
                      <a:pt x="189" y="231"/>
                    </a:cubicBezTo>
                    <a:cubicBezTo>
                      <a:pt x="190" y="230"/>
                      <a:pt x="191" y="229"/>
                      <a:pt x="191" y="228"/>
                    </a:cubicBezTo>
                    <a:cubicBezTo>
                      <a:pt x="192" y="226"/>
                      <a:pt x="192" y="225"/>
                      <a:pt x="192" y="224"/>
                    </a:cubicBezTo>
                    <a:cubicBezTo>
                      <a:pt x="192" y="222"/>
                      <a:pt x="192" y="221"/>
                      <a:pt x="191" y="220"/>
                    </a:cubicBezTo>
                    <a:cubicBezTo>
                      <a:pt x="191" y="218"/>
                      <a:pt x="190" y="217"/>
                      <a:pt x="189" y="216"/>
                    </a:cubicBezTo>
                    <a:cubicBezTo>
                      <a:pt x="189" y="216"/>
                      <a:pt x="188" y="215"/>
                      <a:pt x="188" y="215"/>
                    </a:cubicBezTo>
                    <a:cubicBezTo>
                      <a:pt x="187" y="214"/>
                      <a:pt x="186" y="214"/>
                      <a:pt x="186" y="214"/>
                    </a:cubicBezTo>
                    <a:cubicBezTo>
                      <a:pt x="185" y="214"/>
                      <a:pt x="184" y="213"/>
                      <a:pt x="184" y="213"/>
                    </a:cubicBezTo>
                    <a:cubicBezTo>
                      <a:pt x="182" y="213"/>
                      <a:pt x="181" y="213"/>
                      <a:pt x="180" y="213"/>
                    </a:cubicBezTo>
                    <a:cubicBezTo>
                      <a:pt x="179" y="213"/>
                      <a:pt x="178" y="214"/>
                      <a:pt x="178" y="214"/>
                    </a:cubicBezTo>
                    <a:cubicBezTo>
                      <a:pt x="177" y="214"/>
                      <a:pt x="176" y="214"/>
                      <a:pt x="176" y="215"/>
                    </a:cubicBezTo>
                    <a:cubicBezTo>
                      <a:pt x="175" y="215"/>
                      <a:pt x="175" y="216"/>
                      <a:pt x="174" y="216"/>
                    </a:cubicBezTo>
                    <a:cubicBezTo>
                      <a:pt x="173" y="217"/>
                      <a:pt x="172" y="218"/>
                      <a:pt x="172" y="220"/>
                    </a:cubicBezTo>
                    <a:cubicBezTo>
                      <a:pt x="171" y="221"/>
                      <a:pt x="171" y="222"/>
                      <a:pt x="171" y="224"/>
                    </a:cubicBezTo>
                    <a:cubicBezTo>
                      <a:pt x="171" y="225"/>
                      <a:pt x="171" y="226"/>
                      <a:pt x="172" y="228"/>
                    </a:cubicBezTo>
                    <a:cubicBezTo>
                      <a:pt x="172" y="229"/>
                      <a:pt x="173" y="230"/>
                      <a:pt x="174" y="231"/>
                    </a:cubicBezTo>
                    <a:close/>
                    <a:moveTo>
                      <a:pt x="174" y="189"/>
                    </a:moveTo>
                    <a:cubicBezTo>
                      <a:pt x="175" y="190"/>
                      <a:pt x="176" y="190"/>
                      <a:pt x="178" y="191"/>
                    </a:cubicBezTo>
                    <a:cubicBezTo>
                      <a:pt x="179" y="191"/>
                      <a:pt x="180" y="192"/>
                      <a:pt x="182" y="192"/>
                    </a:cubicBezTo>
                    <a:cubicBezTo>
                      <a:pt x="183" y="192"/>
                      <a:pt x="184" y="191"/>
                      <a:pt x="186" y="191"/>
                    </a:cubicBezTo>
                    <a:cubicBezTo>
                      <a:pt x="187" y="190"/>
                      <a:pt x="188" y="190"/>
                      <a:pt x="189" y="189"/>
                    </a:cubicBezTo>
                    <a:cubicBezTo>
                      <a:pt x="190" y="188"/>
                      <a:pt x="191" y="186"/>
                      <a:pt x="191" y="185"/>
                    </a:cubicBezTo>
                    <a:cubicBezTo>
                      <a:pt x="192" y="184"/>
                      <a:pt x="192" y="182"/>
                      <a:pt x="192" y="181"/>
                    </a:cubicBezTo>
                    <a:cubicBezTo>
                      <a:pt x="192" y="180"/>
                      <a:pt x="192" y="178"/>
                      <a:pt x="191" y="177"/>
                    </a:cubicBezTo>
                    <a:cubicBezTo>
                      <a:pt x="191" y="176"/>
                      <a:pt x="190" y="174"/>
                      <a:pt x="189" y="173"/>
                    </a:cubicBezTo>
                    <a:cubicBezTo>
                      <a:pt x="188" y="172"/>
                      <a:pt x="187" y="172"/>
                      <a:pt x="186" y="171"/>
                    </a:cubicBezTo>
                    <a:cubicBezTo>
                      <a:pt x="183" y="170"/>
                      <a:pt x="180" y="170"/>
                      <a:pt x="178" y="171"/>
                    </a:cubicBezTo>
                    <a:cubicBezTo>
                      <a:pt x="176" y="172"/>
                      <a:pt x="175" y="172"/>
                      <a:pt x="174" y="173"/>
                    </a:cubicBezTo>
                    <a:cubicBezTo>
                      <a:pt x="173" y="174"/>
                      <a:pt x="172" y="176"/>
                      <a:pt x="172" y="177"/>
                    </a:cubicBezTo>
                    <a:cubicBezTo>
                      <a:pt x="171" y="178"/>
                      <a:pt x="171" y="180"/>
                      <a:pt x="171" y="181"/>
                    </a:cubicBezTo>
                    <a:cubicBezTo>
                      <a:pt x="171" y="182"/>
                      <a:pt x="171" y="184"/>
                      <a:pt x="172" y="185"/>
                    </a:cubicBezTo>
                    <a:cubicBezTo>
                      <a:pt x="172" y="186"/>
                      <a:pt x="173" y="188"/>
                      <a:pt x="174" y="189"/>
                    </a:cubicBezTo>
                    <a:close/>
                    <a:moveTo>
                      <a:pt x="174" y="146"/>
                    </a:moveTo>
                    <a:cubicBezTo>
                      <a:pt x="175" y="147"/>
                      <a:pt x="176" y="148"/>
                      <a:pt x="178" y="148"/>
                    </a:cubicBezTo>
                    <a:cubicBezTo>
                      <a:pt x="179" y="149"/>
                      <a:pt x="180" y="149"/>
                      <a:pt x="182" y="149"/>
                    </a:cubicBezTo>
                    <a:cubicBezTo>
                      <a:pt x="183" y="149"/>
                      <a:pt x="184" y="149"/>
                      <a:pt x="186" y="148"/>
                    </a:cubicBezTo>
                    <a:cubicBezTo>
                      <a:pt x="187" y="148"/>
                      <a:pt x="188" y="147"/>
                      <a:pt x="189" y="146"/>
                    </a:cubicBezTo>
                    <a:cubicBezTo>
                      <a:pt x="190" y="145"/>
                      <a:pt x="191" y="144"/>
                      <a:pt x="191" y="142"/>
                    </a:cubicBezTo>
                    <a:cubicBezTo>
                      <a:pt x="192" y="141"/>
                      <a:pt x="192" y="140"/>
                      <a:pt x="192" y="138"/>
                    </a:cubicBezTo>
                    <a:cubicBezTo>
                      <a:pt x="192" y="136"/>
                      <a:pt x="191" y="133"/>
                      <a:pt x="189" y="131"/>
                    </a:cubicBezTo>
                    <a:cubicBezTo>
                      <a:pt x="187" y="128"/>
                      <a:pt x="183" y="127"/>
                      <a:pt x="180" y="128"/>
                    </a:cubicBezTo>
                    <a:cubicBezTo>
                      <a:pt x="179" y="128"/>
                      <a:pt x="178" y="128"/>
                      <a:pt x="178" y="129"/>
                    </a:cubicBezTo>
                    <a:cubicBezTo>
                      <a:pt x="177" y="129"/>
                      <a:pt x="176" y="129"/>
                      <a:pt x="176" y="129"/>
                    </a:cubicBezTo>
                    <a:cubicBezTo>
                      <a:pt x="175" y="130"/>
                      <a:pt x="175" y="130"/>
                      <a:pt x="174" y="131"/>
                    </a:cubicBezTo>
                    <a:cubicBezTo>
                      <a:pt x="172" y="133"/>
                      <a:pt x="171" y="136"/>
                      <a:pt x="171" y="138"/>
                    </a:cubicBezTo>
                    <a:cubicBezTo>
                      <a:pt x="171" y="140"/>
                      <a:pt x="171" y="141"/>
                      <a:pt x="172" y="142"/>
                    </a:cubicBezTo>
                    <a:cubicBezTo>
                      <a:pt x="172" y="144"/>
                      <a:pt x="173" y="145"/>
                      <a:pt x="174" y="146"/>
                    </a:cubicBezTo>
                    <a:close/>
                    <a:moveTo>
                      <a:pt x="235" y="96"/>
                    </a:moveTo>
                    <a:cubicBezTo>
                      <a:pt x="235" y="309"/>
                      <a:pt x="235" y="309"/>
                      <a:pt x="235" y="309"/>
                    </a:cubicBezTo>
                    <a:cubicBezTo>
                      <a:pt x="235" y="315"/>
                      <a:pt x="230" y="320"/>
                      <a:pt x="224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5" y="320"/>
                      <a:pt x="0" y="315"/>
                      <a:pt x="0" y="30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45" y="0"/>
                      <a:pt x="150" y="4"/>
                      <a:pt x="150" y="10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224" y="85"/>
                      <a:pt x="224" y="85"/>
                      <a:pt x="224" y="85"/>
                    </a:cubicBezTo>
                    <a:cubicBezTo>
                      <a:pt x="230" y="85"/>
                      <a:pt x="235" y="90"/>
                      <a:pt x="235" y="96"/>
                    </a:cubicBezTo>
                    <a:close/>
                    <a:moveTo>
                      <a:pt x="22" y="298"/>
                    </a:moveTo>
                    <a:cubicBezTo>
                      <a:pt x="43" y="298"/>
                      <a:pt x="43" y="298"/>
                      <a:pt x="43" y="298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43" y="260"/>
                      <a:pt x="48" y="256"/>
                      <a:pt x="54" y="256"/>
                    </a:cubicBezTo>
                    <a:cubicBezTo>
                      <a:pt x="60" y="256"/>
                      <a:pt x="64" y="260"/>
                      <a:pt x="64" y="266"/>
                    </a:cubicBezTo>
                    <a:cubicBezTo>
                      <a:pt x="64" y="298"/>
                      <a:pt x="64" y="298"/>
                      <a:pt x="64" y="298"/>
                    </a:cubicBezTo>
                    <a:cubicBezTo>
                      <a:pt x="128" y="298"/>
                      <a:pt x="128" y="298"/>
                      <a:pt x="128" y="298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22" y="21"/>
                      <a:pt x="22" y="21"/>
                      <a:pt x="22" y="21"/>
                    </a:cubicBezTo>
                    <a:lnTo>
                      <a:pt x="22" y="298"/>
                    </a:lnTo>
                    <a:close/>
                    <a:moveTo>
                      <a:pt x="214" y="106"/>
                    </a:moveTo>
                    <a:cubicBezTo>
                      <a:pt x="150" y="106"/>
                      <a:pt x="150" y="106"/>
                      <a:pt x="150" y="106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71" y="298"/>
                      <a:pt x="171" y="298"/>
                      <a:pt x="171" y="298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1" y="260"/>
                      <a:pt x="176" y="256"/>
                      <a:pt x="182" y="256"/>
                    </a:cubicBezTo>
                    <a:cubicBezTo>
                      <a:pt x="188" y="256"/>
                      <a:pt x="192" y="260"/>
                      <a:pt x="192" y="266"/>
                    </a:cubicBezTo>
                    <a:cubicBezTo>
                      <a:pt x="192" y="298"/>
                      <a:pt x="192" y="298"/>
                      <a:pt x="192" y="298"/>
                    </a:cubicBezTo>
                    <a:cubicBezTo>
                      <a:pt x="214" y="298"/>
                      <a:pt x="214" y="298"/>
                      <a:pt x="214" y="298"/>
                    </a:cubicBezTo>
                    <a:lnTo>
                      <a:pt x="214" y="1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488886" y="1857678"/>
            <a:ext cx="1243370" cy="250745"/>
            <a:chOff x="358733" y="2436195"/>
            <a:chExt cx="1243370" cy="250745"/>
          </a:xfrm>
        </p:grpSpPr>
        <p:sp>
          <p:nvSpPr>
            <p:cNvPr id="41" name="TextBox 40"/>
            <p:cNvSpPr txBox="1"/>
            <p:nvPr/>
          </p:nvSpPr>
          <p:spPr>
            <a:xfrm>
              <a:off x="622348" y="2436195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Hall omnisports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58733" y="2436195"/>
              <a:ext cx="252827" cy="250745"/>
              <a:chOff x="358733" y="2436195"/>
              <a:chExt cx="252827" cy="25074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58733" y="2436195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926"/>
              <p:cNvGrpSpPr>
                <a:grpSpLocks noChangeAspect="1"/>
              </p:cNvGrpSpPr>
              <p:nvPr/>
            </p:nvGrpSpPr>
            <p:grpSpPr bwMode="auto">
              <a:xfrm>
                <a:off x="414776" y="2510472"/>
                <a:ext cx="147802" cy="145115"/>
                <a:chOff x="3580" y="3659"/>
                <a:chExt cx="220" cy="216"/>
              </a:xfrm>
              <a:solidFill>
                <a:schemeClr val="bg1"/>
              </a:solidFill>
            </p:grpSpPr>
            <p:sp>
              <p:nvSpPr>
                <p:cNvPr id="48" name="Freeform 928"/>
                <p:cNvSpPr>
                  <a:spLocks noEditPoints="1"/>
                </p:cNvSpPr>
                <p:nvPr/>
              </p:nvSpPr>
              <p:spPr bwMode="auto">
                <a:xfrm>
                  <a:off x="3649" y="3733"/>
                  <a:ext cx="81" cy="71"/>
                </a:xfrm>
                <a:custGeom>
                  <a:avLst/>
                  <a:gdLst>
                    <a:gd name="T0" fmla="*/ 119 w 121"/>
                    <a:gd name="T1" fmla="*/ 59 h 107"/>
                    <a:gd name="T2" fmla="*/ 119 w 121"/>
                    <a:gd name="T3" fmla="*/ 48 h 107"/>
                    <a:gd name="T4" fmla="*/ 95 w 121"/>
                    <a:gd name="T5" fmla="*/ 6 h 107"/>
                    <a:gd name="T6" fmla="*/ 85 w 121"/>
                    <a:gd name="T7" fmla="*/ 0 h 107"/>
                    <a:gd name="T8" fmla="*/ 36 w 121"/>
                    <a:gd name="T9" fmla="*/ 0 h 107"/>
                    <a:gd name="T10" fmla="*/ 27 w 121"/>
                    <a:gd name="T11" fmla="*/ 6 h 107"/>
                    <a:gd name="T12" fmla="*/ 2 w 121"/>
                    <a:gd name="T13" fmla="*/ 48 h 107"/>
                    <a:gd name="T14" fmla="*/ 2 w 121"/>
                    <a:gd name="T15" fmla="*/ 59 h 107"/>
                    <a:gd name="T16" fmla="*/ 27 w 121"/>
                    <a:gd name="T17" fmla="*/ 102 h 107"/>
                    <a:gd name="T18" fmla="*/ 36 w 121"/>
                    <a:gd name="T19" fmla="*/ 107 h 107"/>
                    <a:gd name="T20" fmla="*/ 85 w 121"/>
                    <a:gd name="T21" fmla="*/ 107 h 107"/>
                    <a:gd name="T22" fmla="*/ 95 w 121"/>
                    <a:gd name="T23" fmla="*/ 102 h 107"/>
                    <a:gd name="T24" fmla="*/ 119 w 121"/>
                    <a:gd name="T25" fmla="*/ 59 h 107"/>
                    <a:gd name="T26" fmla="*/ 79 w 121"/>
                    <a:gd name="T27" fmla="*/ 86 h 107"/>
                    <a:gd name="T28" fmla="*/ 42 w 121"/>
                    <a:gd name="T29" fmla="*/ 86 h 107"/>
                    <a:gd name="T30" fmla="*/ 24 w 121"/>
                    <a:gd name="T31" fmla="*/ 54 h 107"/>
                    <a:gd name="T32" fmla="*/ 42 w 121"/>
                    <a:gd name="T33" fmla="*/ 22 h 107"/>
                    <a:gd name="T34" fmla="*/ 79 w 121"/>
                    <a:gd name="T35" fmla="*/ 22 h 107"/>
                    <a:gd name="T36" fmla="*/ 98 w 121"/>
                    <a:gd name="T37" fmla="*/ 54 h 107"/>
                    <a:gd name="T38" fmla="*/ 79 w 121"/>
                    <a:gd name="T39" fmla="*/ 86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1" h="107">
                      <a:moveTo>
                        <a:pt x="119" y="59"/>
                      </a:moveTo>
                      <a:cubicBezTo>
                        <a:pt x="121" y="56"/>
                        <a:pt x="121" y="52"/>
                        <a:pt x="119" y="48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3" y="2"/>
                        <a:pt x="89" y="0"/>
                        <a:pt x="85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29" y="2"/>
                        <a:pt x="27" y="6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0" y="52"/>
                        <a:pt x="0" y="56"/>
                        <a:pt x="2" y="59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29" y="105"/>
                        <a:pt x="32" y="107"/>
                        <a:pt x="36" y="107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89" y="107"/>
                        <a:pt x="93" y="105"/>
                        <a:pt x="95" y="102"/>
                      </a:cubicBezTo>
                      <a:lnTo>
                        <a:pt x="119" y="59"/>
                      </a:lnTo>
                      <a:close/>
                      <a:moveTo>
                        <a:pt x="79" y="86"/>
                      </a:move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79" y="22"/>
                        <a:pt x="79" y="22"/>
                        <a:pt x="79" y="22"/>
                      </a:cubicBezTo>
                      <a:cubicBezTo>
                        <a:pt x="98" y="54"/>
                        <a:pt x="98" y="54"/>
                        <a:pt x="98" y="54"/>
                      </a:cubicBezTo>
                      <a:lnTo>
                        <a:pt x="79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929"/>
                <p:cNvSpPr>
                  <a:spLocks noEditPoints="1"/>
                </p:cNvSpPr>
                <p:nvPr/>
              </p:nvSpPr>
              <p:spPr bwMode="auto">
                <a:xfrm>
                  <a:off x="3580" y="3659"/>
                  <a:ext cx="220" cy="216"/>
                </a:xfrm>
                <a:custGeom>
                  <a:avLst/>
                  <a:gdLst>
                    <a:gd name="T0" fmla="*/ 216 w 331"/>
                    <a:gd name="T1" fmla="*/ 14 h 326"/>
                    <a:gd name="T2" fmla="*/ 14 w 331"/>
                    <a:gd name="T3" fmla="*/ 116 h 326"/>
                    <a:gd name="T4" fmla="*/ 116 w 331"/>
                    <a:gd name="T5" fmla="*/ 318 h 326"/>
                    <a:gd name="T6" fmla="*/ 238 w 331"/>
                    <a:gd name="T7" fmla="*/ 309 h 326"/>
                    <a:gd name="T8" fmla="*/ 309 w 331"/>
                    <a:gd name="T9" fmla="*/ 94 h 326"/>
                    <a:gd name="T10" fmla="*/ 303 w 331"/>
                    <a:gd name="T11" fmla="*/ 146 h 326"/>
                    <a:gd name="T12" fmla="*/ 288 w 331"/>
                    <a:gd name="T13" fmla="*/ 166 h 326"/>
                    <a:gd name="T14" fmla="*/ 221 w 331"/>
                    <a:gd name="T15" fmla="*/ 57 h 326"/>
                    <a:gd name="T16" fmla="*/ 246 w 331"/>
                    <a:gd name="T17" fmla="*/ 52 h 326"/>
                    <a:gd name="T18" fmla="*/ 92 w 331"/>
                    <a:gd name="T19" fmla="*/ 69 h 326"/>
                    <a:gd name="T20" fmla="*/ 98 w 331"/>
                    <a:gd name="T21" fmla="*/ 45 h 326"/>
                    <a:gd name="T22" fmla="*/ 44 w 331"/>
                    <a:gd name="T23" fmla="*/ 166 h 326"/>
                    <a:gd name="T24" fmla="*/ 29 w 331"/>
                    <a:gd name="T25" fmla="*/ 145 h 326"/>
                    <a:gd name="T26" fmla="*/ 111 w 331"/>
                    <a:gd name="T27" fmla="*/ 275 h 326"/>
                    <a:gd name="T28" fmla="*/ 86 w 331"/>
                    <a:gd name="T29" fmla="*/ 279 h 326"/>
                    <a:gd name="T30" fmla="*/ 127 w 331"/>
                    <a:gd name="T31" fmla="*/ 258 h 326"/>
                    <a:gd name="T32" fmla="*/ 65 w 331"/>
                    <a:gd name="T33" fmla="*/ 261 h 326"/>
                    <a:gd name="T34" fmla="*/ 35 w 331"/>
                    <a:gd name="T35" fmla="*/ 211 h 326"/>
                    <a:gd name="T36" fmla="*/ 66 w 331"/>
                    <a:gd name="T37" fmla="*/ 159 h 326"/>
                    <a:gd name="T38" fmla="*/ 50 w 331"/>
                    <a:gd name="T39" fmla="*/ 90 h 326"/>
                    <a:gd name="T40" fmla="*/ 100 w 331"/>
                    <a:gd name="T41" fmla="*/ 91 h 326"/>
                    <a:gd name="T42" fmla="*/ 124 w 331"/>
                    <a:gd name="T43" fmla="*/ 34 h 326"/>
                    <a:gd name="T44" fmla="*/ 184 w 331"/>
                    <a:gd name="T45" fmla="*/ 28 h 326"/>
                    <a:gd name="T46" fmla="*/ 214 w 331"/>
                    <a:gd name="T47" fmla="*/ 79 h 326"/>
                    <a:gd name="T48" fmla="*/ 266 w 331"/>
                    <a:gd name="T49" fmla="*/ 70 h 326"/>
                    <a:gd name="T50" fmla="*/ 296 w 331"/>
                    <a:gd name="T51" fmla="*/ 120 h 326"/>
                    <a:gd name="T52" fmla="*/ 266 w 331"/>
                    <a:gd name="T53" fmla="*/ 172 h 326"/>
                    <a:gd name="T54" fmla="*/ 282 w 331"/>
                    <a:gd name="T55" fmla="*/ 242 h 326"/>
                    <a:gd name="T56" fmla="*/ 222 w 331"/>
                    <a:gd name="T57" fmla="*/ 249 h 326"/>
                    <a:gd name="T58" fmla="*/ 148 w 331"/>
                    <a:gd name="T59" fmla="*/ 303 h 326"/>
                    <a:gd name="T60" fmla="*/ 240 w 331"/>
                    <a:gd name="T61" fmla="*/ 263 h 326"/>
                    <a:gd name="T62" fmla="*/ 233 w 331"/>
                    <a:gd name="T63" fmla="*/ 287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31" h="326">
                      <a:moveTo>
                        <a:pt x="309" y="94"/>
                      </a:moveTo>
                      <a:cubicBezTo>
                        <a:pt x="289" y="55"/>
                        <a:pt x="256" y="27"/>
                        <a:pt x="216" y="14"/>
                      </a:cubicBezTo>
                      <a:cubicBezTo>
                        <a:pt x="175" y="0"/>
                        <a:pt x="132" y="4"/>
                        <a:pt x="94" y="23"/>
                      </a:cubicBezTo>
                      <a:cubicBezTo>
                        <a:pt x="55" y="42"/>
                        <a:pt x="27" y="75"/>
                        <a:pt x="14" y="116"/>
                      </a:cubicBezTo>
                      <a:cubicBezTo>
                        <a:pt x="0" y="156"/>
                        <a:pt x="4" y="200"/>
                        <a:pt x="23" y="238"/>
                      </a:cubicBezTo>
                      <a:cubicBezTo>
                        <a:pt x="42" y="276"/>
                        <a:pt x="75" y="304"/>
                        <a:pt x="116" y="318"/>
                      </a:cubicBezTo>
                      <a:cubicBezTo>
                        <a:pt x="132" y="323"/>
                        <a:pt x="149" y="326"/>
                        <a:pt x="166" y="326"/>
                      </a:cubicBezTo>
                      <a:cubicBezTo>
                        <a:pt x="191" y="326"/>
                        <a:pt x="215" y="320"/>
                        <a:pt x="238" y="309"/>
                      </a:cubicBezTo>
                      <a:cubicBezTo>
                        <a:pt x="276" y="289"/>
                        <a:pt x="304" y="256"/>
                        <a:pt x="318" y="216"/>
                      </a:cubicBezTo>
                      <a:cubicBezTo>
                        <a:pt x="331" y="175"/>
                        <a:pt x="328" y="132"/>
                        <a:pt x="309" y="94"/>
                      </a:cubicBezTo>
                      <a:close/>
                      <a:moveTo>
                        <a:pt x="288" y="166"/>
                      </a:moveTo>
                      <a:cubicBezTo>
                        <a:pt x="303" y="146"/>
                        <a:pt x="303" y="146"/>
                        <a:pt x="303" y="146"/>
                      </a:cubicBezTo>
                      <a:cubicBezTo>
                        <a:pt x="305" y="159"/>
                        <a:pt x="305" y="173"/>
                        <a:pt x="303" y="186"/>
                      </a:cubicBezTo>
                      <a:lnTo>
                        <a:pt x="288" y="166"/>
                      </a:lnTo>
                      <a:close/>
                      <a:moveTo>
                        <a:pt x="246" y="52"/>
                      </a:moveTo>
                      <a:cubicBezTo>
                        <a:pt x="221" y="57"/>
                        <a:pt x="221" y="57"/>
                        <a:pt x="221" y="57"/>
                      </a:cubicBezTo>
                      <a:cubicBezTo>
                        <a:pt x="210" y="34"/>
                        <a:pt x="210" y="34"/>
                        <a:pt x="210" y="34"/>
                      </a:cubicBezTo>
                      <a:cubicBezTo>
                        <a:pt x="223" y="39"/>
                        <a:pt x="235" y="45"/>
                        <a:pt x="246" y="52"/>
                      </a:cubicBezTo>
                      <a:close/>
                      <a:moveTo>
                        <a:pt x="98" y="45"/>
                      </a:moveTo>
                      <a:cubicBezTo>
                        <a:pt x="92" y="69"/>
                        <a:pt x="92" y="69"/>
                        <a:pt x="92" y="69"/>
                      </a:cubicBezTo>
                      <a:cubicBezTo>
                        <a:pt x="67" y="68"/>
                        <a:pt x="67" y="68"/>
                        <a:pt x="67" y="68"/>
                      </a:cubicBezTo>
                      <a:cubicBezTo>
                        <a:pt x="76" y="59"/>
                        <a:pt x="87" y="51"/>
                        <a:pt x="98" y="45"/>
                      </a:cubicBezTo>
                      <a:close/>
                      <a:moveTo>
                        <a:pt x="29" y="145"/>
                      </a:moveTo>
                      <a:cubicBezTo>
                        <a:pt x="44" y="166"/>
                        <a:pt x="44" y="166"/>
                        <a:pt x="44" y="166"/>
                      </a:cubicBezTo>
                      <a:cubicBezTo>
                        <a:pt x="28" y="185"/>
                        <a:pt x="28" y="185"/>
                        <a:pt x="28" y="185"/>
                      </a:cubicBezTo>
                      <a:cubicBezTo>
                        <a:pt x="27" y="172"/>
                        <a:pt x="27" y="159"/>
                        <a:pt x="29" y="145"/>
                      </a:cubicBezTo>
                      <a:close/>
                      <a:moveTo>
                        <a:pt x="86" y="279"/>
                      </a:moveTo>
                      <a:cubicBezTo>
                        <a:pt x="111" y="275"/>
                        <a:pt x="111" y="275"/>
                        <a:pt x="111" y="275"/>
                      </a:cubicBezTo>
                      <a:cubicBezTo>
                        <a:pt x="121" y="297"/>
                        <a:pt x="121" y="297"/>
                        <a:pt x="121" y="297"/>
                      </a:cubicBezTo>
                      <a:cubicBezTo>
                        <a:pt x="108" y="293"/>
                        <a:pt x="96" y="287"/>
                        <a:pt x="86" y="279"/>
                      </a:cubicBezTo>
                      <a:close/>
                      <a:moveTo>
                        <a:pt x="148" y="303"/>
                      </a:moveTo>
                      <a:cubicBezTo>
                        <a:pt x="127" y="258"/>
                        <a:pt x="127" y="258"/>
                        <a:pt x="127" y="258"/>
                      </a:cubicBezTo>
                      <a:cubicBezTo>
                        <a:pt x="125" y="254"/>
                        <a:pt x="120" y="251"/>
                        <a:pt x="115" y="252"/>
                      </a:cubicBezTo>
                      <a:cubicBezTo>
                        <a:pt x="65" y="261"/>
                        <a:pt x="65" y="261"/>
                        <a:pt x="65" y="261"/>
                      </a:cubicBezTo>
                      <a:cubicBezTo>
                        <a:pt x="56" y="251"/>
                        <a:pt x="48" y="240"/>
                        <a:pt x="42" y="228"/>
                      </a:cubicBezTo>
                      <a:cubicBezTo>
                        <a:pt x="39" y="223"/>
                        <a:pt x="37" y="217"/>
                        <a:pt x="35" y="211"/>
                      </a:cubicBezTo>
                      <a:cubicBezTo>
                        <a:pt x="65" y="172"/>
                        <a:pt x="65" y="172"/>
                        <a:pt x="65" y="172"/>
                      </a:cubicBezTo>
                      <a:cubicBezTo>
                        <a:pt x="68" y="169"/>
                        <a:pt x="68" y="163"/>
                        <a:pt x="66" y="159"/>
                      </a:cubicBezTo>
                      <a:cubicBezTo>
                        <a:pt x="35" y="119"/>
                        <a:pt x="35" y="119"/>
                        <a:pt x="35" y="119"/>
                      </a:cubicBezTo>
                      <a:cubicBezTo>
                        <a:pt x="39" y="108"/>
                        <a:pt x="44" y="99"/>
                        <a:pt x="50" y="90"/>
                      </a:cubicBezTo>
                      <a:cubicBezTo>
                        <a:pt x="99" y="91"/>
                        <a:pt x="99" y="91"/>
                        <a:pt x="99" y="91"/>
                      </a:cubicBezTo>
                      <a:cubicBezTo>
                        <a:pt x="99" y="91"/>
                        <a:pt x="100" y="91"/>
                        <a:pt x="100" y="91"/>
                      </a:cubicBezTo>
                      <a:cubicBezTo>
                        <a:pt x="104" y="91"/>
                        <a:pt x="108" y="87"/>
                        <a:pt x="110" y="83"/>
                      </a:cubicBezTo>
                      <a:cubicBezTo>
                        <a:pt x="124" y="34"/>
                        <a:pt x="124" y="34"/>
                        <a:pt x="124" y="34"/>
                      </a:cubicBezTo>
                      <a:cubicBezTo>
                        <a:pt x="137" y="30"/>
                        <a:pt x="151" y="27"/>
                        <a:pt x="166" y="27"/>
                      </a:cubicBezTo>
                      <a:cubicBezTo>
                        <a:pt x="172" y="27"/>
                        <a:pt x="178" y="27"/>
                        <a:pt x="184" y="28"/>
                      </a:cubicBezTo>
                      <a:cubicBezTo>
                        <a:pt x="205" y="73"/>
                        <a:pt x="205" y="73"/>
                        <a:pt x="205" y="73"/>
                      </a:cubicBezTo>
                      <a:cubicBezTo>
                        <a:pt x="207" y="77"/>
                        <a:pt x="210" y="79"/>
                        <a:pt x="214" y="79"/>
                      </a:cubicBezTo>
                      <a:cubicBezTo>
                        <a:pt x="215" y="79"/>
                        <a:pt x="216" y="79"/>
                        <a:pt x="216" y="79"/>
                      </a:cubicBezTo>
                      <a:cubicBezTo>
                        <a:pt x="266" y="70"/>
                        <a:pt x="266" y="70"/>
                        <a:pt x="266" y="70"/>
                      </a:cubicBezTo>
                      <a:cubicBezTo>
                        <a:pt x="276" y="80"/>
                        <a:pt x="283" y="91"/>
                        <a:pt x="289" y="103"/>
                      </a:cubicBezTo>
                      <a:cubicBezTo>
                        <a:pt x="292" y="109"/>
                        <a:pt x="294" y="114"/>
                        <a:pt x="296" y="120"/>
                      </a:cubicBezTo>
                      <a:cubicBezTo>
                        <a:pt x="266" y="159"/>
                        <a:pt x="266" y="159"/>
                        <a:pt x="266" y="159"/>
                      </a:cubicBezTo>
                      <a:cubicBezTo>
                        <a:pt x="263" y="163"/>
                        <a:pt x="263" y="168"/>
                        <a:pt x="266" y="172"/>
                      </a:cubicBezTo>
                      <a:cubicBezTo>
                        <a:pt x="296" y="213"/>
                        <a:pt x="296" y="213"/>
                        <a:pt x="296" y="213"/>
                      </a:cubicBezTo>
                      <a:cubicBezTo>
                        <a:pt x="292" y="223"/>
                        <a:pt x="287" y="233"/>
                        <a:pt x="282" y="242"/>
                      </a:cubicBezTo>
                      <a:cubicBezTo>
                        <a:pt x="232" y="241"/>
                        <a:pt x="232" y="241"/>
                        <a:pt x="232" y="241"/>
                      </a:cubicBezTo>
                      <a:cubicBezTo>
                        <a:pt x="227" y="241"/>
                        <a:pt x="223" y="244"/>
                        <a:pt x="222" y="249"/>
                      </a:cubicBezTo>
                      <a:cubicBezTo>
                        <a:pt x="208" y="298"/>
                        <a:pt x="208" y="298"/>
                        <a:pt x="208" y="298"/>
                      </a:cubicBezTo>
                      <a:cubicBezTo>
                        <a:pt x="188" y="304"/>
                        <a:pt x="168" y="306"/>
                        <a:pt x="148" y="303"/>
                      </a:cubicBezTo>
                      <a:close/>
                      <a:moveTo>
                        <a:pt x="233" y="287"/>
                      </a:moveTo>
                      <a:cubicBezTo>
                        <a:pt x="240" y="263"/>
                        <a:pt x="240" y="263"/>
                        <a:pt x="240" y="263"/>
                      </a:cubicBezTo>
                      <a:cubicBezTo>
                        <a:pt x="264" y="263"/>
                        <a:pt x="264" y="263"/>
                        <a:pt x="264" y="263"/>
                      </a:cubicBezTo>
                      <a:cubicBezTo>
                        <a:pt x="255" y="272"/>
                        <a:pt x="245" y="280"/>
                        <a:pt x="233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88384" y="2455416"/>
                <a:ext cx="193524" cy="77039"/>
                <a:chOff x="319088" y="3180511"/>
                <a:chExt cx="428624" cy="7703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19088" y="3181350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 flipV="1">
                  <a:off x="533400" y="3180511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Group 49"/>
          <p:cNvGrpSpPr/>
          <p:nvPr/>
        </p:nvGrpSpPr>
        <p:grpSpPr>
          <a:xfrm>
            <a:off x="539552" y="1418772"/>
            <a:ext cx="762470" cy="250745"/>
            <a:chOff x="358733" y="2747158"/>
            <a:chExt cx="762470" cy="250745"/>
          </a:xfrm>
        </p:grpSpPr>
        <p:sp>
          <p:nvSpPr>
            <p:cNvPr id="51" name="TextBox 50"/>
            <p:cNvSpPr txBox="1"/>
            <p:nvPr/>
          </p:nvSpPr>
          <p:spPr>
            <a:xfrm>
              <a:off x="622348" y="2747158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Mairie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58733" y="2747158"/>
              <a:ext cx="252827" cy="250745"/>
              <a:chOff x="358733" y="2747158"/>
              <a:chExt cx="252827" cy="2507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58733" y="274715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28"/>
              <p:cNvSpPr>
                <a:spLocks noEditPoints="1"/>
              </p:cNvSpPr>
              <p:nvPr/>
            </p:nvSpPr>
            <p:spPr bwMode="auto">
              <a:xfrm>
                <a:off x="384751" y="2761494"/>
                <a:ext cx="200791" cy="215986"/>
              </a:xfrm>
              <a:custGeom>
                <a:avLst/>
                <a:gdLst>
                  <a:gd name="T0" fmla="*/ 268 w 279"/>
                  <a:gd name="T1" fmla="*/ 299 h 299"/>
                  <a:gd name="T2" fmla="*/ 12 w 279"/>
                  <a:gd name="T3" fmla="*/ 299 h 299"/>
                  <a:gd name="T4" fmla="*/ 3 w 279"/>
                  <a:gd name="T5" fmla="*/ 294 h 299"/>
                  <a:gd name="T6" fmla="*/ 2 w 279"/>
                  <a:gd name="T7" fmla="*/ 284 h 299"/>
                  <a:gd name="T8" fmla="*/ 23 w 279"/>
                  <a:gd name="T9" fmla="*/ 241 h 299"/>
                  <a:gd name="T10" fmla="*/ 33 w 279"/>
                  <a:gd name="T11" fmla="*/ 235 h 299"/>
                  <a:gd name="T12" fmla="*/ 246 w 279"/>
                  <a:gd name="T13" fmla="*/ 235 h 299"/>
                  <a:gd name="T14" fmla="*/ 256 w 279"/>
                  <a:gd name="T15" fmla="*/ 241 h 299"/>
                  <a:gd name="T16" fmla="*/ 277 w 279"/>
                  <a:gd name="T17" fmla="*/ 284 h 299"/>
                  <a:gd name="T18" fmla="*/ 277 w 279"/>
                  <a:gd name="T19" fmla="*/ 294 h 299"/>
                  <a:gd name="T20" fmla="*/ 268 w 279"/>
                  <a:gd name="T21" fmla="*/ 299 h 299"/>
                  <a:gd name="T22" fmla="*/ 29 w 279"/>
                  <a:gd name="T23" fmla="*/ 278 h 299"/>
                  <a:gd name="T24" fmla="*/ 250 w 279"/>
                  <a:gd name="T25" fmla="*/ 278 h 299"/>
                  <a:gd name="T26" fmla="*/ 240 w 279"/>
                  <a:gd name="T27" fmla="*/ 257 h 299"/>
                  <a:gd name="T28" fmla="*/ 40 w 279"/>
                  <a:gd name="T29" fmla="*/ 257 h 299"/>
                  <a:gd name="T30" fmla="*/ 29 w 279"/>
                  <a:gd name="T31" fmla="*/ 278 h 299"/>
                  <a:gd name="T32" fmla="*/ 257 w 279"/>
                  <a:gd name="T33" fmla="*/ 86 h 299"/>
                  <a:gd name="T34" fmla="*/ 22 w 279"/>
                  <a:gd name="T35" fmla="*/ 86 h 299"/>
                  <a:gd name="T36" fmla="*/ 12 w 279"/>
                  <a:gd name="T37" fmla="*/ 78 h 299"/>
                  <a:gd name="T38" fmla="*/ 17 w 279"/>
                  <a:gd name="T39" fmla="*/ 66 h 299"/>
                  <a:gd name="T40" fmla="*/ 135 w 279"/>
                  <a:gd name="T41" fmla="*/ 2 h 299"/>
                  <a:gd name="T42" fmla="*/ 145 w 279"/>
                  <a:gd name="T43" fmla="*/ 2 h 299"/>
                  <a:gd name="T44" fmla="*/ 262 w 279"/>
                  <a:gd name="T45" fmla="*/ 66 h 299"/>
                  <a:gd name="T46" fmla="*/ 267 w 279"/>
                  <a:gd name="T47" fmla="*/ 78 h 299"/>
                  <a:gd name="T48" fmla="*/ 257 w 279"/>
                  <a:gd name="T49" fmla="*/ 86 h 299"/>
                  <a:gd name="T50" fmla="*/ 64 w 279"/>
                  <a:gd name="T51" fmla="*/ 65 h 299"/>
                  <a:gd name="T52" fmla="*/ 215 w 279"/>
                  <a:gd name="T53" fmla="*/ 65 h 299"/>
                  <a:gd name="T54" fmla="*/ 140 w 279"/>
                  <a:gd name="T55" fmla="*/ 23 h 299"/>
                  <a:gd name="T56" fmla="*/ 64 w 279"/>
                  <a:gd name="T57" fmla="*/ 65 h 299"/>
                  <a:gd name="T58" fmla="*/ 54 w 279"/>
                  <a:gd name="T59" fmla="*/ 203 h 299"/>
                  <a:gd name="T60" fmla="*/ 54 w 279"/>
                  <a:gd name="T61" fmla="*/ 118 h 299"/>
                  <a:gd name="T62" fmla="*/ 44 w 279"/>
                  <a:gd name="T63" fmla="*/ 107 h 299"/>
                  <a:gd name="T64" fmla="*/ 33 w 279"/>
                  <a:gd name="T65" fmla="*/ 118 h 299"/>
                  <a:gd name="T66" fmla="*/ 33 w 279"/>
                  <a:gd name="T67" fmla="*/ 203 h 299"/>
                  <a:gd name="T68" fmla="*/ 44 w 279"/>
                  <a:gd name="T69" fmla="*/ 214 h 299"/>
                  <a:gd name="T70" fmla="*/ 54 w 279"/>
                  <a:gd name="T71" fmla="*/ 203 h 299"/>
                  <a:gd name="T72" fmla="*/ 118 w 279"/>
                  <a:gd name="T73" fmla="*/ 203 h 299"/>
                  <a:gd name="T74" fmla="*/ 118 w 279"/>
                  <a:gd name="T75" fmla="*/ 118 h 299"/>
                  <a:gd name="T76" fmla="*/ 108 w 279"/>
                  <a:gd name="T77" fmla="*/ 107 h 299"/>
                  <a:gd name="T78" fmla="*/ 97 w 279"/>
                  <a:gd name="T79" fmla="*/ 118 h 299"/>
                  <a:gd name="T80" fmla="*/ 97 w 279"/>
                  <a:gd name="T81" fmla="*/ 203 h 299"/>
                  <a:gd name="T82" fmla="*/ 108 w 279"/>
                  <a:gd name="T83" fmla="*/ 214 h 299"/>
                  <a:gd name="T84" fmla="*/ 118 w 279"/>
                  <a:gd name="T85" fmla="*/ 203 h 299"/>
                  <a:gd name="T86" fmla="*/ 182 w 279"/>
                  <a:gd name="T87" fmla="*/ 203 h 299"/>
                  <a:gd name="T88" fmla="*/ 182 w 279"/>
                  <a:gd name="T89" fmla="*/ 118 h 299"/>
                  <a:gd name="T90" fmla="*/ 172 w 279"/>
                  <a:gd name="T91" fmla="*/ 107 h 299"/>
                  <a:gd name="T92" fmla="*/ 161 w 279"/>
                  <a:gd name="T93" fmla="*/ 118 h 299"/>
                  <a:gd name="T94" fmla="*/ 161 w 279"/>
                  <a:gd name="T95" fmla="*/ 203 h 299"/>
                  <a:gd name="T96" fmla="*/ 172 w 279"/>
                  <a:gd name="T97" fmla="*/ 214 h 299"/>
                  <a:gd name="T98" fmla="*/ 182 w 279"/>
                  <a:gd name="T99" fmla="*/ 203 h 299"/>
                  <a:gd name="T100" fmla="*/ 246 w 279"/>
                  <a:gd name="T101" fmla="*/ 203 h 299"/>
                  <a:gd name="T102" fmla="*/ 246 w 279"/>
                  <a:gd name="T103" fmla="*/ 118 h 299"/>
                  <a:gd name="T104" fmla="*/ 236 w 279"/>
                  <a:gd name="T105" fmla="*/ 107 h 299"/>
                  <a:gd name="T106" fmla="*/ 225 w 279"/>
                  <a:gd name="T107" fmla="*/ 118 h 299"/>
                  <a:gd name="T108" fmla="*/ 225 w 279"/>
                  <a:gd name="T109" fmla="*/ 203 h 299"/>
                  <a:gd name="T110" fmla="*/ 236 w 279"/>
                  <a:gd name="T111" fmla="*/ 214 h 299"/>
                  <a:gd name="T112" fmla="*/ 246 w 279"/>
                  <a:gd name="T113" fmla="*/ 20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9" h="299">
                    <a:moveTo>
                      <a:pt x="268" y="299"/>
                    </a:moveTo>
                    <a:cubicBezTo>
                      <a:pt x="12" y="299"/>
                      <a:pt x="12" y="299"/>
                      <a:pt x="12" y="299"/>
                    </a:cubicBezTo>
                    <a:cubicBezTo>
                      <a:pt x="8" y="299"/>
                      <a:pt x="5" y="297"/>
                      <a:pt x="3" y="294"/>
                    </a:cubicBezTo>
                    <a:cubicBezTo>
                      <a:pt x="1" y="291"/>
                      <a:pt x="0" y="287"/>
                      <a:pt x="2" y="284"/>
                    </a:cubicBezTo>
                    <a:cubicBezTo>
                      <a:pt x="23" y="241"/>
                      <a:pt x="23" y="241"/>
                      <a:pt x="23" y="241"/>
                    </a:cubicBezTo>
                    <a:cubicBezTo>
                      <a:pt x="25" y="238"/>
                      <a:pt x="29" y="235"/>
                      <a:pt x="33" y="235"/>
                    </a:cubicBezTo>
                    <a:cubicBezTo>
                      <a:pt x="246" y="235"/>
                      <a:pt x="246" y="235"/>
                      <a:pt x="246" y="235"/>
                    </a:cubicBezTo>
                    <a:cubicBezTo>
                      <a:pt x="250" y="235"/>
                      <a:pt x="254" y="238"/>
                      <a:pt x="256" y="241"/>
                    </a:cubicBezTo>
                    <a:cubicBezTo>
                      <a:pt x="277" y="284"/>
                      <a:pt x="277" y="284"/>
                      <a:pt x="277" y="284"/>
                    </a:cubicBezTo>
                    <a:cubicBezTo>
                      <a:pt x="279" y="287"/>
                      <a:pt x="279" y="291"/>
                      <a:pt x="277" y="294"/>
                    </a:cubicBezTo>
                    <a:cubicBezTo>
                      <a:pt x="275" y="297"/>
                      <a:pt x="271" y="299"/>
                      <a:pt x="268" y="299"/>
                    </a:cubicBezTo>
                    <a:close/>
                    <a:moveTo>
                      <a:pt x="29" y="278"/>
                    </a:moveTo>
                    <a:cubicBezTo>
                      <a:pt x="250" y="278"/>
                      <a:pt x="250" y="278"/>
                      <a:pt x="250" y="278"/>
                    </a:cubicBezTo>
                    <a:cubicBezTo>
                      <a:pt x="240" y="257"/>
                      <a:pt x="240" y="257"/>
                      <a:pt x="240" y="257"/>
                    </a:cubicBezTo>
                    <a:cubicBezTo>
                      <a:pt x="40" y="257"/>
                      <a:pt x="40" y="257"/>
                      <a:pt x="40" y="257"/>
                    </a:cubicBezTo>
                    <a:lnTo>
                      <a:pt x="29" y="278"/>
                    </a:lnTo>
                    <a:close/>
                    <a:moveTo>
                      <a:pt x="257" y="86"/>
                    </a:moveTo>
                    <a:cubicBezTo>
                      <a:pt x="22" y="86"/>
                      <a:pt x="22" y="86"/>
                      <a:pt x="22" y="86"/>
                    </a:cubicBezTo>
                    <a:cubicBezTo>
                      <a:pt x="17" y="86"/>
                      <a:pt x="13" y="83"/>
                      <a:pt x="12" y="78"/>
                    </a:cubicBezTo>
                    <a:cubicBezTo>
                      <a:pt x="11" y="73"/>
                      <a:pt x="13" y="68"/>
                      <a:pt x="17" y="66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8" y="0"/>
                      <a:pt x="142" y="0"/>
                      <a:pt x="145" y="2"/>
                    </a:cubicBezTo>
                    <a:cubicBezTo>
                      <a:pt x="262" y="66"/>
                      <a:pt x="262" y="66"/>
                      <a:pt x="262" y="66"/>
                    </a:cubicBezTo>
                    <a:cubicBezTo>
                      <a:pt x="266" y="68"/>
                      <a:pt x="269" y="73"/>
                      <a:pt x="267" y="78"/>
                    </a:cubicBezTo>
                    <a:cubicBezTo>
                      <a:pt x="266" y="83"/>
                      <a:pt x="262" y="86"/>
                      <a:pt x="257" y="86"/>
                    </a:cubicBezTo>
                    <a:close/>
                    <a:moveTo>
                      <a:pt x="64" y="65"/>
                    </a:moveTo>
                    <a:cubicBezTo>
                      <a:pt x="215" y="65"/>
                      <a:pt x="215" y="65"/>
                      <a:pt x="215" y="65"/>
                    </a:cubicBezTo>
                    <a:cubicBezTo>
                      <a:pt x="140" y="23"/>
                      <a:pt x="140" y="23"/>
                      <a:pt x="140" y="23"/>
                    </a:cubicBezTo>
                    <a:lnTo>
                      <a:pt x="64" y="65"/>
                    </a:lnTo>
                    <a:close/>
                    <a:moveTo>
                      <a:pt x="54" y="203"/>
                    </a:moveTo>
                    <a:cubicBezTo>
                      <a:pt x="54" y="118"/>
                      <a:pt x="54" y="118"/>
                      <a:pt x="54" y="118"/>
                    </a:cubicBezTo>
                    <a:cubicBezTo>
                      <a:pt x="54" y="112"/>
                      <a:pt x="50" y="107"/>
                      <a:pt x="44" y="107"/>
                    </a:cubicBezTo>
                    <a:cubicBezTo>
                      <a:pt x="38" y="107"/>
                      <a:pt x="33" y="112"/>
                      <a:pt x="33" y="118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9"/>
                      <a:pt x="38" y="214"/>
                      <a:pt x="44" y="214"/>
                    </a:cubicBezTo>
                    <a:cubicBezTo>
                      <a:pt x="50" y="214"/>
                      <a:pt x="54" y="209"/>
                      <a:pt x="54" y="203"/>
                    </a:cubicBezTo>
                    <a:close/>
                    <a:moveTo>
                      <a:pt x="118" y="203"/>
                    </a:move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2"/>
                      <a:pt x="114" y="107"/>
                      <a:pt x="108" y="107"/>
                    </a:cubicBezTo>
                    <a:cubicBezTo>
                      <a:pt x="102" y="107"/>
                      <a:pt x="97" y="112"/>
                      <a:pt x="97" y="118"/>
                    </a:cubicBezTo>
                    <a:cubicBezTo>
                      <a:pt x="97" y="203"/>
                      <a:pt x="97" y="203"/>
                      <a:pt x="97" y="203"/>
                    </a:cubicBezTo>
                    <a:cubicBezTo>
                      <a:pt x="97" y="209"/>
                      <a:pt x="102" y="214"/>
                      <a:pt x="108" y="214"/>
                    </a:cubicBezTo>
                    <a:cubicBezTo>
                      <a:pt x="114" y="214"/>
                      <a:pt x="118" y="209"/>
                      <a:pt x="118" y="203"/>
                    </a:cubicBezTo>
                    <a:close/>
                    <a:moveTo>
                      <a:pt x="182" y="203"/>
                    </a:move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2" y="112"/>
                      <a:pt x="178" y="107"/>
                      <a:pt x="172" y="107"/>
                    </a:cubicBezTo>
                    <a:cubicBezTo>
                      <a:pt x="166" y="107"/>
                      <a:pt x="161" y="112"/>
                      <a:pt x="161" y="118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1" y="209"/>
                      <a:pt x="166" y="214"/>
                      <a:pt x="172" y="214"/>
                    </a:cubicBezTo>
                    <a:cubicBezTo>
                      <a:pt x="178" y="214"/>
                      <a:pt x="182" y="209"/>
                      <a:pt x="182" y="203"/>
                    </a:cubicBezTo>
                    <a:close/>
                    <a:moveTo>
                      <a:pt x="246" y="203"/>
                    </a:moveTo>
                    <a:cubicBezTo>
                      <a:pt x="246" y="118"/>
                      <a:pt x="246" y="118"/>
                      <a:pt x="246" y="118"/>
                    </a:cubicBezTo>
                    <a:cubicBezTo>
                      <a:pt x="246" y="112"/>
                      <a:pt x="242" y="107"/>
                      <a:pt x="236" y="107"/>
                    </a:cubicBezTo>
                    <a:cubicBezTo>
                      <a:pt x="230" y="107"/>
                      <a:pt x="225" y="112"/>
                      <a:pt x="225" y="118"/>
                    </a:cubicBezTo>
                    <a:cubicBezTo>
                      <a:pt x="225" y="203"/>
                      <a:pt x="225" y="203"/>
                      <a:pt x="225" y="203"/>
                    </a:cubicBezTo>
                    <a:cubicBezTo>
                      <a:pt x="225" y="209"/>
                      <a:pt x="230" y="214"/>
                      <a:pt x="236" y="214"/>
                    </a:cubicBezTo>
                    <a:cubicBezTo>
                      <a:pt x="242" y="214"/>
                      <a:pt x="246" y="209"/>
                      <a:pt x="246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7299795" y="1385195"/>
            <a:ext cx="894698" cy="283694"/>
            <a:chOff x="339327" y="5225963"/>
            <a:chExt cx="894698" cy="2836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47883" t="34979" r="49259" b="60277"/>
            <a:stretch/>
          </p:blipFill>
          <p:spPr>
            <a:xfrm>
              <a:off x="339327" y="5225963"/>
              <a:ext cx="283022" cy="28369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3342" y="5245437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Château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75274" y="2286669"/>
            <a:ext cx="1815011" cy="2618801"/>
            <a:chOff x="6575274" y="2420887"/>
            <a:chExt cx="1899881" cy="274125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5274" y="2420887"/>
              <a:ext cx="1899881" cy="274125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/>
            <a:srcRect l="66818" t="28367" r="18138" b="67794"/>
            <a:stretch/>
          </p:blipFill>
          <p:spPr>
            <a:xfrm>
              <a:off x="7844746" y="3517677"/>
              <a:ext cx="288000" cy="10603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80404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9942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Lieux ouverts au public – Bâtiments d’habitation collectifs – Voies publiques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4900518"/>
            <a:ext cx="9172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Fabeck Architectes</a:t>
            </a:r>
            <a:endParaRPr kumimoji="0" lang="en-US" sz="6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59832" y="1418093"/>
            <a:ext cx="942006" cy="250745"/>
            <a:chOff x="358733" y="1909387"/>
            <a:chExt cx="942006" cy="250745"/>
          </a:xfrm>
        </p:grpSpPr>
        <p:grpSp>
          <p:nvGrpSpPr>
            <p:cNvPr id="10" name="Group 9"/>
            <p:cNvGrpSpPr/>
            <p:nvPr/>
          </p:nvGrpSpPr>
          <p:grpSpPr>
            <a:xfrm>
              <a:off x="358733" y="1909387"/>
              <a:ext cx="252827" cy="250745"/>
              <a:chOff x="358733" y="1909387"/>
              <a:chExt cx="252827" cy="25074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8733" y="1909387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506"/>
              <p:cNvSpPr>
                <a:spLocks noEditPoints="1"/>
              </p:cNvSpPr>
              <p:nvPr/>
            </p:nvSpPr>
            <p:spPr bwMode="auto">
              <a:xfrm>
                <a:off x="399794" y="1926574"/>
                <a:ext cx="170703" cy="216369"/>
              </a:xfrm>
              <a:custGeom>
                <a:avLst/>
                <a:gdLst>
                  <a:gd name="T0" fmla="*/ 76 w 237"/>
                  <a:gd name="T1" fmla="*/ 117 h 299"/>
                  <a:gd name="T2" fmla="*/ 161 w 237"/>
                  <a:gd name="T3" fmla="*/ 117 h 299"/>
                  <a:gd name="T4" fmla="*/ 183 w 237"/>
                  <a:gd name="T5" fmla="*/ 96 h 299"/>
                  <a:gd name="T6" fmla="*/ 183 w 237"/>
                  <a:gd name="T7" fmla="*/ 64 h 299"/>
                  <a:gd name="T8" fmla="*/ 161 w 237"/>
                  <a:gd name="T9" fmla="*/ 43 h 299"/>
                  <a:gd name="T10" fmla="*/ 76 w 237"/>
                  <a:gd name="T11" fmla="*/ 43 h 299"/>
                  <a:gd name="T12" fmla="*/ 55 w 237"/>
                  <a:gd name="T13" fmla="*/ 64 h 299"/>
                  <a:gd name="T14" fmla="*/ 55 w 237"/>
                  <a:gd name="T15" fmla="*/ 96 h 299"/>
                  <a:gd name="T16" fmla="*/ 76 w 237"/>
                  <a:gd name="T17" fmla="*/ 117 h 299"/>
                  <a:gd name="T18" fmla="*/ 76 w 237"/>
                  <a:gd name="T19" fmla="*/ 64 h 299"/>
                  <a:gd name="T20" fmla="*/ 161 w 237"/>
                  <a:gd name="T21" fmla="*/ 64 h 299"/>
                  <a:gd name="T22" fmla="*/ 161 w 237"/>
                  <a:gd name="T23" fmla="*/ 96 h 299"/>
                  <a:gd name="T24" fmla="*/ 76 w 237"/>
                  <a:gd name="T25" fmla="*/ 96 h 299"/>
                  <a:gd name="T26" fmla="*/ 76 w 237"/>
                  <a:gd name="T27" fmla="*/ 64 h 299"/>
                  <a:gd name="T28" fmla="*/ 76 w 237"/>
                  <a:gd name="T29" fmla="*/ 192 h 299"/>
                  <a:gd name="T30" fmla="*/ 55 w 237"/>
                  <a:gd name="T31" fmla="*/ 171 h 299"/>
                  <a:gd name="T32" fmla="*/ 76 w 237"/>
                  <a:gd name="T33" fmla="*/ 149 h 299"/>
                  <a:gd name="T34" fmla="*/ 97 w 237"/>
                  <a:gd name="T35" fmla="*/ 171 h 299"/>
                  <a:gd name="T36" fmla="*/ 76 w 237"/>
                  <a:gd name="T37" fmla="*/ 192 h 299"/>
                  <a:gd name="T38" fmla="*/ 183 w 237"/>
                  <a:gd name="T39" fmla="*/ 171 h 299"/>
                  <a:gd name="T40" fmla="*/ 161 w 237"/>
                  <a:gd name="T41" fmla="*/ 192 h 299"/>
                  <a:gd name="T42" fmla="*/ 140 w 237"/>
                  <a:gd name="T43" fmla="*/ 171 h 299"/>
                  <a:gd name="T44" fmla="*/ 161 w 237"/>
                  <a:gd name="T45" fmla="*/ 149 h 299"/>
                  <a:gd name="T46" fmla="*/ 183 w 237"/>
                  <a:gd name="T47" fmla="*/ 171 h 299"/>
                  <a:gd name="T48" fmla="*/ 233 w 237"/>
                  <a:gd name="T49" fmla="*/ 280 h 299"/>
                  <a:gd name="T50" fmla="*/ 183 w 237"/>
                  <a:gd name="T51" fmla="*/ 231 h 299"/>
                  <a:gd name="T52" fmla="*/ 225 w 237"/>
                  <a:gd name="T53" fmla="*/ 181 h 299"/>
                  <a:gd name="T54" fmla="*/ 225 w 237"/>
                  <a:gd name="T55" fmla="*/ 53 h 299"/>
                  <a:gd name="T56" fmla="*/ 172 w 237"/>
                  <a:gd name="T57" fmla="*/ 0 h 299"/>
                  <a:gd name="T58" fmla="*/ 65 w 237"/>
                  <a:gd name="T59" fmla="*/ 0 h 299"/>
                  <a:gd name="T60" fmla="*/ 12 w 237"/>
                  <a:gd name="T61" fmla="*/ 53 h 299"/>
                  <a:gd name="T62" fmla="*/ 12 w 237"/>
                  <a:gd name="T63" fmla="*/ 181 h 299"/>
                  <a:gd name="T64" fmla="*/ 52 w 237"/>
                  <a:gd name="T65" fmla="*/ 233 h 299"/>
                  <a:gd name="T66" fmla="*/ 4 w 237"/>
                  <a:gd name="T67" fmla="*/ 280 h 299"/>
                  <a:gd name="T68" fmla="*/ 4 w 237"/>
                  <a:gd name="T69" fmla="*/ 296 h 299"/>
                  <a:gd name="T70" fmla="*/ 12 w 237"/>
                  <a:gd name="T71" fmla="*/ 299 h 299"/>
                  <a:gd name="T72" fmla="*/ 20 w 237"/>
                  <a:gd name="T73" fmla="*/ 296 h 299"/>
                  <a:gd name="T74" fmla="*/ 38 w 237"/>
                  <a:gd name="T75" fmla="*/ 277 h 299"/>
                  <a:gd name="T76" fmla="*/ 200 w 237"/>
                  <a:gd name="T77" fmla="*/ 277 h 299"/>
                  <a:gd name="T78" fmla="*/ 218 w 237"/>
                  <a:gd name="T79" fmla="*/ 296 h 299"/>
                  <a:gd name="T80" fmla="*/ 225 w 237"/>
                  <a:gd name="T81" fmla="*/ 299 h 299"/>
                  <a:gd name="T82" fmla="*/ 233 w 237"/>
                  <a:gd name="T83" fmla="*/ 296 h 299"/>
                  <a:gd name="T84" fmla="*/ 233 w 237"/>
                  <a:gd name="T85" fmla="*/ 280 h 299"/>
                  <a:gd name="T86" fmla="*/ 33 w 237"/>
                  <a:gd name="T87" fmla="*/ 181 h 299"/>
                  <a:gd name="T88" fmla="*/ 33 w 237"/>
                  <a:gd name="T89" fmla="*/ 53 h 299"/>
                  <a:gd name="T90" fmla="*/ 65 w 237"/>
                  <a:gd name="T91" fmla="*/ 21 h 299"/>
                  <a:gd name="T92" fmla="*/ 172 w 237"/>
                  <a:gd name="T93" fmla="*/ 21 h 299"/>
                  <a:gd name="T94" fmla="*/ 204 w 237"/>
                  <a:gd name="T95" fmla="*/ 53 h 299"/>
                  <a:gd name="T96" fmla="*/ 204 w 237"/>
                  <a:gd name="T97" fmla="*/ 181 h 299"/>
                  <a:gd name="T98" fmla="*/ 161 w 237"/>
                  <a:gd name="T99" fmla="*/ 213 h 299"/>
                  <a:gd name="T100" fmla="*/ 65 w 237"/>
                  <a:gd name="T101" fmla="*/ 213 h 299"/>
                  <a:gd name="T102" fmla="*/ 33 w 237"/>
                  <a:gd name="T103" fmla="*/ 181 h 299"/>
                  <a:gd name="T104" fmla="*/ 59 w 237"/>
                  <a:gd name="T105" fmla="*/ 256 h 299"/>
                  <a:gd name="T106" fmla="*/ 80 w 237"/>
                  <a:gd name="T107" fmla="*/ 235 h 299"/>
                  <a:gd name="T108" fmla="*/ 157 w 237"/>
                  <a:gd name="T109" fmla="*/ 235 h 299"/>
                  <a:gd name="T110" fmla="*/ 178 w 237"/>
                  <a:gd name="T111" fmla="*/ 256 h 299"/>
                  <a:gd name="T112" fmla="*/ 59 w 237"/>
                  <a:gd name="T113" fmla="*/ 25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7" h="299">
                    <a:moveTo>
                      <a:pt x="76" y="117"/>
                    </a:move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73" y="117"/>
                      <a:pt x="183" y="108"/>
                      <a:pt x="183" y="96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52"/>
                      <a:pt x="173" y="43"/>
                      <a:pt x="161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64" y="43"/>
                      <a:pt x="55" y="52"/>
                      <a:pt x="55" y="64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5" y="108"/>
                      <a:pt x="64" y="117"/>
                      <a:pt x="76" y="117"/>
                    </a:cubicBezTo>
                    <a:close/>
                    <a:moveTo>
                      <a:pt x="76" y="64"/>
                    </a:move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76" y="96"/>
                      <a:pt x="76" y="96"/>
                      <a:pt x="76" y="96"/>
                    </a:cubicBezTo>
                    <a:lnTo>
                      <a:pt x="76" y="64"/>
                    </a:lnTo>
                    <a:close/>
                    <a:moveTo>
                      <a:pt x="76" y="192"/>
                    </a:moveTo>
                    <a:cubicBezTo>
                      <a:pt x="64" y="192"/>
                      <a:pt x="55" y="182"/>
                      <a:pt x="55" y="171"/>
                    </a:cubicBezTo>
                    <a:cubicBezTo>
                      <a:pt x="55" y="159"/>
                      <a:pt x="64" y="149"/>
                      <a:pt x="76" y="149"/>
                    </a:cubicBezTo>
                    <a:cubicBezTo>
                      <a:pt x="88" y="149"/>
                      <a:pt x="97" y="159"/>
                      <a:pt x="97" y="171"/>
                    </a:cubicBezTo>
                    <a:cubicBezTo>
                      <a:pt x="97" y="182"/>
                      <a:pt x="88" y="192"/>
                      <a:pt x="76" y="192"/>
                    </a:cubicBezTo>
                    <a:close/>
                    <a:moveTo>
                      <a:pt x="183" y="171"/>
                    </a:moveTo>
                    <a:cubicBezTo>
                      <a:pt x="183" y="182"/>
                      <a:pt x="173" y="192"/>
                      <a:pt x="161" y="192"/>
                    </a:cubicBezTo>
                    <a:cubicBezTo>
                      <a:pt x="150" y="192"/>
                      <a:pt x="140" y="182"/>
                      <a:pt x="140" y="171"/>
                    </a:cubicBezTo>
                    <a:cubicBezTo>
                      <a:pt x="140" y="159"/>
                      <a:pt x="150" y="149"/>
                      <a:pt x="161" y="149"/>
                    </a:cubicBezTo>
                    <a:cubicBezTo>
                      <a:pt x="173" y="149"/>
                      <a:pt x="183" y="159"/>
                      <a:pt x="183" y="171"/>
                    </a:cubicBezTo>
                    <a:close/>
                    <a:moveTo>
                      <a:pt x="233" y="280"/>
                    </a:moveTo>
                    <a:cubicBezTo>
                      <a:pt x="183" y="231"/>
                      <a:pt x="183" y="231"/>
                      <a:pt x="183" y="231"/>
                    </a:cubicBezTo>
                    <a:cubicBezTo>
                      <a:pt x="205" y="223"/>
                      <a:pt x="225" y="204"/>
                      <a:pt x="225" y="181"/>
                    </a:cubicBezTo>
                    <a:cubicBezTo>
                      <a:pt x="225" y="53"/>
                      <a:pt x="225" y="53"/>
                      <a:pt x="225" y="53"/>
                    </a:cubicBezTo>
                    <a:cubicBezTo>
                      <a:pt x="225" y="24"/>
                      <a:pt x="201" y="0"/>
                      <a:pt x="172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6" y="0"/>
                      <a:pt x="12" y="24"/>
                      <a:pt x="12" y="53"/>
                    </a:cubicBezTo>
                    <a:cubicBezTo>
                      <a:pt x="12" y="181"/>
                      <a:pt x="12" y="181"/>
                      <a:pt x="12" y="181"/>
                    </a:cubicBezTo>
                    <a:cubicBezTo>
                      <a:pt x="12" y="206"/>
                      <a:pt x="29" y="227"/>
                      <a:pt x="52" y="233"/>
                    </a:cubicBezTo>
                    <a:cubicBezTo>
                      <a:pt x="4" y="280"/>
                      <a:pt x="4" y="280"/>
                      <a:pt x="4" y="280"/>
                    </a:cubicBezTo>
                    <a:cubicBezTo>
                      <a:pt x="0" y="285"/>
                      <a:pt x="0" y="291"/>
                      <a:pt x="4" y="296"/>
                    </a:cubicBezTo>
                    <a:cubicBezTo>
                      <a:pt x="7" y="298"/>
                      <a:pt x="9" y="299"/>
                      <a:pt x="12" y="299"/>
                    </a:cubicBezTo>
                    <a:cubicBezTo>
                      <a:pt x="15" y="299"/>
                      <a:pt x="17" y="298"/>
                      <a:pt x="20" y="296"/>
                    </a:cubicBezTo>
                    <a:cubicBezTo>
                      <a:pt x="38" y="277"/>
                      <a:pt x="38" y="277"/>
                      <a:pt x="38" y="277"/>
                    </a:cubicBezTo>
                    <a:cubicBezTo>
                      <a:pt x="200" y="277"/>
                      <a:pt x="200" y="277"/>
                      <a:pt x="200" y="277"/>
                    </a:cubicBezTo>
                    <a:cubicBezTo>
                      <a:pt x="218" y="296"/>
                      <a:pt x="218" y="296"/>
                      <a:pt x="218" y="296"/>
                    </a:cubicBezTo>
                    <a:cubicBezTo>
                      <a:pt x="220" y="298"/>
                      <a:pt x="223" y="299"/>
                      <a:pt x="225" y="299"/>
                    </a:cubicBezTo>
                    <a:cubicBezTo>
                      <a:pt x="228" y="299"/>
                      <a:pt x="231" y="298"/>
                      <a:pt x="233" y="296"/>
                    </a:cubicBezTo>
                    <a:cubicBezTo>
                      <a:pt x="237" y="291"/>
                      <a:pt x="237" y="285"/>
                      <a:pt x="233" y="280"/>
                    </a:cubicBezTo>
                    <a:close/>
                    <a:moveTo>
                      <a:pt x="33" y="181"/>
                    </a:move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36"/>
                      <a:pt x="48" y="21"/>
                      <a:pt x="65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90" y="21"/>
                      <a:pt x="204" y="36"/>
                      <a:pt x="204" y="53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98"/>
                      <a:pt x="180" y="213"/>
                      <a:pt x="161" y="213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48" y="213"/>
                      <a:pt x="33" y="199"/>
                      <a:pt x="33" y="181"/>
                    </a:cubicBezTo>
                    <a:close/>
                    <a:moveTo>
                      <a:pt x="59" y="256"/>
                    </a:moveTo>
                    <a:cubicBezTo>
                      <a:pt x="80" y="235"/>
                      <a:pt x="80" y="235"/>
                      <a:pt x="80" y="235"/>
                    </a:cubicBezTo>
                    <a:cubicBezTo>
                      <a:pt x="157" y="235"/>
                      <a:pt x="157" y="235"/>
                      <a:pt x="157" y="235"/>
                    </a:cubicBezTo>
                    <a:cubicBezTo>
                      <a:pt x="178" y="256"/>
                      <a:pt x="178" y="256"/>
                      <a:pt x="178" y="256"/>
                    </a:cubicBezTo>
                    <a:lnTo>
                      <a:pt x="59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2348" y="1909387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Transport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552" y="1844243"/>
            <a:ext cx="758481" cy="271816"/>
            <a:chOff x="353307" y="3373879"/>
            <a:chExt cx="758481" cy="2718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9717" t="24988" r="67444" b="70466"/>
            <a:stretch/>
          </p:blipFill>
          <p:spPr>
            <a:xfrm>
              <a:off x="353307" y="3373879"/>
              <a:ext cx="281153" cy="2718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8582" y="3383692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3688" y="1834923"/>
            <a:ext cx="859530" cy="288033"/>
            <a:chOff x="339638" y="3701147"/>
            <a:chExt cx="859530" cy="2880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467" t="93839" r="94374" b="1345"/>
            <a:stretch/>
          </p:blipFill>
          <p:spPr>
            <a:xfrm>
              <a:off x="339638" y="3701147"/>
              <a:ext cx="312825" cy="2880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605" y="3721046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Crèche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5152" y="1393591"/>
            <a:ext cx="780008" cy="270723"/>
            <a:chOff x="353307" y="3042004"/>
            <a:chExt cx="780008" cy="2707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9830" t="35195" r="67331" b="60277"/>
            <a:stretch/>
          </p:blipFill>
          <p:spPr>
            <a:xfrm>
              <a:off x="353307" y="3042004"/>
              <a:ext cx="281153" cy="2707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34460" y="3057524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Eglise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88886" y="1385195"/>
            <a:ext cx="1233718" cy="298315"/>
            <a:chOff x="344033" y="4044060"/>
            <a:chExt cx="1233718" cy="2983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563" t="45716" r="94422" b="49295"/>
            <a:stretch/>
          </p:blipFill>
          <p:spPr>
            <a:xfrm>
              <a:off x="344033" y="4044060"/>
              <a:ext cx="298572" cy="29831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42880" y="4070106"/>
              <a:ext cx="9348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Centre culturel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59832" y="1850581"/>
            <a:ext cx="1389707" cy="272375"/>
            <a:chOff x="352691" y="4438708"/>
            <a:chExt cx="1389707" cy="2723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9830" t="29881" r="67325" b="65564"/>
            <a:stretch/>
          </p:blipFill>
          <p:spPr>
            <a:xfrm>
              <a:off x="352691" y="4438708"/>
              <a:ext cx="281769" cy="2723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0814" y="4451784"/>
              <a:ext cx="11015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 de musique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5152" y="1839064"/>
            <a:ext cx="1436351" cy="281274"/>
            <a:chOff x="344577" y="4833462"/>
            <a:chExt cx="1436351" cy="2812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29742" t="88625" r="67266" b="6671"/>
            <a:stretch/>
          </p:blipFill>
          <p:spPr>
            <a:xfrm>
              <a:off x="344577" y="4833462"/>
              <a:ext cx="296237" cy="2812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4460" y="485805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Toilettes publiques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9795" y="1865031"/>
            <a:ext cx="1088629" cy="267825"/>
            <a:chOff x="339638" y="1512436"/>
            <a:chExt cx="1088629" cy="2678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47818" t="29982" r="49327" b="65538"/>
            <a:stretch/>
          </p:blipFill>
          <p:spPr>
            <a:xfrm>
              <a:off x="339638" y="1512436"/>
              <a:ext cx="282710" cy="26782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4460" y="1517243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Aire de jeux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63688" y="1411243"/>
            <a:ext cx="993302" cy="250745"/>
            <a:chOff x="358733" y="2420888"/>
            <a:chExt cx="993302" cy="250745"/>
          </a:xfrm>
        </p:grpSpPr>
        <p:sp>
          <p:nvSpPr>
            <p:cNvPr id="36" name="TextBox 35"/>
            <p:cNvSpPr txBox="1"/>
            <p:nvPr/>
          </p:nvSpPr>
          <p:spPr>
            <a:xfrm>
              <a:off x="622348" y="242088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Résidence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8733" y="2420888"/>
              <a:ext cx="252827" cy="250745"/>
              <a:chOff x="358733" y="2420888"/>
              <a:chExt cx="252827" cy="25074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58733" y="242088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408933" y="2442358"/>
                <a:ext cx="152426" cy="207142"/>
              </a:xfrm>
              <a:custGeom>
                <a:avLst/>
                <a:gdLst>
                  <a:gd name="T0" fmla="*/ 90 w 235"/>
                  <a:gd name="T1" fmla="*/ 215 h 320"/>
                  <a:gd name="T2" fmla="*/ 107 w 235"/>
                  <a:gd name="T3" fmla="*/ 224 h 320"/>
                  <a:gd name="T4" fmla="*/ 96 w 235"/>
                  <a:gd name="T5" fmla="*/ 234 h 320"/>
                  <a:gd name="T6" fmla="*/ 92 w 235"/>
                  <a:gd name="T7" fmla="*/ 276 h 320"/>
                  <a:gd name="T8" fmla="*/ 106 w 235"/>
                  <a:gd name="T9" fmla="*/ 270 h 320"/>
                  <a:gd name="T10" fmla="*/ 92 w 235"/>
                  <a:gd name="T11" fmla="*/ 257 h 320"/>
                  <a:gd name="T12" fmla="*/ 87 w 235"/>
                  <a:gd name="T13" fmla="*/ 270 h 320"/>
                  <a:gd name="T14" fmla="*/ 58 w 235"/>
                  <a:gd name="T15" fmla="*/ 233 h 320"/>
                  <a:gd name="T16" fmla="*/ 61 w 235"/>
                  <a:gd name="T17" fmla="*/ 216 h 320"/>
                  <a:gd name="T18" fmla="*/ 44 w 235"/>
                  <a:gd name="T19" fmla="*/ 228 h 320"/>
                  <a:gd name="T20" fmla="*/ 63 w 235"/>
                  <a:gd name="T21" fmla="*/ 185 h 320"/>
                  <a:gd name="T22" fmla="*/ 58 w 235"/>
                  <a:gd name="T23" fmla="*/ 171 h 320"/>
                  <a:gd name="T24" fmla="*/ 43 w 235"/>
                  <a:gd name="T25" fmla="*/ 181 h 320"/>
                  <a:gd name="T26" fmla="*/ 96 w 235"/>
                  <a:gd name="T27" fmla="*/ 192 h 320"/>
                  <a:gd name="T28" fmla="*/ 106 w 235"/>
                  <a:gd name="T29" fmla="*/ 177 h 320"/>
                  <a:gd name="T30" fmla="*/ 86 w 235"/>
                  <a:gd name="T31" fmla="*/ 181 h 320"/>
                  <a:gd name="T32" fmla="*/ 92 w 235"/>
                  <a:gd name="T33" fmla="*/ 148 h 320"/>
                  <a:gd name="T34" fmla="*/ 107 w 235"/>
                  <a:gd name="T35" fmla="*/ 138 h 320"/>
                  <a:gd name="T36" fmla="*/ 98 w 235"/>
                  <a:gd name="T37" fmla="*/ 128 h 320"/>
                  <a:gd name="T38" fmla="*/ 87 w 235"/>
                  <a:gd name="T39" fmla="*/ 142 h 320"/>
                  <a:gd name="T40" fmla="*/ 58 w 235"/>
                  <a:gd name="T41" fmla="*/ 148 h 320"/>
                  <a:gd name="T42" fmla="*/ 61 w 235"/>
                  <a:gd name="T43" fmla="*/ 131 h 320"/>
                  <a:gd name="T44" fmla="*/ 52 w 235"/>
                  <a:gd name="T45" fmla="*/ 128 h 320"/>
                  <a:gd name="T46" fmla="*/ 43 w 235"/>
                  <a:gd name="T47" fmla="*/ 138 h 320"/>
                  <a:gd name="T48" fmla="*/ 54 w 235"/>
                  <a:gd name="T49" fmla="*/ 106 h 320"/>
                  <a:gd name="T50" fmla="*/ 61 w 235"/>
                  <a:gd name="T51" fmla="*/ 88 h 320"/>
                  <a:gd name="T52" fmla="*/ 48 w 235"/>
                  <a:gd name="T53" fmla="*/ 87 h 320"/>
                  <a:gd name="T54" fmla="*/ 46 w 235"/>
                  <a:gd name="T55" fmla="*/ 103 h 320"/>
                  <a:gd name="T56" fmla="*/ 100 w 235"/>
                  <a:gd name="T57" fmla="*/ 105 h 320"/>
                  <a:gd name="T58" fmla="*/ 104 w 235"/>
                  <a:gd name="T59" fmla="*/ 88 h 320"/>
                  <a:gd name="T60" fmla="*/ 86 w 235"/>
                  <a:gd name="T61" fmla="*/ 96 h 320"/>
                  <a:gd name="T62" fmla="*/ 100 w 235"/>
                  <a:gd name="T63" fmla="*/ 63 h 320"/>
                  <a:gd name="T64" fmla="*/ 106 w 235"/>
                  <a:gd name="T65" fmla="*/ 49 h 320"/>
                  <a:gd name="T66" fmla="*/ 87 w 235"/>
                  <a:gd name="T67" fmla="*/ 49 h 320"/>
                  <a:gd name="T68" fmla="*/ 50 w 235"/>
                  <a:gd name="T69" fmla="*/ 63 h 320"/>
                  <a:gd name="T70" fmla="*/ 63 w 235"/>
                  <a:gd name="T71" fmla="*/ 49 h 320"/>
                  <a:gd name="T72" fmla="*/ 43 w 235"/>
                  <a:gd name="T73" fmla="*/ 53 h 320"/>
                  <a:gd name="T74" fmla="*/ 182 w 235"/>
                  <a:gd name="T75" fmla="*/ 234 h 320"/>
                  <a:gd name="T76" fmla="*/ 191 w 235"/>
                  <a:gd name="T77" fmla="*/ 220 h 320"/>
                  <a:gd name="T78" fmla="*/ 184 w 235"/>
                  <a:gd name="T79" fmla="*/ 213 h 320"/>
                  <a:gd name="T80" fmla="*/ 174 w 235"/>
                  <a:gd name="T81" fmla="*/ 216 h 320"/>
                  <a:gd name="T82" fmla="*/ 174 w 235"/>
                  <a:gd name="T83" fmla="*/ 231 h 320"/>
                  <a:gd name="T84" fmla="*/ 186 w 235"/>
                  <a:gd name="T85" fmla="*/ 191 h 320"/>
                  <a:gd name="T86" fmla="*/ 191 w 235"/>
                  <a:gd name="T87" fmla="*/ 177 h 320"/>
                  <a:gd name="T88" fmla="*/ 174 w 235"/>
                  <a:gd name="T89" fmla="*/ 173 h 320"/>
                  <a:gd name="T90" fmla="*/ 174 w 235"/>
                  <a:gd name="T91" fmla="*/ 189 h 320"/>
                  <a:gd name="T92" fmla="*/ 186 w 235"/>
                  <a:gd name="T93" fmla="*/ 148 h 320"/>
                  <a:gd name="T94" fmla="*/ 189 w 235"/>
                  <a:gd name="T95" fmla="*/ 131 h 320"/>
                  <a:gd name="T96" fmla="*/ 174 w 235"/>
                  <a:gd name="T97" fmla="*/ 131 h 320"/>
                  <a:gd name="T98" fmla="*/ 235 w 235"/>
                  <a:gd name="T99" fmla="*/ 96 h 320"/>
                  <a:gd name="T100" fmla="*/ 0 w 235"/>
                  <a:gd name="T101" fmla="*/ 309 h 320"/>
                  <a:gd name="T102" fmla="*/ 150 w 235"/>
                  <a:gd name="T103" fmla="*/ 10 h 320"/>
                  <a:gd name="T104" fmla="*/ 22 w 235"/>
                  <a:gd name="T105" fmla="*/ 298 h 320"/>
                  <a:gd name="T106" fmla="*/ 64 w 235"/>
                  <a:gd name="T107" fmla="*/ 266 h 320"/>
                  <a:gd name="T108" fmla="*/ 22 w 235"/>
                  <a:gd name="T109" fmla="*/ 21 h 320"/>
                  <a:gd name="T110" fmla="*/ 150 w 235"/>
                  <a:gd name="T111" fmla="*/ 298 h 320"/>
                  <a:gd name="T112" fmla="*/ 192 w 235"/>
                  <a:gd name="T113" fmla="*/ 26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" h="320">
                    <a:moveTo>
                      <a:pt x="87" y="228"/>
                    </a:moveTo>
                    <a:cubicBezTo>
                      <a:pt x="86" y="226"/>
                      <a:pt x="86" y="225"/>
                      <a:pt x="86" y="224"/>
                    </a:cubicBezTo>
                    <a:cubicBezTo>
                      <a:pt x="86" y="221"/>
                      <a:pt x="87" y="218"/>
                      <a:pt x="89" y="216"/>
                    </a:cubicBezTo>
                    <a:cubicBezTo>
                      <a:pt x="89" y="216"/>
                      <a:pt x="90" y="215"/>
                      <a:pt x="90" y="215"/>
                    </a:cubicBezTo>
                    <a:cubicBezTo>
                      <a:pt x="91" y="214"/>
                      <a:pt x="92" y="214"/>
                      <a:pt x="92" y="214"/>
                    </a:cubicBezTo>
                    <a:cubicBezTo>
                      <a:pt x="93" y="214"/>
                      <a:pt x="94" y="213"/>
                      <a:pt x="94" y="213"/>
                    </a:cubicBezTo>
                    <a:cubicBezTo>
                      <a:pt x="98" y="212"/>
                      <a:pt x="101" y="214"/>
                      <a:pt x="104" y="216"/>
                    </a:cubicBezTo>
                    <a:cubicBezTo>
                      <a:pt x="106" y="218"/>
                      <a:pt x="107" y="221"/>
                      <a:pt x="107" y="224"/>
                    </a:cubicBezTo>
                    <a:cubicBezTo>
                      <a:pt x="107" y="225"/>
                      <a:pt x="107" y="226"/>
                      <a:pt x="106" y="228"/>
                    </a:cubicBezTo>
                    <a:cubicBezTo>
                      <a:pt x="106" y="229"/>
                      <a:pt x="105" y="230"/>
                      <a:pt x="104" y="231"/>
                    </a:cubicBezTo>
                    <a:cubicBezTo>
                      <a:pt x="103" y="232"/>
                      <a:pt x="102" y="233"/>
                      <a:pt x="100" y="233"/>
                    </a:cubicBezTo>
                    <a:cubicBezTo>
                      <a:pt x="99" y="234"/>
                      <a:pt x="98" y="234"/>
                      <a:pt x="96" y="234"/>
                    </a:cubicBezTo>
                    <a:cubicBezTo>
                      <a:pt x="93" y="234"/>
                      <a:pt x="91" y="233"/>
                      <a:pt x="89" y="231"/>
                    </a:cubicBezTo>
                    <a:cubicBezTo>
                      <a:pt x="88" y="230"/>
                      <a:pt x="87" y="229"/>
                      <a:pt x="87" y="228"/>
                    </a:cubicBezTo>
                    <a:close/>
                    <a:moveTo>
                      <a:pt x="89" y="274"/>
                    </a:moveTo>
                    <a:cubicBezTo>
                      <a:pt x="90" y="275"/>
                      <a:pt x="91" y="276"/>
                      <a:pt x="92" y="276"/>
                    </a:cubicBezTo>
                    <a:cubicBezTo>
                      <a:pt x="94" y="277"/>
                      <a:pt x="95" y="277"/>
                      <a:pt x="96" y="277"/>
                    </a:cubicBezTo>
                    <a:cubicBezTo>
                      <a:pt x="98" y="277"/>
                      <a:pt x="99" y="277"/>
                      <a:pt x="100" y="276"/>
                    </a:cubicBezTo>
                    <a:cubicBezTo>
                      <a:pt x="102" y="276"/>
                      <a:pt x="103" y="275"/>
                      <a:pt x="104" y="274"/>
                    </a:cubicBezTo>
                    <a:cubicBezTo>
                      <a:pt x="105" y="273"/>
                      <a:pt x="106" y="272"/>
                      <a:pt x="106" y="270"/>
                    </a:cubicBezTo>
                    <a:cubicBezTo>
                      <a:pt x="107" y="269"/>
                      <a:pt x="107" y="268"/>
                      <a:pt x="107" y="266"/>
                    </a:cubicBezTo>
                    <a:cubicBezTo>
                      <a:pt x="107" y="265"/>
                      <a:pt x="107" y="264"/>
                      <a:pt x="106" y="262"/>
                    </a:cubicBezTo>
                    <a:cubicBezTo>
                      <a:pt x="106" y="261"/>
                      <a:pt x="105" y="260"/>
                      <a:pt x="104" y="259"/>
                    </a:cubicBezTo>
                    <a:cubicBezTo>
                      <a:pt x="101" y="256"/>
                      <a:pt x="96" y="255"/>
                      <a:pt x="92" y="257"/>
                    </a:cubicBezTo>
                    <a:cubicBezTo>
                      <a:pt x="91" y="257"/>
                      <a:pt x="90" y="258"/>
                      <a:pt x="89" y="259"/>
                    </a:cubicBezTo>
                    <a:cubicBezTo>
                      <a:pt x="88" y="260"/>
                      <a:pt x="87" y="261"/>
                      <a:pt x="87" y="262"/>
                    </a:cubicBezTo>
                    <a:cubicBezTo>
                      <a:pt x="86" y="264"/>
                      <a:pt x="86" y="265"/>
                      <a:pt x="86" y="266"/>
                    </a:cubicBezTo>
                    <a:cubicBezTo>
                      <a:pt x="86" y="268"/>
                      <a:pt x="86" y="269"/>
                      <a:pt x="87" y="270"/>
                    </a:cubicBezTo>
                    <a:cubicBezTo>
                      <a:pt x="87" y="272"/>
                      <a:pt x="88" y="273"/>
                      <a:pt x="89" y="274"/>
                    </a:cubicBezTo>
                    <a:close/>
                    <a:moveTo>
                      <a:pt x="46" y="231"/>
                    </a:moveTo>
                    <a:cubicBezTo>
                      <a:pt x="48" y="233"/>
                      <a:pt x="51" y="234"/>
                      <a:pt x="54" y="234"/>
                    </a:cubicBezTo>
                    <a:cubicBezTo>
                      <a:pt x="55" y="234"/>
                      <a:pt x="56" y="234"/>
                      <a:pt x="58" y="233"/>
                    </a:cubicBezTo>
                    <a:cubicBezTo>
                      <a:pt x="59" y="233"/>
                      <a:pt x="60" y="232"/>
                      <a:pt x="61" y="231"/>
                    </a:cubicBezTo>
                    <a:cubicBezTo>
                      <a:pt x="62" y="230"/>
                      <a:pt x="63" y="229"/>
                      <a:pt x="63" y="228"/>
                    </a:cubicBezTo>
                    <a:cubicBezTo>
                      <a:pt x="64" y="226"/>
                      <a:pt x="64" y="225"/>
                      <a:pt x="64" y="224"/>
                    </a:cubicBezTo>
                    <a:cubicBezTo>
                      <a:pt x="64" y="221"/>
                      <a:pt x="63" y="218"/>
                      <a:pt x="61" y="216"/>
                    </a:cubicBezTo>
                    <a:cubicBezTo>
                      <a:pt x="60" y="215"/>
                      <a:pt x="59" y="214"/>
                      <a:pt x="58" y="214"/>
                    </a:cubicBezTo>
                    <a:cubicBezTo>
                      <a:pt x="54" y="212"/>
                      <a:pt x="49" y="213"/>
                      <a:pt x="46" y="216"/>
                    </a:cubicBezTo>
                    <a:cubicBezTo>
                      <a:pt x="44" y="218"/>
                      <a:pt x="43" y="221"/>
                      <a:pt x="43" y="224"/>
                    </a:cubicBezTo>
                    <a:cubicBezTo>
                      <a:pt x="43" y="225"/>
                      <a:pt x="43" y="226"/>
                      <a:pt x="44" y="228"/>
                    </a:cubicBezTo>
                    <a:cubicBezTo>
                      <a:pt x="44" y="229"/>
                      <a:pt x="45" y="230"/>
                      <a:pt x="46" y="231"/>
                    </a:cubicBezTo>
                    <a:close/>
                    <a:moveTo>
                      <a:pt x="54" y="192"/>
                    </a:moveTo>
                    <a:cubicBezTo>
                      <a:pt x="57" y="192"/>
                      <a:pt x="59" y="191"/>
                      <a:pt x="61" y="189"/>
                    </a:cubicBezTo>
                    <a:cubicBezTo>
                      <a:pt x="62" y="188"/>
                      <a:pt x="63" y="186"/>
                      <a:pt x="63" y="185"/>
                    </a:cubicBezTo>
                    <a:cubicBezTo>
                      <a:pt x="64" y="184"/>
                      <a:pt x="64" y="182"/>
                      <a:pt x="64" y="181"/>
                    </a:cubicBezTo>
                    <a:cubicBezTo>
                      <a:pt x="64" y="180"/>
                      <a:pt x="64" y="178"/>
                      <a:pt x="63" y="177"/>
                    </a:cubicBezTo>
                    <a:cubicBezTo>
                      <a:pt x="63" y="176"/>
                      <a:pt x="62" y="174"/>
                      <a:pt x="61" y="173"/>
                    </a:cubicBezTo>
                    <a:cubicBezTo>
                      <a:pt x="60" y="172"/>
                      <a:pt x="59" y="172"/>
                      <a:pt x="58" y="171"/>
                    </a:cubicBezTo>
                    <a:cubicBezTo>
                      <a:pt x="55" y="170"/>
                      <a:pt x="52" y="170"/>
                      <a:pt x="50" y="171"/>
                    </a:cubicBezTo>
                    <a:cubicBezTo>
                      <a:pt x="48" y="172"/>
                      <a:pt x="47" y="172"/>
                      <a:pt x="46" y="173"/>
                    </a:cubicBezTo>
                    <a:cubicBezTo>
                      <a:pt x="45" y="174"/>
                      <a:pt x="44" y="176"/>
                      <a:pt x="44" y="177"/>
                    </a:cubicBezTo>
                    <a:cubicBezTo>
                      <a:pt x="43" y="178"/>
                      <a:pt x="43" y="180"/>
                      <a:pt x="43" y="181"/>
                    </a:cubicBezTo>
                    <a:cubicBezTo>
                      <a:pt x="43" y="184"/>
                      <a:pt x="44" y="187"/>
                      <a:pt x="46" y="189"/>
                    </a:cubicBezTo>
                    <a:cubicBezTo>
                      <a:pt x="48" y="191"/>
                      <a:pt x="51" y="192"/>
                      <a:pt x="54" y="192"/>
                    </a:cubicBezTo>
                    <a:close/>
                    <a:moveTo>
                      <a:pt x="92" y="191"/>
                    </a:moveTo>
                    <a:cubicBezTo>
                      <a:pt x="94" y="191"/>
                      <a:pt x="95" y="192"/>
                      <a:pt x="96" y="192"/>
                    </a:cubicBezTo>
                    <a:cubicBezTo>
                      <a:pt x="99" y="192"/>
                      <a:pt x="102" y="191"/>
                      <a:pt x="104" y="189"/>
                    </a:cubicBezTo>
                    <a:cubicBezTo>
                      <a:pt x="105" y="188"/>
                      <a:pt x="106" y="186"/>
                      <a:pt x="106" y="185"/>
                    </a:cubicBezTo>
                    <a:cubicBezTo>
                      <a:pt x="107" y="184"/>
                      <a:pt x="107" y="182"/>
                      <a:pt x="107" y="181"/>
                    </a:cubicBezTo>
                    <a:cubicBezTo>
                      <a:pt x="107" y="180"/>
                      <a:pt x="107" y="178"/>
                      <a:pt x="106" y="177"/>
                    </a:cubicBezTo>
                    <a:cubicBezTo>
                      <a:pt x="106" y="176"/>
                      <a:pt x="105" y="174"/>
                      <a:pt x="104" y="173"/>
                    </a:cubicBezTo>
                    <a:cubicBezTo>
                      <a:pt x="100" y="169"/>
                      <a:pt x="93" y="169"/>
                      <a:pt x="89" y="173"/>
                    </a:cubicBezTo>
                    <a:cubicBezTo>
                      <a:pt x="88" y="174"/>
                      <a:pt x="87" y="176"/>
                      <a:pt x="87" y="177"/>
                    </a:cubicBezTo>
                    <a:cubicBezTo>
                      <a:pt x="86" y="178"/>
                      <a:pt x="86" y="180"/>
                      <a:pt x="86" y="181"/>
                    </a:cubicBezTo>
                    <a:cubicBezTo>
                      <a:pt x="86" y="184"/>
                      <a:pt x="87" y="187"/>
                      <a:pt x="89" y="189"/>
                    </a:cubicBezTo>
                    <a:cubicBezTo>
                      <a:pt x="90" y="190"/>
                      <a:pt x="91" y="190"/>
                      <a:pt x="92" y="191"/>
                    </a:cubicBezTo>
                    <a:close/>
                    <a:moveTo>
                      <a:pt x="89" y="146"/>
                    </a:moveTo>
                    <a:cubicBezTo>
                      <a:pt x="90" y="147"/>
                      <a:pt x="91" y="148"/>
                      <a:pt x="92" y="148"/>
                    </a:cubicBezTo>
                    <a:cubicBezTo>
                      <a:pt x="94" y="149"/>
                      <a:pt x="95" y="149"/>
                      <a:pt x="96" y="149"/>
                    </a:cubicBezTo>
                    <a:cubicBezTo>
                      <a:pt x="98" y="149"/>
                      <a:pt x="99" y="149"/>
                      <a:pt x="100" y="148"/>
                    </a:cubicBezTo>
                    <a:cubicBezTo>
                      <a:pt x="102" y="148"/>
                      <a:pt x="103" y="147"/>
                      <a:pt x="104" y="146"/>
                    </a:cubicBezTo>
                    <a:cubicBezTo>
                      <a:pt x="106" y="144"/>
                      <a:pt x="107" y="141"/>
                      <a:pt x="107" y="138"/>
                    </a:cubicBezTo>
                    <a:cubicBezTo>
                      <a:pt x="107" y="136"/>
                      <a:pt x="106" y="133"/>
                      <a:pt x="104" y="131"/>
                    </a:cubicBezTo>
                    <a:cubicBezTo>
                      <a:pt x="103" y="130"/>
                      <a:pt x="103" y="130"/>
                      <a:pt x="102" y="129"/>
                    </a:cubicBezTo>
                    <a:cubicBezTo>
                      <a:pt x="102" y="129"/>
                      <a:pt x="101" y="129"/>
                      <a:pt x="100" y="129"/>
                    </a:cubicBezTo>
                    <a:cubicBezTo>
                      <a:pt x="100" y="128"/>
                      <a:pt x="99" y="128"/>
                      <a:pt x="98" y="128"/>
                    </a:cubicBezTo>
                    <a:cubicBezTo>
                      <a:pt x="96" y="127"/>
                      <a:pt x="94" y="128"/>
                      <a:pt x="92" y="129"/>
                    </a:cubicBezTo>
                    <a:cubicBezTo>
                      <a:pt x="91" y="129"/>
                      <a:pt x="90" y="130"/>
                      <a:pt x="89" y="131"/>
                    </a:cubicBezTo>
                    <a:cubicBezTo>
                      <a:pt x="87" y="133"/>
                      <a:pt x="86" y="136"/>
                      <a:pt x="86" y="138"/>
                    </a:cubicBezTo>
                    <a:cubicBezTo>
                      <a:pt x="86" y="140"/>
                      <a:pt x="86" y="141"/>
                      <a:pt x="87" y="142"/>
                    </a:cubicBezTo>
                    <a:cubicBezTo>
                      <a:pt x="87" y="144"/>
                      <a:pt x="88" y="145"/>
                      <a:pt x="89" y="146"/>
                    </a:cubicBezTo>
                    <a:close/>
                    <a:moveTo>
                      <a:pt x="50" y="148"/>
                    </a:moveTo>
                    <a:cubicBezTo>
                      <a:pt x="51" y="149"/>
                      <a:pt x="52" y="149"/>
                      <a:pt x="54" y="149"/>
                    </a:cubicBezTo>
                    <a:cubicBezTo>
                      <a:pt x="55" y="149"/>
                      <a:pt x="56" y="149"/>
                      <a:pt x="58" y="148"/>
                    </a:cubicBezTo>
                    <a:cubicBezTo>
                      <a:pt x="59" y="148"/>
                      <a:pt x="60" y="147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1"/>
                      <a:pt x="64" y="140"/>
                      <a:pt x="64" y="138"/>
                    </a:cubicBezTo>
                    <a:cubicBezTo>
                      <a:pt x="64" y="136"/>
                      <a:pt x="63" y="133"/>
                      <a:pt x="61" y="131"/>
                    </a:cubicBezTo>
                    <a:cubicBezTo>
                      <a:pt x="61" y="130"/>
                      <a:pt x="60" y="130"/>
                      <a:pt x="60" y="129"/>
                    </a:cubicBezTo>
                    <a:cubicBezTo>
                      <a:pt x="59" y="129"/>
                      <a:pt x="58" y="129"/>
                      <a:pt x="58" y="129"/>
                    </a:cubicBezTo>
                    <a:cubicBezTo>
                      <a:pt x="57" y="128"/>
                      <a:pt x="56" y="128"/>
                      <a:pt x="56" y="128"/>
                    </a:cubicBezTo>
                    <a:cubicBezTo>
                      <a:pt x="54" y="128"/>
                      <a:pt x="53" y="128"/>
                      <a:pt x="52" y="128"/>
                    </a:cubicBezTo>
                    <a:cubicBezTo>
                      <a:pt x="51" y="128"/>
                      <a:pt x="50" y="128"/>
                      <a:pt x="50" y="129"/>
                    </a:cubicBezTo>
                    <a:cubicBezTo>
                      <a:pt x="49" y="129"/>
                      <a:pt x="48" y="129"/>
                      <a:pt x="48" y="129"/>
                    </a:cubicBezTo>
                    <a:cubicBezTo>
                      <a:pt x="47" y="130"/>
                      <a:pt x="47" y="130"/>
                      <a:pt x="46" y="131"/>
                    </a:cubicBezTo>
                    <a:cubicBezTo>
                      <a:pt x="44" y="133"/>
                      <a:pt x="43" y="136"/>
                      <a:pt x="43" y="138"/>
                    </a:cubicBezTo>
                    <a:cubicBezTo>
                      <a:pt x="43" y="141"/>
                      <a:pt x="44" y="144"/>
                      <a:pt x="46" y="146"/>
                    </a:cubicBezTo>
                    <a:cubicBezTo>
                      <a:pt x="47" y="147"/>
                      <a:pt x="48" y="148"/>
                      <a:pt x="50" y="148"/>
                    </a:cubicBezTo>
                    <a:close/>
                    <a:moveTo>
                      <a:pt x="50" y="105"/>
                    </a:moveTo>
                    <a:cubicBezTo>
                      <a:pt x="51" y="106"/>
                      <a:pt x="52" y="106"/>
                      <a:pt x="54" y="106"/>
                    </a:cubicBezTo>
                    <a:cubicBezTo>
                      <a:pt x="57" y="106"/>
                      <a:pt x="59" y="105"/>
                      <a:pt x="61" y="103"/>
                    </a:cubicBezTo>
                    <a:cubicBezTo>
                      <a:pt x="63" y="101"/>
                      <a:pt x="64" y="99"/>
                      <a:pt x="64" y="96"/>
                    </a:cubicBezTo>
                    <a:cubicBezTo>
                      <a:pt x="64" y="94"/>
                      <a:pt x="64" y="93"/>
                      <a:pt x="63" y="92"/>
                    </a:cubicBezTo>
                    <a:cubicBezTo>
                      <a:pt x="63" y="90"/>
                      <a:pt x="62" y="89"/>
                      <a:pt x="61" y="88"/>
                    </a:cubicBezTo>
                    <a:cubicBezTo>
                      <a:pt x="60" y="87"/>
                      <a:pt x="59" y="86"/>
                      <a:pt x="58" y="86"/>
                    </a:cubicBezTo>
                    <a:cubicBezTo>
                      <a:pt x="56" y="85"/>
                      <a:pt x="54" y="85"/>
                      <a:pt x="52" y="85"/>
                    </a:cubicBezTo>
                    <a:cubicBezTo>
                      <a:pt x="51" y="85"/>
                      <a:pt x="50" y="86"/>
                      <a:pt x="50" y="86"/>
                    </a:cubicBezTo>
                    <a:cubicBezTo>
                      <a:pt x="49" y="86"/>
                      <a:pt x="48" y="86"/>
                      <a:pt x="48" y="87"/>
                    </a:cubicBezTo>
                    <a:cubicBezTo>
                      <a:pt x="47" y="87"/>
                      <a:pt x="47" y="88"/>
                      <a:pt x="46" y="88"/>
                    </a:cubicBezTo>
                    <a:cubicBezTo>
                      <a:pt x="45" y="89"/>
                      <a:pt x="44" y="90"/>
                      <a:pt x="44" y="92"/>
                    </a:cubicBezTo>
                    <a:cubicBezTo>
                      <a:pt x="43" y="93"/>
                      <a:pt x="43" y="94"/>
                      <a:pt x="43" y="96"/>
                    </a:cubicBezTo>
                    <a:cubicBezTo>
                      <a:pt x="43" y="99"/>
                      <a:pt x="44" y="101"/>
                      <a:pt x="46" y="103"/>
                    </a:cubicBezTo>
                    <a:cubicBezTo>
                      <a:pt x="47" y="104"/>
                      <a:pt x="48" y="105"/>
                      <a:pt x="50" y="105"/>
                    </a:cubicBezTo>
                    <a:close/>
                    <a:moveTo>
                      <a:pt x="92" y="105"/>
                    </a:moveTo>
                    <a:cubicBezTo>
                      <a:pt x="94" y="106"/>
                      <a:pt x="95" y="106"/>
                      <a:pt x="96" y="106"/>
                    </a:cubicBezTo>
                    <a:cubicBezTo>
                      <a:pt x="98" y="106"/>
                      <a:pt x="99" y="106"/>
                      <a:pt x="100" y="105"/>
                    </a:cubicBezTo>
                    <a:cubicBezTo>
                      <a:pt x="102" y="105"/>
                      <a:pt x="103" y="104"/>
                      <a:pt x="104" y="103"/>
                    </a:cubicBezTo>
                    <a:cubicBezTo>
                      <a:pt x="106" y="101"/>
                      <a:pt x="107" y="99"/>
                      <a:pt x="107" y="96"/>
                    </a:cubicBezTo>
                    <a:cubicBezTo>
                      <a:pt x="107" y="94"/>
                      <a:pt x="107" y="93"/>
                      <a:pt x="106" y="92"/>
                    </a:cubicBezTo>
                    <a:cubicBezTo>
                      <a:pt x="106" y="90"/>
                      <a:pt x="105" y="89"/>
                      <a:pt x="104" y="88"/>
                    </a:cubicBezTo>
                    <a:cubicBezTo>
                      <a:pt x="101" y="85"/>
                      <a:pt x="96" y="84"/>
                      <a:pt x="92" y="86"/>
                    </a:cubicBezTo>
                    <a:cubicBezTo>
                      <a:pt x="91" y="86"/>
                      <a:pt x="90" y="87"/>
                      <a:pt x="89" y="88"/>
                    </a:cubicBezTo>
                    <a:cubicBezTo>
                      <a:pt x="88" y="89"/>
                      <a:pt x="87" y="90"/>
                      <a:pt x="87" y="92"/>
                    </a:cubicBezTo>
                    <a:cubicBezTo>
                      <a:pt x="86" y="93"/>
                      <a:pt x="86" y="94"/>
                      <a:pt x="86" y="96"/>
                    </a:cubicBezTo>
                    <a:cubicBezTo>
                      <a:pt x="86" y="99"/>
                      <a:pt x="87" y="101"/>
                      <a:pt x="89" y="103"/>
                    </a:cubicBezTo>
                    <a:cubicBezTo>
                      <a:pt x="90" y="104"/>
                      <a:pt x="91" y="105"/>
                      <a:pt x="92" y="105"/>
                    </a:cubicBezTo>
                    <a:close/>
                    <a:moveTo>
                      <a:pt x="96" y="64"/>
                    </a:moveTo>
                    <a:cubicBezTo>
                      <a:pt x="98" y="64"/>
                      <a:pt x="99" y="63"/>
                      <a:pt x="100" y="63"/>
                    </a:cubicBezTo>
                    <a:cubicBezTo>
                      <a:pt x="102" y="62"/>
                      <a:pt x="103" y="62"/>
                      <a:pt x="104" y="61"/>
                    </a:cubicBezTo>
                    <a:cubicBezTo>
                      <a:pt x="105" y="59"/>
                      <a:pt x="106" y="58"/>
                      <a:pt x="106" y="57"/>
                    </a:cubicBezTo>
                    <a:cubicBezTo>
                      <a:pt x="107" y="56"/>
                      <a:pt x="107" y="54"/>
                      <a:pt x="107" y="53"/>
                    </a:cubicBezTo>
                    <a:cubicBezTo>
                      <a:pt x="107" y="52"/>
                      <a:pt x="107" y="50"/>
                      <a:pt x="106" y="49"/>
                    </a:cubicBezTo>
                    <a:cubicBezTo>
                      <a:pt x="106" y="48"/>
                      <a:pt x="105" y="46"/>
                      <a:pt x="104" y="45"/>
                    </a:cubicBezTo>
                    <a:cubicBezTo>
                      <a:pt x="103" y="44"/>
                      <a:pt x="102" y="44"/>
                      <a:pt x="100" y="43"/>
                    </a:cubicBezTo>
                    <a:cubicBezTo>
                      <a:pt x="97" y="41"/>
                      <a:pt x="92" y="42"/>
                      <a:pt x="89" y="45"/>
                    </a:cubicBezTo>
                    <a:cubicBezTo>
                      <a:pt x="88" y="46"/>
                      <a:pt x="87" y="48"/>
                      <a:pt x="87" y="49"/>
                    </a:cubicBezTo>
                    <a:cubicBezTo>
                      <a:pt x="86" y="50"/>
                      <a:pt x="86" y="52"/>
                      <a:pt x="86" y="53"/>
                    </a:cubicBezTo>
                    <a:cubicBezTo>
                      <a:pt x="86" y="56"/>
                      <a:pt x="87" y="59"/>
                      <a:pt x="89" y="61"/>
                    </a:cubicBezTo>
                    <a:cubicBezTo>
                      <a:pt x="91" y="63"/>
                      <a:pt x="93" y="64"/>
                      <a:pt x="96" y="64"/>
                    </a:cubicBezTo>
                    <a:close/>
                    <a:moveTo>
                      <a:pt x="50" y="63"/>
                    </a:moveTo>
                    <a:cubicBezTo>
                      <a:pt x="51" y="63"/>
                      <a:pt x="52" y="64"/>
                      <a:pt x="54" y="64"/>
                    </a:cubicBezTo>
                    <a:cubicBezTo>
                      <a:pt x="57" y="64"/>
                      <a:pt x="59" y="63"/>
                      <a:pt x="61" y="61"/>
                    </a:cubicBezTo>
                    <a:cubicBezTo>
                      <a:pt x="63" y="59"/>
                      <a:pt x="64" y="56"/>
                      <a:pt x="64" y="53"/>
                    </a:cubicBezTo>
                    <a:cubicBezTo>
                      <a:pt x="64" y="52"/>
                      <a:pt x="64" y="50"/>
                      <a:pt x="63" y="49"/>
                    </a:cubicBezTo>
                    <a:cubicBezTo>
                      <a:pt x="63" y="48"/>
                      <a:pt x="62" y="46"/>
                      <a:pt x="61" y="45"/>
                    </a:cubicBezTo>
                    <a:cubicBezTo>
                      <a:pt x="57" y="41"/>
                      <a:pt x="50" y="41"/>
                      <a:pt x="46" y="45"/>
                    </a:cubicBezTo>
                    <a:cubicBezTo>
                      <a:pt x="45" y="46"/>
                      <a:pt x="44" y="48"/>
                      <a:pt x="44" y="49"/>
                    </a:cubicBezTo>
                    <a:cubicBezTo>
                      <a:pt x="43" y="50"/>
                      <a:pt x="43" y="52"/>
                      <a:pt x="43" y="53"/>
                    </a:cubicBezTo>
                    <a:cubicBezTo>
                      <a:pt x="43" y="56"/>
                      <a:pt x="44" y="59"/>
                      <a:pt x="46" y="61"/>
                    </a:cubicBezTo>
                    <a:cubicBezTo>
                      <a:pt x="47" y="62"/>
                      <a:pt x="48" y="62"/>
                      <a:pt x="50" y="63"/>
                    </a:cubicBezTo>
                    <a:close/>
                    <a:moveTo>
                      <a:pt x="174" y="231"/>
                    </a:moveTo>
                    <a:cubicBezTo>
                      <a:pt x="176" y="233"/>
                      <a:pt x="179" y="234"/>
                      <a:pt x="182" y="234"/>
                    </a:cubicBezTo>
                    <a:cubicBezTo>
                      <a:pt x="184" y="234"/>
                      <a:pt x="187" y="233"/>
                      <a:pt x="189" y="231"/>
                    </a:cubicBezTo>
                    <a:cubicBezTo>
                      <a:pt x="190" y="230"/>
                      <a:pt x="191" y="229"/>
                      <a:pt x="191" y="228"/>
                    </a:cubicBezTo>
                    <a:cubicBezTo>
                      <a:pt x="192" y="226"/>
                      <a:pt x="192" y="225"/>
                      <a:pt x="192" y="224"/>
                    </a:cubicBezTo>
                    <a:cubicBezTo>
                      <a:pt x="192" y="222"/>
                      <a:pt x="192" y="221"/>
                      <a:pt x="191" y="220"/>
                    </a:cubicBezTo>
                    <a:cubicBezTo>
                      <a:pt x="191" y="218"/>
                      <a:pt x="190" y="217"/>
                      <a:pt x="189" y="216"/>
                    </a:cubicBezTo>
                    <a:cubicBezTo>
                      <a:pt x="189" y="216"/>
                      <a:pt x="188" y="215"/>
                      <a:pt x="188" y="215"/>
                    </a:cubicBezTo>
                    <a:cubicBezTo>
                      <a:pt x="187" y="214"/>
                      <a:pt x="186" y="214"/>
                      <a:pt x="186" y="214"/>
                    </a:cubicBezTo>
                    <a:cubicBezTo>
                      <a:pt x="185" y="214"/>
                      <a:pt x="184" y="213"/>
                      <a:pt x="184" y="213"/>
                    </a:cubicBezTo>
                    <a:cubicBezTo>
                      <a:pt x="182" y="213"/>
                      <a:pt x="181" y="213"/>
                      <a:pt x="180" y="213"/>
                    </a:cubicBezTo>
                    <a:cubicBezTo>
                      <a:pt x="179" y="213"/>
                      <a:pt x="178" y="214"/>
                      <a:pt x="178" y="214"/>
                    </a:cubicBezTo>
                    <a:cubicBezTo>
                      <a:pt x="177" y="214"/>
                      <a:pt x="176" y="214"/>
                      <a:pt x="176" y="215"/>
                    </a:cubicBezTo>
                    <a:cubicBezTo>
                      <a:pt x="175" y="215"/>
                      <a:pt x="175" y="216"/>
                      <a:pt x="174" y="216"/>
                    </a:cubicBezTo>
                    <a:cubicBezTo>
                      <a:pt x="173" y="217"/>
                      <a:pt x="172" y="218"/>
                      <a:pt x="172" y="220"/>
                    </a:cubicBezTo>
                    <a:cubicBezTo>
                      <a:pt x="171" y="221"/>
                      <a:pt x="171" y="222"/>
                      <a:pt x="171" y="224"/>
                    </a:cubicBezTo>
                    <a:cubicBezTo>
                      <a:pt x="171" y="225"/>
                      <a:pt x="171" y="226"/>
                      <a:pt x="172" y="228"/>
                    </a:cubicBezTo>
                    <a:cubicBezTo>
                      <a:pt x="172" y="229"/>
                      <a:pt x="173" y="230"/>
                      <a:pt x="174" y="231"/>
                    </a:cubicBezTo>
                    <a:close/>
                    <a:moveTo>
                      <a:pt x="174" y="189"/>
                    </a:moveTo>
                    <a:cubicBezTo>
                      <a:pt x="175" y="190"/>
                      <a:pt x="176" y="190"/>
                      <a:pt x="178" y="191"/>
                    </a:cubicBezTo>
                    <a:cubicBezTo>
                      <a:pt x="179" y="191"/>
                      <a:pt x="180" y="192"/>
                      <a:pt x="182" y="192"/>
                    </a:cubicBezTo>
                    <a:cubicBezTo>
                      <a:pt x="183" y="192"/>
                      <a:pt x="184" y="191"/>
                      <a:pt x="186" y="191"/>
                    </a:cubicBezTo>
                    <a:cubicBezTo>
                      <a:pt x="187" y="190"/>
                      <a:pt x="188" y="190"/>
                      <a:pt x="189" y="189"/>
                    </a:cubicBezTo>
                    <a:cubicBezTo>
                      <a:pt x="190" y="188"/>
                      <a:pt x="191" y="186"/>
                      <a:pt x="191" y="185"/>
                    </a:cubicBezTo>
                    <a:cubicBezTo>
                      <a:pt x="192" y="184"/>
                      <a:pt x="192" y="182"/>
                      <a:pt x="192" y="181"/>
                    </a:cubicBezTo>
                    <a:cubicBezTo>
                      <a:pt x="192" y="180"/>
                      <a:pt x="192" y="178"/>
                      <a:pt x="191" y="177"/>
                    </a:cubicBezTo>
                    <a:cubicBezTo>
                      <a:pt x="191" y="176"/>
                      <a:pt x="190" y="174"/>
                      <a:pt x="189" y="173"/>
                    </a:cubicBezTo>
                    <a:cubicBezTo>
                      <a:pt x="188" y="172"/>
                      <a:pt x="187" y="172"/>
                      <a:pt x="186" y="171"/>
                    </a:cubicBezTo>
                    <a:cubicBezTo>
                      <a:pt x="183" y="170"/>
                      <a:pt x="180" y="170"/>
                      <a:pt x="178" y="171"/>
                    </a:cubicBezTo>
                    <a:cubicBezTo>
                      <a:pt x="176" y="172"/>
                      <a:pt x="175" y="172"/>
                      <a:pt x="174" y="173"/>
                    </a:cubicBezTo>
                    <a:cubicBezTo>
                      <a:pt x="173" y="174"/>
                      <a:pt x="172" y="176"/>
                      <a:pt x="172" y="177"/>
                    </a:cubicBezTo>
                    <a:cubicBezTo>
                      <a:pt x="171" y="178"/>
                      <a:pt x="171" y="180"/>
                      <a:pt x="171" y="181"/>
                    </a:cubicBezTo>
                    <a:cubicBezTo>
                      <a:pt x="171" y="182"/>
                      <a:pt x="171" y="184"/>
                      <a:pt x="172" y="185"/>
                    </a:cubicBezTo>
                    <a:cubicBezTo>
                      <a:pt x="172" y="186"/>
                      <a:pt x="173" y="188"/>
                      <a:pt x="174" y="189"/>
                    </a:cubicBezTo>
                    <a:close/>
                    <a:moveTo>
                      <a:pt x="174" y="146"/>
                    </a:moveTo>
                    <a:cubicBezTo>
                      <a:pt x="175" y="147"/>
                      <a:pt x="176" y="148"/>
                      <a:pt x="178" y="148"/>
                    </a:cubicBezTo>
                    <a:cubicBezTo>
                      <a:pt x="179" y="149"/>
                      <a:pt x="180" y="149"/>
                      <a:pt x="182" y="149"/>
                    </a:cubicBezTo>
                    <a:cubicBezTo>
                      <a:pt x="183" y="149"/>
                      <a:pt x="184" y="149"/>
                      <a:pt x="186" y="148"/>
                    </a:cubicBezTo>
                    <a:cubicBezTo>
                      <a:pt x="187" y="148"/>
                      <a:pt x="188" y="147"/>
                      <a:pt x="189" y="146"/>
                    </a:cubicBezTo>
                    <a:cubicBezTo>
                      <a:pt x="190" y="145"/>
                      <a:pt x="191" y="144"/>
                      <a:pt x="191" y="142"/>
                    </a:cubicBezTo>
                    <a:cubicBezTo>
                      <a:pt x="192" y="141"/>
                      <a:pt x="192" y="140"/>
                      <a:pt x="192" y="138"/>
                    </a:cubicBezTo>
                    <a:cubicBezTo>
                      <a:pt x="192" y="136"/>
                      <a:pt x="191" y="133"/>
                      <a:pt x="189" y="131"/>
                    </a:cubicBezTo>
                    <a:cubicBezTo>
                      <a:pt x="187" y="128"/>
                      <a:pt x="183" y="127"/>
                      <a:pt x="180" y="128"/>
                    </a:cubicBezTo>
                    <a:cubicBezTo>
                      <a:pt x="179" y="128"/>
                      <a:pt x="178" y="128"/>
                      <a:pt x="178" y="129"/>
                    </a:cubicBezTo>
                    <a:cubicBezTo>
                      <a:pt x="177" y="129"/>
                      <a:pt x="176" y="129"/>
                      <a:pt x="176" y="129"/>
                    </a:cubicBezTo>
                    <a:cubicBezTo>
                      <a:pt x="175" y="130"/>
                      <a:pt x="175" y="130"/>
                      <a:pt x="174" y="131"/>
                    </a:cubicBezTo>
                    <a:cubicBezTo>
                      <a:pt x="172" y="133"/>
                      <a:pt x="171" y="136"/>
                      <a:pt x="171" y="138"/>
                    </a:cubicBezTo>
                    <a:cubicBezTo>
                      <a:pt x="171" y="140"/>
                      <a:pt x="171" y="141"/>
                      <a:pt x="172" y="142"/>
                    </a:cubicBezTo>
                    <a:cubicBezTo>
                      <a:pt x="172" y="144"/>
                      <a:pt x="173" y="145"/>
                      <a:pt x="174" y="146"/>
                    </a:cubicBezTo>
                    <a:close/>
                    <a:moveTo>
                      <a:pt x="235" y="96"/>
                    </a:moveTo>
                    <a:cubicBezTo>
                      <a:pt x="235" y="309"/>
                      <a:pt x="235" y="309"/>
                      <a:pt x="235" y="309"/>
                    </a:cubicBezTo>
                    <a:cubicBezTo>
                      <a:pt x="235" y="315"/>
                      <a:pt x="230" y="320"/>
                      <a:pt x="224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5" y="320"/>
                      <a:pt x="0" y="315"/>
                      <a:pt x="0" y="30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45" y="0"/>
                      <a:pt x="150" y="4"/>
                      <a:pt x="150" y="10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224" y="85"/>
                      <a:pt x="224" y="85"/>
                      <a:pt x="224" y="85"/>
                    </a:cubicBezTo>
                    <a:cubicBezTo>
                      <a:pt x="230" y="85"/>
                      <a:pt x="235" y="90"/>
                      <a:pt x="235" y="96"/>
                    </a:cubicBezTo>
                    <a:close/>
                    <a:moveTo>
                      <a:pt x="22" y="298"/>
                    </a:moveTo>
                    <a:cubicBezTo>
                      <a:pt x="43" y="298"/>
                      <a:pt x="43" y="298"/>
                      <a:pt x="43" y="298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43" y="260"/>
                      <a:pt x="48" y="256"/>
                      <a:pt x="54" y="256"/>
                    </a:cubicBezTo>
                    <a:cubicBezTo>
                      <a:pt x="60" y="256"/>
                      <a:pt x="64" y="260"/>
                      <a:pt x="64" y="266"/>
                    </a:cubicBezTo>
                    <a:cubicBezTo>
                      <a:pt x="64" y="298"/>
                      <a:pt x="64" y="298"/>
                      <a:pt x="64" y="298"/>
                    </a:cubicBezTo>
                    <a:cubicBezTo>
                      <a:pt x="128" y="298"/>
                      <a:pt x="128" y="298"/>
                      <a:pt x="128" y="298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22" y="21"/>
                      <a:pt x="22" y="21"/>
                      <a:pt x="22" y="21"/>
                    </a:cubicBezTo>
                    <a:lnTo>
                      <a:pt x="22" y="298"/>
                    </a:lnTo>
                    <a:close/>
                    <a:moveTo>
                      <a:pt x="214" y="106"/>
                    </a:moveTo>
                    <a:cubicBezTo>
                      <a:pt x="150" y="106"/>
                      <a:pt x="150" y="106"/>
                      <a:pt x="150" y="106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71" y="298"/>
                      <a:pt x="171" y="298"/>
                      <a:pt x="171" y="298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1" y="260"/>
                      <a:pt x="176" y="256"/>
                      <a:pt x="182" y="256"/>
                    </a:cubicBezTo>
                    <a:cubicBezTo>
                      <a:pt x="188" y="256"/>
                      <a:pt x="192" y="260"/>
                      <a:pt x="192" y="266"/>
                    </a:cubicBezTo>
                    <a:cubicBezTo>
                      <a:pt x="192" y="298"/>
                      <a:pt x="192" y="298"/>
                      <a:pt x="192" y="298"/>
                    </a:cubicBezTo>
                    <a:cubicBezTo>
                      <a:pt x="214" y="298"/>
                      <a:pt x="214" y="298"/>
                      <a:pt x="214" y="298"/>
                    </a:cubicBezTo>
                    <a:lnTo>
                      <a:pt x="214" y="1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488886" y="1857678"/>
            <a:ext cx="1243370" cy="250745"/>
            <a:chOff x="358733" y="2436195"/>
            <a:chExt cx="1243370" cy="250745"/>
          </a:xfrm>
        </p:grpSpPr>
        <p:sp>
          <p:nvSpPr>
            <p:cNvPr id="41" name="TextBox 40"/>
            <p:cNvSpPr txBox="1"/>
            <p:nvPr/>
          </p:nvSpPr>
          <p:spPr>
            <a:xfrm>
              <a:off x="622348" y="2436195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Hall omnisports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58733" y="2436195"/>
              <a:ext cx="252827" cy="250745"/>
              <a:chOff x="358733" y="2436195"/>
              <a:chExt cx="252827" cy="25074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58733" y="2436195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926"/>
              <p:cNvGrpSpPr>
                <a:grpSpLocks noChangeAspect="1"/>
              </p:cNvGrpSpPr>
              <p:nvPr/>
            </p:nvGrpSpPr>
            <p:grpSpPr bwMode="auto">
              <a:xfrm>
                <a:off x="414776" y="2510472"/>
                <a:ext cx="147802" cy="145115"/>
                <a:chOff x="3580" y="3659"/>
                <a:chExt cx="220" cy="216"/>
              </a:xfrm>
              <a:solidFill>
                <a:schemeClr val="bg1"/>
              </a:solidFill>
            </p:grpSpPr>
            <p:sp>
              <p:nvSpPr>
                <p:cNvPr id="48" name="Freeform 928"/>
                <p:cNvSpPr>
                  <a:spLocks noEditPoints="1"/>
                </p:cNvSpPr>
                <p:nvPr/>
              </p:nvSpPr>
              <p:spPr bwMode="auto">
                <a:xfrm>
                  <a:off x="3649" y="3733"/>
                  <a:ext cx="81" cy="71"/>
                </a:xfrm>
                <a:custGeom>
                  <a:avLst/>
                  <a:gdLst>
                    <a:gd name="T0" fmla="*/ 119 w 121"/>
                    <a:gd name="T1" fmla="*/ 59 h 107"/>
                    <a:gd name="T2" fmla="*/ 119 w 121"/>
                    <a:gd name="T3" fmla="*/ 48 h 107"/>
                    <a:gd name="T4" fmla="*/ 95 w 121"/>
                    <a:gd name="T5" fmla="*/ 6 h 107"/>
                    <a:gd name="T6" fmla="*/ 85 w 121"/>
                    <a:gd name="T7" fmla="*/ 0 h 107"/>
                    <a:gd name="T8" fmla="*/ 36 w 121"/>
                    <a:gd name="T9" fmla="*/ 0 h 107"/>
                    <a:gd name="T10" fmla="*/ 27 w 121"/>
                    <a:gd name="T11" fmla="*/ 6 h 107"/>
                    <a:gd name="T12" fmla="*/ 2 w 121"/>
                    <a:gd name="T13" fmla="*/ 48 h 107"/>
                    <a:gd name="T14" fmla="*/ 2 w 121"/>
                    <a:gd name="T15" fmla="*/ 59 h 107"/>
                    <a:gd name="T16" fmla="*/ 27 w 121"/>
                    <a:gd name="T17" fmla="*/ 102 h 107"/>
                    <a:gd name="T18" fmla="*/ 36 w 121"/>
                    <a:gd name="T19" fmla="*/ 107 h 107"/>
                    <a:gd name="T20" fmla="*/ 85 w 121"/>
                    <a:gd name="T21" fmla="*/ 107 h 107"/>
                    <a:gd name="T22" fmla="*/ 95 w 121"/>
                    <a:gd name="T23" fmla="*/ 102 h 107"/>
                    <a:gd name="T24" fmla="*/ 119 w 121"/>
                    <a:gd name="T25" fmla="*/ 59 h 107"/>
                    <a:gd name="T26" fmla="*/ 79 w 121"/>
                    <a:gd name="T27" fmla="*/ 86 h 107"/>
                    <a:gd name="T28" fmla="*/ 42 w 121"/>
                    <a:gd name="T29" fmla="*/ 86 h 107"/>
                    <a:gd name="T30" fmla="*/ 24 w 121"/>
                    <a:gd name="T31" fmla="*/ 54 h 107"/>
                    <a:gd name="T32" fmla="*/ 42 w 121"/>
                    <a:gd name="T33" fmla="*/ 22 h 107"/>
                    <a:gd name="T34" fmla="*/ 79 w 121"/>
                    <a:gd name="T35" fmla="*/ 22 h 107"/>
                    <a:gd name="T36" fmla="*/ 98 w 121"/>
                    <a:gd name="T37" fmla="*/ 54 h 107"/>
                    <a:gd name="T38" fmla="*/ 79 w 121"/>
                    <a:gd name="T39" fmla="*/ 86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1" h="107">
                      <a:moveTo>
                        <a:pt x="119" y="59"/>
                      </a:moveTo>
                      <a:cubicBezTo>
                        <a:pt x="121" y="56"/>
                        <a:pt x="121" y="52"/>
                        <a:pt x="119" y="48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3" y="2"/>
                        <a:pt x="89" y="0"/>
                        <a:pt x="85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29" y="2"/>
                        <a:pt x="27" y="6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0" y="52"/>
                        <a:pt x="0" y="56"/>
                        <a:pt x="2" y="59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29" y="105"/>
                        <a:pt x="32" y="107"/>
                        <a:pt x="36" y="107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89" y="107"/>
                        <a:pt x="93" y="105"/>
                        <a:pt x="95" y="102"/>
                      </a:cubicBezTo>
                      <a:lnTo>
                        <a:pt x="119" y="59"/>
                      </a:lnTo>
                      <a:close/>
                      <a:moveTo>
                        <a:pt x="79" y="86"/>
                      </a:move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79" y="22"/>
                        <a:pt x="79" y="22"/>
                        <a:pt x="79" y="22"/>
                      </a:cubicBezTo>
                      <a:cubicBezTo>
                        <a:pt x="98" y="54"/>
                        <a:pt x="98" y="54"/>
                        <a:pt x="98" y="54"/>
                      </a:cubicBezTo>
                      <a:lnTo>
                        <a:pt x="79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929"/>
                <p:cNvSpPr>
                  <a:spLocks noEditPoints="1"/>
                </p:cNvSpPr>
                <p:nvPr/>
              </p:nvSpPr>
              <p:spPr bwMode="auto">
                <a:xfrm>
                  <a:off x="3580" y="3659"/>
                  <a:ext cx="220" cy="216"/>
                </a:xfrm>
                <a:custGeom>
                  <a:avLst/>
                  <a:gdLst>
                    <a:gd name="T0" fmla="*/ 216 w 331"/>
                    <a:gd name="T1" fmla="*/ 14 h 326"/>
                    <a:gd name="T2" fmla="*/ 14 w 331"/>
                    <a:gd name="T3" fmla="*/ 116 h 326"/>
                    <a:gd name="T4" fmla="*/ 116 w 331"/>
                    <a:gd name="T5" fmla="*/ 318 h 326"/>
                    <a:gd name="T6" fmla="*/ 238 w 331"/>
                    <a:gd name="T7" fmla="*/ 309 h 326"/>
                    <a:gd name="T8" fmla="*/ 309 w 331"/>
                    <a:gd name="T9" fmla="*/ 94 h 326"/>
                    <a:gd name="T10" fmla="*/ 303 w 331"/>
                    <a:gd name="T11" fmla="*/ 146 h 326"/>
                    <a:gd name="T12" fmla="*/ 288 w 331"/>
                    <a:gd name="T13" fmla="*/ 166 h 326"/>
                    <a:gd name="T14" fmla="*/ 221 w 331"/>
                    <a:gd name="T15" fmla="*/ 57 h 326"/>
                    <a:gd name="T16" fmla="*/ 246 w 331"/>
                    <a:gd name="T17" fmla="*/ 52 h 326"/>
                    <a:gd name="T18" fmla="*/ 92 w 331"/>
                    <a:gd name="T19" fmla="*/ 69 h 326"/>
                    <a:gd name="T20" fmla="*/ 98 w 331"/>
                    <a:gd name="T21" fmla="*/ 45 h 326"/>
                    <a:gd name="T22" fmla="*/ 44 w 331"/>
                    <a:gd name="T23" fmla="*/ 166 h 326"/>
                    <a:gd name="T24" fmla="*/ 29 w 331"/>
                    <a:gd name="T25" fmla="*/ 145 h 326"/>
                    <a:gd name="T26" fmla="*/ 111 w 331"/>
                    <a:gd name="T27" fmla="*/ 275 h 326"/>
                    <a:gd name="T28" fmla="*/ 86 w 331"/>
                    <a:gd name="T29" fmla="*/ 279 h 326"/>
                    <a:gd name="T30" fmla="*/ 127 w 331"/>
                    <a:gd name="T31" fmla="*/ 258 h 326"/>
                    <a:gd name="T32" fmla="*/ 65 w 331"/>
                    <a:gd name="T33" fmla="*/ 261 h 326"/>
                    <a:gd name="T34" fmla="*/ 35 w 331"/>
                    <a:gd name="T35" fmla="*/ 211 h 326"/>
                    <a:gd name="T36" fmla="*/ 66 w 331"/>
                    <a:gd name="T37" fmla="*/ 159 h 326"/>
                    <a:gd name="T38" fmla="*/ 50 w 331"/>
                    <a:gd name="T39" fmla="*/ 90 h 326"/>
                    <a:gd name="T40" fmla="*/ 100 w 331"/>
                    <a:gd name="T41" fmla="*/ 91 h 326"/>
                    <a:gd name="T42" fmla="*/ 124 w 331"/>
                    <a:gd name="T43" fmla="*/ 34 h 326"/>
                    <a:gd name="T44" fmla="*/ 184 w 331"/>
                    <a:gd name="T45" fmla="*/ 28 h 326"/>
                    <a:gd name="T46" fmla="*/ 214 w 331"/>
                    <a:gd name="T47" fmla="*/ 79 h 326"/>
                    <a:gd name="T48" fmla="*/ 266 w 331"/>
                    <a:gd name="T49" fmla="*/ 70 h 326"/>
                    <a:gd name="T50" fmla="*/ 296 w 331"/>
                    <a:gd name="T51" fmla="*/ 120 h 326"/>
                    <a:gd name="T52" fmla="*/ 266 w 331"/>
                    <a:gd name="T53" fmla="*/ 172 h 326"/>
                    <a:gd name="T54" fmla="*/ 282 w 331"/>
                    <a:gd name="T55" fmla="*/ 242 h 326"/>
                    <a:gd name="T56" fmla="*/ 222 w 331"/>
                    <a:gd name="T57" fmla="*/ 249 h 326"/>
                    <a:gd name="T58" fmla="*/ 148 w 331"/>
                    <a:gd name="T59" fmla="*/ 303 h 326"/>
                    <a:gd name="T60" fmla="*/ 240 w 331"/>
                    <a:gd name="T61" fmla="*/ 263 h 326"/>
                    <a:gd name="T62" fmla="*/ 233 w 331"/>
                    <a:gd name="T63" fmla="*/ 287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31" h="326">
                      <a:moveTo>
                        <a:pt x="309" y="94"/>
                      </a:moveTo>
                      <a:cubicBezTo>
                        <a:pt x="289" y="55"/>
                        <a:pt x="256" y="27"/>
                        <a:pt x="216" y="14"/>
                      </a:cubicBezTo>
                      <a:cubicBezTo>
                        <a:pt x="175" y="0"/>
                        <a:pt x="132" y="4"/>
                        <a:pt x="94" y="23"/>
                      </a:cubicBezTo>
                      <a:cubicBezTo>
                        <a:pt x="55" y="42"/>
                        <a:pt x="27" y="75"/>
                        <a:pt x="14" y="116"/>
                      </a:cubicBezTo>
                      <a:cubicBezTo>
                        <a:pt x="0" y="156"/>
                        <a:pt x="4" y="200"/>
                        <a:pt x="23" y="238"/>
                      </a:cubicBezTo>
                      <a:cubicBezTo>
                        <a:pt x="42" y="276"/>
                        <a:pt x="75" y="304"/>
                        <a:pt x="116" y="318"/>
                      </a:cubicBezTo>
                      <a:cubicBezTo>
                        <a:pt x="132" y="323"/>
                        <a:pt x="149" y="326"/>
                        <a:pt x="166" y="326"/>
                      </a:cubicBezTo>
                      <a:cubicBezTo>
                        <a:pt x="191" y="326"/>
                        <a:pt x="215" y="320"/>
                        <a:pt x="238" y="309"/>
                      </a:cubicBezTo>
                      <a:cubicBezTo>
                        <a:pt x="276" y="289"/>
                        <a:pt x="304" y="256"/>
                        <a:pt x="318" y="216"/>
                      </a:cubicBezTo>
                      <a:cubicBezTo>
                        <a:pt x="331" y="175"/>
                        <a:pt x="328" y="132"/>
                        <a:pt x="309" y="94"/>
                      </a:cubicBezTo>
                      <a:close/>
                      <a:moveTo>
                        <a:pt x="288" y="166"/>
                      </a:moveTo>
                      <a:cubicBezTo>
                        <a:pt x="303" y="146"/>
                        <a:pt x="303" y="146"/>
                        <a:pt x="303" y="146"/>
                      </a:cubicBezTo>
                      <a:cubicBezTo>
                        <a:pt x="305" y="159"/>
                        <a:pt x="305" y="173"/>
                        <a:pt x="303" y="186"/>
                      </a:cubicBezTo>
                      <a:lnTo>
                        <a:pt x="288" y="166"/>
                      </a:lnTo>
                      <a:close/>
                      <a:moveTo>
                        <a:pt x="246" y="52"/>
                      </a:moveTo>
                      <a:cubicBezTo>
                        <a:pt x="221" y="57"/>
                        <a:pt x="221" y="57"/>
                        <a:pt x="221" y="57"/>
                      </a:cubicBezTo>
                      <a:cubicBezTo>
                        <a:pt x="210" y="34"/>
                        <a:pt x="210" y="34"/>
                        <a:pt x="210" y="34"/>
                      </a:cubicBezTo>
                      <a:cubicBezTo>
                        <a:pt x="223" y="39"/>
                        <a:pt x="235" y="45"/>
                        <a:pt x="246" y="52"/>
                      </a:cubicBezTo>
                      <a:close/>
                      <a:moveTo>
                        <a:pt x="98" y="45"/>
                      </a:moveTo>
                      <a:cubicBezTo>
                        <a:pt x="92" y="69"/>
                        <a:pt x="92" y="69"/>
                        <a:pt x="92" y="69"/>
                      </a:cubicBezTo>
                      <a:cubicBezTo>
                        <a:pt x="67" y="68"/>
                        <a:pt x="67" y="68"/>
                        <a:pt x="67" y="68"/>
                      </a:cubicBezTo>
                      <a:cubicBezTo>
                        <a:pt x="76" y="59"/>
                        <a:pt x="87" y="51"/>
                        <a:pt x="98" y="45"/>
                      </a:cubicBezTo>
                      <a:close/>
                      <a:moveTo>
                        <a:pt x="29" y="145"/>
                      </a:moveTo>
                      <a:cubicBezTo>
                        <a:pt x="44" y="166"/>
                        <a:pt x="44" y="166"/>
                        <a:pt x="44" y="166"/>
                      </a:cubicBezTo>
                      <a:cubicBezTo>
                        <a:pt x="28" y="185"/>
                        <a:pt x="28" y="185"/>
                        <a:pt x="28" y="185"/>
                      </a:cubicBezTo>
                      <a:cubicBezTo>
                        <a:pt x="27" y="172"/>
                        <a:pt x="27" y="159"/>
                        <a:pt x="29" y="145"/>
                      </a:cubicBezTo>
                      <a:close/>
                      <a:moveTo>
                        <a:pt x="86" y="279"/>
                      </a:moveTo>
                      <a:cubicBezTo>
                        <a:pt x="111" y="275"/>
                        <a:pt x="111" y="275"/>
                        <a:pt x="111" y="275"/>
                      </a:cubicBezTo>
                      <a:cubicBezTo>
                        <a:pt x="121" y="297"/>
                        <a:pt x="121" y="297"/>
                        <a:pt x="121" y="297"/>
                      </a:cubicBezTo>
                      <a:cubicBezTo>
                        <a:pt x="108" y="293"/>
                        <a:pt x="96" y="287"/>
                        <a:pt x="86" y="279"/>
                      </a:cubicBezTo>
                      <a:close/>
                      <a:moveTo>
                        <a:pt x="148" y="303"/>
                      </a:moveTo>
                      <a:cubicBezTo>
                        <a:pt x="127" y="258"/>
                        <a:pt x="127" y="258"/>
                        <a:pt x="127" y="258"/>
                      </a:cubicBezTo>
                      <a:cubicBezTo>
                        <a:pt x="125" y="254"/>
                        <a:pt x="120" y="251"/>
                        <a:pt x="115" y="252"/>
                      </a:cubicBezTo>
                      <a:cubicBezTo>
                        <a:pt x="65" y="261"/>
                        <a:pt x="65" y="261"/>
                        <a:pt x="65" y="261"/>
                      </a:cubicBezTo>
                      <a:cubicBezTo>
                        <a:pt x="56" y="251"/>
                        <a:pt x="48" y="240"/>
                        <a:pt x="42" y="228"/>
                      </a:cubicBezTo>
                      <a:cubicBezTo>
                        <a:pt x="39" y="223"/>
                        <a:pt x="37" y="217"/>
                        <a:pt x="35" y="211"/>
                      </a:cubicBezTo>
                      <a:cubicBezTo>
                        <a:pt x="65" y="172"/>
                        <a:pt x="65" y="172"/>
                        <a:pt x="65" y="172"/>
                      </a:cubicBezTo>
                      <a:cubicBezTo>
                        <a:pt x="68" y="169"/>
                        <a:pt x="68" y="163"/>
                        <a:pt x="66" y="159"/>
                      </a:cubicBezTo>
                      <a:cubicBezTo>
                        <a:pt x="35" y="119"/>
                        <a:pt x="35" y="119"/>
                        <a:pt x="35" y="119"/>
                      </a:cubicBezTo>
                      <a:cubicBezTo>
                        <a:pt x="39" y="108"/>
                        <a:pt x="44" y="99"/>
                        <a:pt x="50" y="90"/>
                      </a:cubicBezTo>
                      <a:cubicBezTo>
                        <a:pt x="99" y="91"/>
                        <a:pt x="99" y="91"/>
                        <a:pt x="99" y="91"/>
                      </a:cubicBezTo>
                      <a:cubicBezTo>
                        <a:pt x="99" y="91"/>
                        <a:pt x="100" y="91"/>
                        <a:pt x="100" y="91"/>
                      </a:cubicBezTo>
                      <a:cubicBezTo>
                        <a:pt x="104" y="91"/>
                        <a:pt x="108" y="87"/>
                        <a:pt x="110" y="83"/>
                      </a:cubicBezTo>
                      <a:cubicBezTo>
                        <a:pt x="124" y="34"/>
                        <a:pt x="124" y="34"/>
                        <a:pt x="124" y="34"/>
                      </a:cubicBezTo>
                      <a:cubicBezTo>
                        <a:pt x="137" y="30"/>
                        <a:pt x="151" y="27"/>
                        <a:pt x="166" y="27"/>
                      </a:cubicBezTo>
                      <a:cubicBezTo>
                        <a:pt x="172" y="27"/>
                        <a:pt x="178" y="27"/>
                        <a:pt x="184" y="28"/>
                      </a:cubicBezTo>
                      <a:cubicBezTo>
                        <a:pt x="205" y="73"/>
                        <a:pt x="205" y="73"/>
                        <a:pt x="205" y="73"/>
                      </a:cubicBezTo>
                      <a:cubicBezTo>
                        <a:pt x="207" y="77"/>
                        <a:pt x="210" y="79"/>
                        <a:pt x="214" y="79"/>
                      </a:cubicBezTo>
                      <a:cubicBezTo>
                        <a:pt x="215" y="79"/>
                        <a:pt x="216" y="79"/>
                        <a:pt x="216" y="79"/>
                      </a:cubicBezTo>
                      <a:cubicBezTo>
                        <a:pt x="266" y="70"/>
                        <a:pt x="266" y="70"/>
                        <a:pt x="266" y="70"/>
                      </a:cubicBezTo>
                      <a:cubicBezTo>
                        <a:pt x="276" y="80"/>
                        <a:pt x="283" y="91"/>
                        <a:pt x="289" y="103"/>
                      </a:cubicBezTo>
                      <a:cubicBezTo>
                        <a:pt x="292" y="109"/>
                        <a:pt x="294" y="114"/>
                        <a:pt x="296" y="120"/>
                      </a:cubicBezTo>
                      <a:cubicBezTo>
                        <a:pt x="266" y="159"/>
                        <a:pt x="266" y="159"/>
                        <a:pt x="266" y="159"/>
                      </a:cubicBezTo>
                      <a:cubicBezTo>
                        <a:pt x="263" y="163"/>
                        <a:pt x="263" y="168"/>
                        <a:pt x="266" y="172"/>
                      </a:cubicBezTo>
                      <a:cubicBezTo>
                        <a:pt x="296" y="213"/>
                        <a:pt x="296" y="213"/>
                        <a:pt x="296" y="213"/>
                      </a:cubicBezTo>
                      <a:cubicBezTo>
                        <a:pt x="292" y="223"/>
                        <a:pt x="287" y="233"/>
                        <a:pt x="282" y="242"/>
                      </a:cubicBezTo>
                      <a:cubicBezTo>
                        <a:pt x="232" y="241"/>
                        <a:pt x="232" y="241"/>
                        <a:pt x="232" y="241"/>
                      </a:cubicBezTo>
                      <a:cubicBezTo>
                        <a:pt x="227" y="241"/>
                        <a:pt x="223" y="244"/>
                        <a:pt x="222" y="249"/>
                      </a:cubicBezTo>
                      <a:cubicBezTo>
                        <a:pt x="208" y="298"/>
                        <a:pt x="208" y="298"/>
                        <a:pt x="208" y="298"/>
                      </a:cubicBezTo>
                      <a:cubicBezTo>
                        <a:pt x="188" y="304"/>
                        <a:pt x="168" y="306"/>
                        <a:pt x="148" y="303"/>
                      </a:cubicBezTo>
                      <a:close/>
                      <a:moveTo>
                        <a:pt x="233" y="287"/>
                      </a:moveTo>
                      <a:cubicBezTo>
                        <a:pt x="240" y="263"/>
                        <a:pt x="240" y="263"/>
                        <a:pt x="240" y="263"/>
                      </a:cubicBezTo>
                      <a:cubicBezTo>
                        <a:pt x="264" y="263"/>
                        <a:pt x="264" y="263"/>
                        <a:pt x="264" y="263"/>
                      </a:cubicBezTo>
                      <a:cubicBezTo>
                        <a:pt x="255" y="272"/>
                        <a:pt x="245" y="280"/>
                        <a:pt x="233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88384" y="2455416"/>
                <a:ext cx="193524" cy="77039"/>
                <a:chOff x="319088" y="3180511"/>
                <a:chExt cx="428624" cy="7703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19088" y="3181350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 flipV="1">
                  <a:off x="533400" y="3180511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Group 49"/>
          <p:cNvGrpSpPr/>
          <p:nvPr/>
        </p:nvGrpSpPr>
        <p:grpSpPr>
          <a:xfrm>
            <a:off x="539552" y="1418772"/>
            <a:ext cx="762470" cy="250745"/>
            <a:chOff x="358733" y="2747158"/>
            <a:chExt cx="762470" cy="250745"/>
          </a:xfrm>
        </p:grpSpPr>
        <p:sp>
          <p:nvSpPr>
            <p:cNvPr id="51" name="TextBox 50"/>
            <p:cNvSpPr txBox="1"/>
            <p:nvPr/>
          </p:nvSpPr>
          <p:spPr>
            <a:xfrm>
              <a:off x="622348" y="2747158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Mairie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58733" y="2747158"/>
              <a:ext cx="252827" cy="250745"/>
              <a:chOff x="358733" y="2747158"/>
              <a:chExt cx="252827" cy="2507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58733" y="274715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28"/>
              <p:cNvSpPr>
                <a:spLocks noEditPoints="1"/>
              </p:cNvSpPr>
              <p:nvPr/>
            </p:nvSpPr>
            <p:spPr bwMode="auto">
              <a:xfrm>
                <a:off x="384751" y="2761494"/>
                <a:ext cx="200791" cy="215986"/>
              </a:xfrm>
              <a:custGeom>
                <a:avLst/>
                <a:gdLst>
                  <a:gd name="T0" fmla="*/ 268 w 279"/>
                  <a:gd name="T1" fmla="*/ 299 h 299"/>
                  <a:gd name="T2" fmla="*/ 12 w 279"/>
                  <a:gd name="T3" fmla="*/ 299 h 299"/>
                  <a:gd name="T4" fmla="*/ 3 w 279"/>
                  <a:gd name="T5" fmla="*/ 294 h 299"/>
                  <a:gd name="T6" fmla="*/ 2 w 279"/>
                  <a:gd name="T7" fmla="*/ 284 h 299"/>
                  <a:gd name="T8" fmla="*/ 23 w 279"/>
                  <a:gd name="T9" fmla="*/ 241 h 299"/>
                  <a:gd name="T10" fmla="*/ 33 w 279"/>
                  <a:gd name="T11" fmla="*/ 235 h 299"/>
                  <a:gd name="T12" fmla="*/ 246 w 279"/>
                  <a:gd name="T13" fmla="*/ 235 h 299"/>
                  <a:gd name="T14" fmla="*/ 256 w 279"/>
                  <a:gd name="T15" fmla="*/ 241 h 299"/>
                  <a:gd name="T16" fmla="*/ 277 w 279"/>
                  <a:gd name="T17" fmla="*/ 284 h 299"/>
                  <a:gd name="T18" fmla="*/ 277 w 279"/>
                  <a:gd name="T19" fmla="*/ 294 h 299"/>
                  <a:gd name="T20" fmla="*/ 268 w 279"/>
                  <a:gd name="T21" fmla="*/ 299 h 299"/>
                  <a:gd name="T22" fmla="*/ 29 w 279"/>
                  <a:gd name="T23" fmla="*/ 278 h 299"/>
                  <a:gd name="T24" fmla="*/ 250 w 279"/>
                  <a:gd name="T25" fmla="*/ 278 h 299"/>
                  <a:gd name="T26" fmla="*/ 240 w 279"/>
                  <a:gd name="T27" fmla="*/ 257 h 299"/>
                  <a:gd name="T28" fmla="*/ 40 w 279"/>
                  <a:gd name="T29" fmla="*/ 257 h 299"/>
                  <a:gd name="T30" fmla="*/ 29 w 279"/>
                  <a:gd name="T31" fmla="*/ 278 h 299"/>
                  <a:gd name="T32" fmla="*/ 257 w 279"/>
                  <a:gd name="T33" fmla="*/ 86 h 299"/>
                  <a:gd name="T34" fmla="*/ 22 w 279"/>
                  <a:gd name="T35" fmla="*/ 86 h 299"/>
                  <a:gd name="T36" fmla="*/ 12 w 279"/>
                  <a:gd name="T37" fmla="*/ 78 h 299"/>
                  <a:gd name="T38" fmla="*/ 17 w 279"/>
                  <a:gd name="T39" fmla="*/ 66 h 299"/>
                  <a:gd name="T40" fmla="*/ 135 w 279"/>
                  <a:gd name="T41" fmla="*/ 2 h 299"/>
                  <a:gd name="T42" fmla="*/ 145 w 279"/>
                  <a:gd name="T43" fmla="*/ 2 h 299"/>
                  <a:gd name="T44" fmla="*/ 262 w 279"/>
                  <a:gd name="T45" fmla="*/ 66 h 299"/>
                  <a:gd name="T46" fmla="*/ 267 w 279"/>
                  <a:gd name="T47" fmla="*/ 78 h 299"/>
                  <a:gd name="T48" fmla="*/ 257 w 279"/>
                  <a:gd name="T49" fmla="*/ 86 h 299"/>
                  <a:gd name="T50" fmla="*/ 64 w 279"/>
                  <a:gd name="T51" fmla="*/ 65 h 299"/>
                  <a:gd name="T52" fmla="*/ 215 w 279"/>
                  <a:gd name="T53" fmla="*/ 65 h 299"/>
                  <a:gd name="T54" fmla="*/ 140 w 279"/>
                  <a:gd name="T55" fmla="*/ 23 h 299"/>
                  <a:gd name="T56" fmla="*/ 64 w 279"/>
                  <a:gd name="T57" fmla="*/ 65 h 299"/>
                  <a:gd name="T58" fmla="*/ 54 w 279"/>
                  <a:gd name="T59" fmla="*/ 203 h 299"/>
                  <a:gd name="T60" fmla="*/ 54 w 279"/>
                  <a:gd name="T61" fmla="*/ 118 h 299"/>
                  <a:gd name="T62" fmla="*/ 44 w 279"/>
                  <a:gd name="T63" fmla="*/ 107 h 299"/>
                  <a:gd name="T64" fmla="*/ 33 w 279"/>
                  <a:gd name="T65" fmla="*/ 118 h 299"/>
                  <a:gd name="T66" fmla="*/ 33 w 279"/>
                  <a:gd name="T67" fmla="*/ 203 h 299"/>
                  <a:gd name="T68" fmla="*/ 44 w 279"/>
                  <a:gd name="T69" fmla="*/ 214 h 299"/>
                  <a:gd name="T70" fmla="*/ 54 w 279"/>
                  <a:gd name="T71" fmla="*/ 203 h 299"/>
                  <a:gd name="T72" fmla="*/ 118 w 279"/>
                  <a:gd name="T73" fmla="*/ 203 h 299"/>
                  <a:gd name="T74" fmla="*/ 118 w 279"/>
                  <a:gd name="T75" fmla="*/ 118 h 299"/>
                  <a:gd name="T76" fmla="*/ 108 w 279"/>
                  <a:gd name="T77" fmla="*/ 107 h 299"/>
                  <a:gd name="T78" fmla="*/ 97 w 279"/>
                  <a:gd name="T79" fmla="*/ 118 h 299"/>
                  <a:gd name="T80" fmla="*/ 97 w 279"/>
                  <a:gd name="T81" fmla="*/ 203 h 299"/>
                  <a:gd name="T82" fmla="*/ 108 w 279"/>
                  <a:gd name="T83" fmla="*/ 214 h 299"/>
                  <a:gd name="T84" fmla="*/ 118 w 279"/>
                  <a:gd name="T85" fmla="*/ 203 h 299"/>
                  <a:gd name="T86" fmla="*/ 182 w 279"/>
                  <a:gd name="T87" fmla="*/ 203 h 299"/>
                  <a:gd name="T88" fmla="*/ 182 w 279"/>
                  <a:gd name="T89" fmla="*/ 118 h 299"/>
                  <a:gd name="T90" fmla="*/ 172 w 279"/>
                  <a:gd name="T91" fmla="*/ 107 h 299"/>
                  <a:gd name="T92" fmla="*/ 161 w 279"/>
                  <a:gd name="T93" fmla="*/ 118 h 299"/>
                  <a:gd name="T94" fmla="*/ 161 w 279"/>
                  <a:gd name="T95" fmla="*/ 203 h 299"/>
                  <a:gd name="T96" fmla="*/ 172 w 279"/>
                  <a:gd name="T97" fmla="*/ 214 h 299"/>
                  <a:gd name="T98" fmla="*/ 182 w 279"/>
                  <a:gd name="T99" fmla="*/ 203 h 299"/>
                  <a:gd name="T100" fmla="*/ 246 w 279"/>
                  <a:gd name="T101" fmla="*/ 203 h 299"/>
                  <a:gd name="T102" fmla="*/ 246 w 279"/>
                  <a:gd name="T103" fmla="*/ 118 h 299"/>
                  <a:gd name="T104" fmla="*/ 236 w 279"/>
                  <a:gd name="T105" fmla="*/ 107 h 299"/>
                  <a:gd name="T106" fmla="*/ 225 w 279"/>
                  <a:gd name="T107" fmla="*/ 118 h 299"/>
                  <a:gd name="T108" fmla="*/ 225 w 279"/>
                  <a:gd name="T109" fmla="*/ 203 h 299"/>
                  <a:gd name="T110" fmla="*/ 236 w 279"/>
                  <a:gd name="T111" fmla="*/ 214 h 299"/>
                  <a:gd name="T112" fmla="*/ 246 w 279"/>
                  <a:gd name="T113" fmla="*/ 20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9" h="299">
                    <a:moveTo>
                      <a:pt x="268" y="299"/>
                    </a:moveTo>
                    <a:cubicBezTo>
                      <a:pt x="12" y="299"/>
                      <a:pt x="12" y="299"/>
                      <a:pt x="12" y="299"/>
                    </a:cubicBezTo>
                    <a:cubicBezTo>
                      <a:pt x="8" y="299"/>
                      <a:pt x="5" y="297"/>
                      <a:pt x="3" y="294"/>
                    </a:cubicBezTo>
                    <a:cubicBezTo>
                      <a:pt x="1" y="291"/>
                      <a:pt x="0" y="287"/>
                      <a:pt x="2" y="284"/>
                    </a:cubicBezTo>
                    <a:cubicBezTo>
                      <a:pt x="23" y="241"/>
                      <a:pt x="23" y="241"/>
                      <a:pt x="23" y="241"/>
                    </a:cubicBezTo>
                    <a:cubicBezTo>
                      <a:pt x="25" y="238"/>
                      <a:pt x="29" y="235"/>
                      <a:pt x="33" y="235"/>
                    </a:cubicBezTo>
                    <a:cubicBezTo>
                      <a:pt x="246" y="235"/>
                      <a:pt x="246" y="235"/>
                      <a:pt x="246" y="235"/>
                    </a:cubicBezTo>
                    <a:cubicBezTo>
                      <a:pt x="250" y="235"/>
                      <a:pt x="254" y="238"/>
                      <a:pt x="256" y="241"/>
                    </a:cubicBezTo>
                    <a:cubicBezTo>
                      <a:pt x="277" y="284"/>
                      <a:pt x="277" y="284"/>
                      <a:pt x="277" y="284"/>
                    </a:cubicBezTo>
                    <a:cubicBezTo>
                      <a:pt x="279" y="287"/>
                      <a:pt x="279" y="291"/>
                      <a:pt x="277" y="294"/>
                    </a:cubicBezTo>
                    <a:cubicBezTo>
                      <a:pt x="275" y="297"/>
                      <a:pt x="271" y="299"/>
                      <a:pt x="268" y="299"/>
                    </a:cubicBezTo>
                    <a:close/>
                    <a:moveTo>
                      <a:pt x="29" y="278"/>
                    </a:moveTo>
                    <a:cubicBezTo>
                      <a:pt x="250" y="278"/>
                      <a:pt x="250" y="278"/>
                      <a:pt x="250" y="278"/>
                    </a:cubicBezTo>
                    <a:cubicBezTo>
                      <a:pt x="240" y="257"/>
                      <a:pt x="240" y="257"/>
                      <a:pt x="240" y="257"/>
                    </a:cubicBezTo>
                    <a:cubicBezTo>
                      <a:pt x="40" y="257"/>
                      <a:pt x="40" y="257"/>
                      <a:pt x="40" y="257"/>
                    </a:cubicBezTo>
                    <a:lnTo>
                      <a:pt x="29" y="278"/>
                    </a:lnTo>
                    <a:close/>
                    <a:moveTo>
                      <a:pt x="257" y="86"/>
                    </a:moveTo>
                    <a:cubicBezTo>
                      <a:pt x="22" y="86"/>
                      <a:pt x="22" y="86"/>
                      <a:pt x="22" y="86"/>
                    </a:cubicBezTo>
                    <a:cubicBezTo>
                      <a:pt x="17" y="86"/>
                      <a:pt x="13" y="83"/>
                      <a:pt x="12" y="78"/>
                    </a:cubicBezTo>
                    <a:cubicBezTo>
                      <a:pt x="11" y="73"/>
                      <a:pt x="13" y="68"/>
                      <a:pt x="17" y="66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8" y="0"/>
                      <a:pt x="142" y="0"/>
                      <a:pt x="145" y="2"/>
                    </a:cubicBezTo>
                    <a:cubicBezTo>
                      <a:pt x="262" y="66"/>
                      <a:pt x="262" y="66"/>
                      <a:pt x="262" y="66"/>
                    </a:cubicBezTo>
                    <a:cubicBezTo>
                      <a:pt x="266" y="68"/>
                      <a:pt x="269" y="73"/>
                      <a:pt x="267" y="78"/>
                    </a:cubicBezTo>
                    <a:cubicBezTo>
                      <a:pt x="266" y="83"/>
                      <a:pt x="262" y="86"/>
                      <a:pt x="257" y="86"/>
                    </a:cubicBezTo>
                    <a:close/>
                    <a:moveTo>
                      <a:pt x="64" y="65"/>
                    </a:moveTo>
                    <a:cubicBezTo>
                      <a:pt x="215" y="65"/>
                      <a:pt x="215" y="65"/>
                      <a:pt x="215" y="65"/>
                    </a:cubicBezTo>
                    <a:cubicBezTo>
                      <a:pt x="140" y="23"/>
                      <a:pt x="140" y="23"/>
                      <a:pt x="140" y="23"/>
                    </a:cubicBezTo>
                    <a:lnTo>
                      <a:pt x="64" y="65"/>
                    </a:lnTo>
                    <a:close/>
                    <a:moveTo>
                      <a:pt x="54" y="203"/>
                    </a:moveTo>
                    <a:cubicBezTo>
                      <a:pt x="54" y="118"/>
                      <a:pt x="54" y="118"/>
                      <a:pt x="54" y="118"/>
                    </a:cubicBezTo>
                    <a:cubicBezTo>
                      <a:pt x="54" y="112"/>
                      <a:pt x="50" y="107"/>
                      <a:pt x="44" y="107"/>
                    </a:cubicBezTo>
                    <a:cubicBezTo>
                      <a:pt x="38" y="107"/>
                      <a:pt x="33" y="112"/>
                      <a:pt x="33" y="118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9"/>
                      <a:pt x="38" y="214"/>
                      <a:pt x="44" y="214"/>
                    </a:cubicBezTo>
                    <a:cubicBezTo>
                      <a:pt x="50" y="214"/>
                      <a:pt x="54" y="209"/>
                      <a:pt x="54" y="203"/>
                    </a:cubicBezTo>
                    <a:close/>
                    <a:moveTo>
                      <a:pt x="118" y="203"/>
                    </a:move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2"/>
                      <a:pt x="114" y="107"/>
                      <a:pt x="108" y="107"/>
                    </a:cubicBezTo>
                    <a:cubicBezTo>
                      <a:pt x="102" y="107"/>
                      <a:pt x="97" y="112"/>
                      <a:pt x="97" y="118"/>
                    </a:cubicBezTo>
                    <a:cubicBezTo>
                      <a:pt x="97" y="203"/>
                      <a:pt x="97" y="203"/>
                      <a:pt x="97" y="203"/>
                    </a:cubicBezTo>
                    <a:cubicBezTo>
                      <a:pt x="97" y="209"/>
                      <a:pt x="102" y="214"/>
                      <a:pt x="108" y="214"/>
                    </a:cubicBezTo>
                    <a:cubicBezTo>
                      <a:pt x="114" y="214"/>
                      <a:pt x="118" y="209"/>
                      <a:pt x="118" y="203"/>
                    </a:cubicBezTo>
                    <a:close/>
                    <a:moveTo>
                      <a:pt x="182" y="203"/>
                    </a:move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2" y="112"/>
                      <a:pt x="178" y="107"/>
                      <a:pt x="172" y="107"/>
                    </a:cubicBezTo>
                    <a:cubicBezTo>
                      <a:pt x="166" y="107"/>
                      <a:pt x="161" y="112"/>
                      <a:pt x="161" y="118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1" y="209"/>
                      <a:pt x="166" y="214"/>
                      <a:pt x="172" y="214"/>
                    </a:cubicBezTo>
                    <a:cubicBezTo>
                      <a:pt x="178" y="214"/>
                      <a:pt x="182" y="209"/>
                      <a:pt x="182" y="203"/>
                    </a:cubicBezTo>
                    <a:close/>
                    <a:moveTo>
                      <a:pt x="246" y="203"/>
                    </a:moveTo>
                    <a:cubicBezTo>
                      <a:pt x="246" y="118"/>
                      <a:pt x="246" y="118"/>
                      <a:pt x="246" y="118"/>
                    </a:cubicBezTo>
                    <a:cubicBezTo>
                      <a:pt x="246" y="112"/>
                      <a:pt x="242" y="107"/>
                      <a:pt x="236" y="107"/>
                    </a:cubicBezTo>
                    <a:cubicBezTo>
                      <a:pt x="230" y="107"/>
                      <a:pt x="225" y="112"/>
                      <a:pt x="225" y="118"/>
                    </a:cubicBezTo>
                    <a:cubicBezTo>
                      <a:pt x="225" y="203"/>
                      <a:pt x="225" y="203"/>
                      <a:pt x="225" y="203"/>
                    </a:cubicBezTo>
                    <a:cubicBezTo>
                      <a:pt x="225" y="209"/>
                      <a:pt x="230" y="214"/>
                      <a:pt x="236" y="214"/>
                    </a:cubicBezTo>
                    <a:cubicBezTo>
                      <a:pt x="242" y="214"/>
                      <a:pt x="246" y="209"/>
                      <a:pt x="246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7299795" y="1385195"/>
            <a:ext cx="894698" cy="283694"/>
            <a:chOff x="339327" y="5225963"/>
            <a:chExt cx="894698" cy="2836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/>
            <a:srcRect l="47883" t="34979" r="49259" b="60277"/>
            <a:stretch/>
          </p:blipFill>
          <p:spPr>
            <a:xfrm>
              <a:off x="339327" y="5225963"/>
              <a:ext cx="283022" cy="28369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3342" y="5245437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Château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9" y="2252806"/>
            <a:ext cx="3984290" cy="2656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3" y="2253600"/>
            <a:ext cx="3985198" cy="26568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528524" y="4900518"/>
            <a:ext cx="8274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</a:t>
            </a: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York Times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391980" y="2211709"/>
            <a:ext cx="96906" cy="284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BF0000"/>
                </a:solidFill>
              </a:rPr>
              <a:t>Les </a:t>
            </a:r>
            <a:r>
              <a:rPr lang="en-US" sz="2400" dirty="0" err="1" smtClean="0">
                <a:solidFill>
                  <a:srgbClr val="BF0000"/>
                </a:solidFill>
              </a:rPr>
              <a:t>organes</a:t>
            </a:r>
            <a:r>
              <a:rPr lang="en-US" sz="2400" dirty="0" smtClean="0">
                <a:solidFill>
                  <a:srgbClr val="BF0000"/>
                </a:solidFill>
              </a:rPr>
              <a:t> du vivre-ensemble </a:t>
            </a:r>
            <a:r>
              <a:rPr lang="en-US" sz="2400" dirty="0" err="1" smtClean="0">
                <a:solidFill>
                  <a:srgbClr val="BF0000"/>
                </a:solidFill>
              </a:rPr>
              <a:t>interculturel</a:t>
            </a:r>
            <a:endParaRPr lang="en-US" sz="2400" dirty="0">
              <a:solidFill>
                <a:srgbClr val="B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La Commission consultative </a:t>
            </a:r>
            <a:r>
              <a:rPr lang="en-US" sz="2400" dirty="0" err="1" smtClean="0"/>
              <a:t>communale</a:t>
            </a:r>
            <a:r>
              <a:rPr lang="en-US" sz="2400" dirty="0" smtClean="0"/>
              <a:t> du vivre-ensemble </a:t>
            </a:r>
            <a:r>
              <a:rPr lang="en-US" sz="2400" dirty="0" err="1" smtClean="0"/>
              <a:t>interculturel</a:t>
            </a:r>
            <a:r>
              <a:rPr lang="en-US" sz="2400" dirty="0" smtClean="0"/>
              <a:t> (CVEI)</a:t>
            </a:r>
          </a:p>
          <a:p>
            <a:pPr lvl="1"/>
            <a:r>
              <a:rPr lang="en-US" sz="2000" dirty="0" err="1" smtClean="0"/>
              <a:t>Travailleurs</a:t>
            </a:r>
            <a:r>
              <a:rPr lang="en-US" sz="2000" dirty="0" smtClean="0"/>
              <a:t> </a:t>
            </a:r>
            <a:r>
              <a:rPr lang="en-US" sz="2000" dirty="0" err="1" smtClean="0"/>
              <a:t>transfrontaliers</a:t>
            </a:r>
            <a:r>
              <a:rPr lang="en-US" sz="2000" dirty="0" smtClean="0"/>
              <a:t> </a:t>
            </a:r>
            <a:r>
              <a:rPr lang="en-US" sz="2000" dirty="0" err="1" smtClean="0"/>
              <a:t>peuvent</a:t>
            </a:r>
            <a:r>
              <a:rPr lang="en-US" sz="2000" dirty="0" smtClean="0"/>
              <a:t> </a:t>
            </a:r>
            <a:r>
              <a:rPr lang="en-US" sz="2000" dirty="0" err="1" smtClean="0"/>
              <a:t>participer</a:t>
            </a:r>
            <a:endParaRPr lang="en-US" sz="2000" dirty="0" smtClean="0"/>
          </a:p>
          <a:p>
            <a:pPr lvl="1"/>
            <a:r>
              <a:rPr lang="en-US" sz="2000" dirty="0" smtClean="0"/>
              <a:t>Composition et </a:t>
            </a:r>
            <a:r>
              <a:rPr lang="en-US" sz="2000" dirty="0" err="1" smtClean="0"/>
              <a:t>fonctionnement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fixés</a:t>
            </a:r>
            <a:r>
              <a:rPr lang="en-US" sz="2000" dirty="0" smtClean="0"/>
              <a:t> par ROI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Le </a:t>
            </a:r>
            <a:r>
              <a:rPr lang="en-US" sz="2400" dirty="0" err="1" smtClean="0"/>
              <a:t>Conseil</a:t>
            </a:r>
            <a:r>
              <a:rPr lang="en-US" sz="2400" dirty="0" smtClean="0"/>
              <a:t> </a:t>
            </a:r>
            <a:r>
              <a:rPr lang="en-US" sz="2400" dirty="0" err="1" smtClean="0"/>
              <a:t>supérieur</a:t>
            </a:r>
            <a:r>
              <a:rPr lang="en-US" sz="2400" dirty="0" smtClean="0"/>
              <a:t> du vivre-ensemble </a:t>
            </a:r>
            <a:r>
              <a:rPr lang="en-US" sz="2400" dirty="0" err="1" smtClean="0"/>
              <a:t>interculturel</a:t>
            </a:r>
            <a:endParaRPr lang="en-US" sz="2400" dirty="0" smtClean="0"/>
          </a:p>
          <a:p>
            <a:pPr lvl="1"/>
            <a:r>
              <a:rPr lang="en-US" sz="2000" dirty="0" smtClean="0"/>
              <a:t>14 </a:t>
            </a:r>
            <a:r>
              <a:rPr lang="en-US" sz="2000" dirty="0" err="1" smtClean="0"/>
              <a:t>membres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nommés</a:t>
            </a:r>
            <a:r>
              <a:rPr lang="en-US" sz="2000" dirty="0" smtClean="0"/>
              <a:t> par le </a:t>
            </a:r>
            <a:r>
              <a:rPr lang="en-US" sz="2000" dirty="0" err="1" smtClean="0"/>
              <a:t>ministre</a:t>
            </a:r>
            <a:endParaRPr lang="en-US" sz="2000" dirty="0" smtClean="0"/>
          </a:p>
          <a:p>
            <a:pPr lvl="1"/>
            <a:r>
              <a:rPr lang="en-US" sz="2000" dirty="0" smtClean="0"/>
              <a:t>16 </a:t>
            </a:r>
            <a:r>
              <a:rPr lang="en-US" sz="2000" dirty="0" err="1" smtClean="0"/>
              <a:t>membres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élus</a:t>
            </a:r>
            <a:r>
              <a:rPr lang="en-US" sz="2000" dirty="0" smtClean="0"/>
              <a:t> par les </a:t>
            </a:r>
            <a:r>
              <a:rPr lang="en-US" sz="2000" dirty="0" err="1" smtClean="0"/>
              <a:t>membres</a:t>
            </a:r>
            <a:r>
              <a:rPr lang="en-US" sz="2000" dirty="0" smtClean="0"/>
              <a:t> des CVEI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653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05" y="2249866"/>
            <a:ext cx="3675502" cy="265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9942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Lieux ouverts au public – Bâtiments d’habitation collectifs – Voies publiques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4900518"/>
            <a:ext cx="5741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</a:t>
            </a: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ADAPTH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59832" y="1418093"/>
            <a:ext cx="942006" cy="250745"/>
            <a:chOff x="358733" y="1909387"/>
            <a:chExt cx="942006" cy="250745"/>
          </a:xfrm>
        </p:grpSpPr>
        <p:grpSp>
          <p:nvGrpSpPr>
            <p:cNvPr id="10" name="Group 9"/>
            <p:cNvGrpSpPr/>
            <p:nvPr/>
          </p:nvGrpSpPr>
          <p:grpSpPr>
            <a:xfrm>
              <a:off x="358733" y="1909387"/>
              <a:ext cx="252827" cy="250745"/>
              <a:chOff x="358733" y="1909387"/>
              <a:chExt cx="252827" cy="25074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8733" y="1909387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506"/>
              <p:cNvSpPr>
                <a:spLocks noEditPoints="1"/>
              </p:cNvSpPr>
              <p:nvPr/>
            </p:nvSpPr>
            <p:spPr bwMode="auto">
              <a:xfrm>
                <a:off x="399794" y="1926574"/>
                <a:ext cx="170703" cy="216369"/>
              </a:xfrm>
              <a:custGeom>
                <a:avLst/>
                <a:gdLst>
                  <a:gd name="T0" fmla="*/ 76 w 237"/>
                  <a:gd name="T1" fmla="*/ 117 h 299"/>
                  <a:gd name="T2" fmla="*/ 161 w 237"/>
                  <a:gd name="T3" fmla="*/ 117 h 299"/>
                  <a:gd name="T4" fmla="*/ 183 w 237"/>
                  <a:gd name="T5" fmla="*/ 96 h 299"/>
                  <a:gd name="T6" fmla="*/ 183 w 237"/>
                  <a:gd name="T7" fmla="*/ 64 h 299"/>
                  <a:gd name="T8" fmla="*/ 161 w 237"/>
                  <a:gd name="T9" fmla="*/ 43 h 299"/>
                  <a:gd name="T10" fmla="*/ 76 w 237"/>
                  <a:gd name="T11" fmla="*/ 43 h 299"/>
                  <a:gd name="T12" fmla="*/ 55 w 237"/>
                  <a:gd name="T13" fmla="*/ 64 h 299"/>
                  <a:gd name="T14" fmla="*/ 55 w 237"/>
                  <a:gd name="T15" fmla="*/ 96 h 299"/>
                  <a:gd name="T16" fmla="*/ 76 w 237"/>
                  <a:gd name="T17" fmla="*/ 117 h 299"/>
                  <a:gd name="T18" fmla="*/ 76 w 237"/>
                  <a:gd name="T19" fmla="*/ 64 h 299"/>
                  <a:gd name="T20" fmla="*/ 161 w 237"/>
                  <a:gd name="T21" fmla="*/ 64 h 299"/>
                  <a:gd name="T22" fmla="*/ 161 w 237"/>
                  <a:gd name="T23" fmla="*/ 96 h 299"/>
                  <a:gd name="T24" fmla="*/ 76 w 237"/>
                  <a:gd name="T25" fmla="*/ 96 h 299"/>
                  <a:gd name="T26" fmla="*/ 76 w 237"/>
                  <a:gd name="T27" fmla="*/ 64 h 299"/>
                  <a:gd name="T28" fmla="*/ 76 w 237"/>
                  <a:gd name="T29" fmla="*/ 192 h 299"/>
                  <a:gd name="T30" fmla="*/ 55 w 237"/>
                  <a:gd name="T31" fmla="*/ 171 h 299"/>
                  <a:gd name="T32" fmla="*/ 76 w 237"/>
                  <a:gd name="T33" fmla="*/ 149 h 299"/>
                  <a:gd name="T34" fmla="*/ 97 w 237"/>
                  <a:gd name="T35" fmla="*/ 171 h 299"/>
                  <a:gd name="T36" fmla="*/ 76 w 237"/>
                  <a:gd name="T37" fmla="*/ 192 h 299"/>
                  <a:gd name="T38" fmla="*/ 183 w 237"/>
                  <a:gd name="T39" fmla="*/ 171 h 299"/>
                  <a:gd name="T40" fmla="*/ 161 w 237"/>
                  <a:gd name="T41" fmla="*/ 192 h 299"/>
                  <a:gd name="T42" fmla="*/ 140 w 237"/>
                  <a:gd name="T43" fmla="*/ 171 h 299"/>
                  <a:gd name="T44" fmla="*/ 161 w 237"/>
                  <a:gd name="T45" fmla="*/ 149 h 299"/>
                  <a:gd name="T46" fmla="*/ 183 w 237"/>
                  <a:gd name="T47" fmla="*/ 171 h 299"/>
                  <a:gd name="T48" fmla="*/ 233 w 237"/>
                  <a:gd name="T49" fmla="*/ 280 h 299"/>
                  <a:gd name="T50" fmla="*/ 183 w 237"/>
                  <a:gd name="T51" fmla="*/ 231 h 299"/>
                  <a:gd name="T52" fmla="*/ 225 w 237"/>
                  <a:gd name="T53" fmla="*/ 181 h 299"/>
                  <a:gd name="T54" fmla="*/ 225 w 237"/>
                  <a:gd name="T55" fmla="*/ 53 h 299"/>
                  <a:gd name="T56" fmla="*/ 172 w 237"/>
                  <a:gd name="T57" fmla="*/ 0 h 299"/>
                  <a:gd name="T58" fmla="*/ 65 w 237"/>
                  <a:gd name="T59" fmla="*/ 0 h 299"/>
                  <a:gd name="T60" fmla="*/ 12 w 237"/>
                  <a:gd name="T61" fmla="*/ 53 h 299"/>
                  <a:gd name="T62" fmla="*/ 12 w 237"/>
                  <a:gd name="T63" fmla="*/ 181 h 299"/>
                  <a:gd name="T64" fmla="*/ 52 w 237"/>
                  <a:gd name="T65" fmla="*/ 233 h 299"/>
                  <a:gd name="T66" fmla="*/ 4 w 237"/>
                  <a:gd name="T67" fmla="*/ 280 h 299"/>
                  <a:gd name="T68" fmla="*/ 4 w 237"/>
                  <a:gd name="T69" fmla="*/ 296 h 299"/>
                  <a:gd name="T70" fmla="*/ 12 w 237"/>
                  <a:gd name="T71" fmla="*/ 299 h 299"/>
                  <a:gd name="T72" fmla="*/ 20 w 237"/>
                  <a:gd name="T73" fmla="*/ 296 h 299"/>
                  <a:gd name="T74" fmla="*/ 38 w 237"/>
                  <a:gd name="T75" fmla="*/ 277 h 299"/>
                  <a:gd name="T76" fmla="*/ 200 w 237"/>
                  <a:gd name="T77" fmla="*/ 277 h 299"/>
                  <a:gd name="T78" fmla="*/ 218 w 237"/>
                  <a:gd name="T79" fmla="*/ 296 h 299"/>
                  <a:gd name="T80" fmla="*/ 225 w 237"/>
                  <a:gd name="T81" fmla="*/ 299 h 299"/>
                  <a:gd name="T82" fmla="*/ 233 w 237"/>
                  <a:gd name="T83" fmla="*/ 296 h 299"/>
                  <a:gd name="T84" fmla="*/ 233 w 237"/>
                  <a:gd name="T85" fmla="*/ 280 h 299"/>
                  <a:gd name="T86" fmla="*/ 33 w 237"/>
                  <a:gd name="T87" fmla="*/ 181 h 299"/>
                  <a:gd name="T88" fmla="*/ 33 w 237"/>
                  <a:gd name="T89" fmla="*/ 53 h 299"/>
                  <a:gd name="T90" fmla="*/ 65 w 237"/>
                  <a:gd name="T91" fmla="*/ 21 h 299"/>
                  <a:gd name="T92" fmla="*/ 172 w 237"/>
                  <a:gd name="T93" fmla="*/ 21 h 299"/>
                  <a:gd name="T94" fmla="*/ 204 w 237"/>
                  <a:gd name="T95" fmla="*/ 53 h 299"/>
                  <a:gd name="T96" fmla="*/ 204 w 237"/>
                  <a:gd name="T97" fmla="*/ 181 h 299"/>
                  <a:gd name="T98" fmla="*/ 161 w 237"/>
                  <a:gd name="T99" fmla="*/ 213 h 299"/>
                  <a:gd name="T100" fmla="*/ 65 w 237"/>
                  <a:gd name="T101" fmla="*/ 213 h 299"/>
                  <a:gd name="T102" fmla="*/ 33 w 237"/>
                  <a:gd name="T103" fmla="*/ 181 h 299"/>
                  <a:gd name="T104" fmla="*/ 59 w 237"/>
                  <a:gd name="T105" fmla="*/ 256 h 299"/>
                  <a:gd name="T106" fmla="*/ 80 w 237"/>
                  <a:gd name="T107" fmla="*/ 235 h 299"/>
                  <a:gd name="T108" fmla="*/ 157 w 237"/>
                  <a:gd name="T109" fmla="*/ 235 h 299"/>
                  <a:gd name="T110" fmla="*/ 178 w 237"/>
                  <a:gd name="T111" fmla="*/ 256 h 299"/>
                  <a:gd name="T112" fmla="*/ 59 w 237"/>
                  <a:gd name="T113" fmla="*/ 25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7" h="299">
                    <a:moveTo>
                      <a:pt x="76" y="117"/>
                    </a:move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73" y="117"/>
                      <a:pt x="183" y="108"/>
                      <a:pt x="183" y="96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52"/>
                      <a:pt x="173" y="43"/>
                      <a:pt x="161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64" y="43"/>
                      <a:pt x="55" y="52"/>
                      <a:pt x="55" y="64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5" y="108"/>
                      <a:pt x="64" y="117"/>
                      <a:pt x="76" y="117"/>
                    </a:cubicBezTo>
                    <a:close/>
                    <a:moveTo>
                      <a:pt x="76" y="64"/>
                    </a:move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76" y="96"/>
                      <a:pt x="76" y="96"/>
                      <a:pt x="76" y="96"/>
                    </a:cubicBezTo>
                    <a:lnTo>
                      <a:pt x="76" y="64"/>
                    </a:lnTo>
                    <a:close/>
                    <a:moveTo>
                      <a:pt x="76" y="192"/>
                    </a:moveTo>
                    <a:cubicBezTo>
                      <a:pt x="64" y="192"/>
                      <a:pt x="55" y="182"/>
                      <a:pt x="55" y="171"/>
                    </a:cubicBezTo>
                    <a:cubicBezTo>
                      <a:pt x="55" y="159"/>
                      <a:pt x="64" y="149"/>
                      <a:pt x="76" y="149"/>
                    </a:cubicBezTo>
                    <a:cubicBezTo>
                      <a:pt x="88" y="149"/>
                      <a:pt x="97" y="159"/>
                      <a:pt x="97" y="171"/>
                    </a:cubicBezTo>
                    <a:cubicBezTo>
                      <a:pt x="97" y="182"/>
                      <a:pt x="88" y="192"/>
                      <a:pt x="76" y="192"/>
                    </a:cubicBezTo>
                    <a:close/>
                    <a:moveTo>
                      <a:pt x="183" y="171"/>
                    </a:moveTo>
                    <a:cubicBezTo>
                      <a:pt x="183" y="182"/>
                      <a:pt x="173" y="192"/>
                      <a:pt x="161" y="192"/>
                    </a:cubicBezTo>
                    <a:cubicBezTo>
                      <a:pt x="150" y="192"/>
                      <a:pt x="140" y="182"/>
                      <a:pt x="140" y="171"/>
                    </a:cubicBezTo>
                    <a:cubicBezTo>
                      <a:pt x="140" y="159"/>
                      <a:pt x="150" y="149"/>
                      <a:pt x="161" y="149"/>
                    </a:cubicBezTo>
                    <a:cubicBezTo>
                      <a:pt x="173" y="149"/>
                      <a:pt x="183" y="159"/>
                      <a:pt x="183" y="171"/>
                    </a:cubicBezTo>
                    <a:close/>
                    <a:moveTo>
                      <a:pt x="233" y="280"/>
                    </a:moveTo>
                    <a:cubicBezTo>
                      <a:pt x="183" y="231"/>
                      <a:pt x="183" y="231"/>
                      <a:pt x="183" y="231"/>
                    </a:cubicBezTo>
                    <a:cubicBezTo>
                      <a:pt x="205" y="223"/>
                      <a:pt x="225" y="204"/>
                      <a:pt x="225" y="181"/>
                    </a:cubicBezTo>
                    <a:cubicBezTo>
                      <a:pt x="225" y="53"/>
                      <a:pt x="225" y="53"/>
                      <a:pt x="225" y="53"/>
                    </a:cubicBezTo>
                    <a:cubicBezTo>
                      <a:pt x="225" y="24"/>
                      <a:pt x="201" y="0"/>
                      <a:pt x="172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6" y="0"/>
                      <a:pt x="12" y="24"/>
                      <a:pt x="12" y="53"/>
                    </a:cubicBezTo>
                    <a:cubicBezTo>
                      <a:pt x="12" y="181"/>
                      <a:pt x="12" y="181"/>
                      <a:pt x="12" y="181"/>
                    </a:cubicBezTo>
                    <a:cubicBezTo>
                      <a:pt x="12" y="206"/>
                      <a:pt x="29" y="227"/>
                      <a:pt x="52" y="233"/>
                    </a:cubicBezTo>
                    <a:cubicBezTo>
                      <a:pt x="4" y="280"/>
                      <a:pt x="4" y="280"/>
                      <a:pt x="4" y="280"/>
                    </a:cubicBezTo>
                    <a:cubicBezTo>
                      <a:pt x="0" y="285"/>
                      <a:pt x="0" y="291"/>
                      <a:pt x="4" y="296"/>
                    </a:cubicBezTo>
                    <a:cubicBezTo>
                      <a:pt x="7" y="298"/>
                      <a:pt x="9" y="299"/>
                      <a:pt x="12" y="299"/>
                    </a:cubicBezTo>
                    <a:cubicBezTo>
                      <a:pt x="15" y="299"/>
                      <a:pt x="17" y="298"/>
                      <a:pt x="20" y="296"/>
                    </a:cubicBezTo>
                    <a:cubicBezTo>
                      <a:pt x="38" y="277"/>
                      <a:pt x="38" y="277"/>
                      <a:pt x="38" y="277"/>
                    </a:cubicBezTo>
                    <a:cubicBezTo>
                      <a:pt x="200" y="277"/>
                      <a:pt x="200" y="277"/>
                      <a:pt x="200" y="277"/>
                    </a:cubicBezTo>
                    <a:cubicBezTo>
                      <a:pt x="218" y="296"/>
                      <a:pt x="218" y="296"/>
                      <a:pt x="218" y="296"/>
                    </a:cubicBezTo>
                    <a:cubicBezTo>
                      <a:pt x="220" y="298"/>
                      <a:pt x="223" y="299"/>
                      <a:pt x="225" y="299"/>
                    </a:cubicBezTo>
                    <a:cubicBezTo>
                      <a:pt x="228" y="299"/>
                      <a:pt x="231" y="298"/>
                      <a:pt x="233" y="296"/>
                    </a:cubicBezTo>
                    <a:cubicBezTo>
                      <a:pt x="237" y="291"/>
                      <a:pt x="237" y="285"/>
                      <a:pt x="233" y="280"/>
                    </a:cubicBezTo>
                    <a:close/>
                    <a:moveTo>
                      <a:pt x="33" y="181"/>
                    </a:move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36"/>
                      <a:pt x="48" y="21"/>
                      <a:pt x="65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90" y="21"/>
                      <a:pt x="204" y="36"/>
                      <a:pt x="204" y="53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98"/>
                      <a:pt x="180" y="213"/>
                      <a:pt x="161" y="213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48" y="213"/>
                      <a:pt x="33" y="199"/>
                      <a:pt x="33" y="181"/>
                    </a:cubicBezTo>
                    <a:close/>
                    <a:moveTo>
                      <a:pt x="59" y="256"/>
                    </a:moveTo>
                    <a:cubicBezTo>
                      <a:pt x="80" y="235"/>
                      <a:pt x="80" y="235"/>
                      <a:pt x="80" y="235"/>
                    </a:cubicBezTo>
                    <a:cubicBezTo>
                      <a:pt x="157" y="235"/>
                      <a:pt x="157" y="235"/>
                      <a:pt x="157" y="235"/>
                    </a:cubicBezTo>
                    <a:cubicBezTo>
                      <a:pt x="178" y="256"/>
                      <a:pt x="178" y="256"/>
                      <a:pt x="178" y="256"/>
                    </a:cubicBezTo>
                    <a:lnTo>
                      <a:pt x="59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2348" y="1909387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Transport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552" y="1844243"/>
            <a:ext cx="758481" cy="271816"/>
            <a:chOff x="353307" y="3373879"/>
            <a:chExt cx="758481" cy="2718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29717" t="24988" r="67444" b="70466"/>
            <a:stretch/>
          </p:blipFill>
          <p:spPr>
            <a:xfrm>
              <a:off x="353307" y="3373879"/>
              <a:ext cx="281153" cy="2718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8582" y="3383692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3688" y="1834923"/>
            <a:ext cx="859530" cy="288033"/>
            <a:chOff x="339638" y="3701147"/>
            <a:chExt cx="859530" cy="2880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2467" t="93839" r="94374" b="1345"/>
            <a:stretch/>
          </p:blipFill>
          <p:spPr>
            <a:xfrm>
              <a:off x="339638" y="3701147"/>
              <a:ext cx="312825" cy="2880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605" y="3721046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Crèche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5152" y="1393591"/>
            <a:ext cx="780008" cy="270723"/>
            <a:chOff x="353307" y="3042004"/>
            <a:chExt cx="780008" cy="2707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29830" t="35195" r="67331" b="60277"/>
            <a:stretch/>
          </p:blipFill>
          <p:spPr>
            <a:xfrm>
              <a:off x="353307" y="3042004"/>
              <a:ext cx="281153" cy="2707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34460" y="3057524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Eglise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88886" y="1385195"/>
            <a:ext cx="1233718" cy="298315"/>
            <a:chOff x="344033" y="4044060"/>
            <a:chExt cx="1233718" cy="2983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2563" t="45716" r="94422" b="49295"/>
            <a:stretch/>
          </p:blipFill>
          <p:spPr>
            <a:xfrm>
              <a:off x="344033" y="4044060"/>
              <a:ext cx="298572" cy="29831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42880" y="4070106"/>
              <a:ext cx="9348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Centre culturel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59832" y="1850581"/>
            <a:ext cx="1389707" cy="272375"/>
            <a:chOff x="352691" y="4438708"/>
            <a:chExt cx="1389707" cy="2723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29830" t="29881" r="67325" b="65564"/>
            <a:stretch/>
          </p:blipFill>
          <p:spPr>
            <a:xfrm>
              <a:off x="352691" y="4438708"/>
              <a:ext cx="281769" cy="2723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0814" y="4451784"/>
              <a:ext cx="11015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 de musique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5152" y="1839064"/>
            <a:ext cx="1436351" cy="281274"/>
            <a:chOff x="344577" y="4833462"/>
            <a:chExt cx="1436351" cy="2812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29742" t="88625" r="67266" b="6671"/>
            <a:stretch/>
          </p:blipFill>
          <p:spPr>
            <a:xfrm>
              <a:off x="344577" y="4833462"/>
              <a:ext cx="296237" cy="2812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4460" y="485805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Toilettes publiques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9795" y="1865031"/>
            <a:ext cx="1088629" cy="267825"/>
            <a:chOff x="339638" y="1512436"/>
            <a:chExt cx="1088629" cy="2678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l="47818" t="29982" r="49327" b="65538"/>
            <a:stretch/>
          </p:blipFill>
          <p:spPr>
            <a:xfrm>
              <a:off x="339638" y="1512436"/>
              <a:ext cx="282710" cy="26782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4460" y="1517243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Aire de jeux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63688" y="1411243"/>
            <a:ext cx="993302" cy="250745"/>
            <a:chOff x="358733" y="2420888"/>
            <a:chExt cx="993302" cy="250745"/>
          </a:xfrm>
        </p:grpSpPr>
        <p:sp>
          <p:nvSpPr>
            <p:cNvPr id="36" name="TextBox 35"/>
            <p:cNvSpPr txBox="1"/>
            <p:nvPr/>
          </p:nvSpPr>
          <p:spPr>
            <a:xfrm>
              <a:off x="622348" y="242088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Résidence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8733" y="2420888"/>
              <a:ext cx="252827" cy="250745"/>
              <a:chOff x="358733" y="2420888"/>
              <a:chExt cx="252827" cy="25074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58733" y="242088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408933" y="2442358"/>
                <a:ext cx="152426" cy="207142"/>
              </a:xfrm>
              <a:custGeom>
                <a:avLst/>
                <a:gdLst>
                  <a:gd name="T0" fmla="*/ 90 w 235"/>
                  <a:gd name="T1" fmla="*/ 215 h 320"/>
                  <a:gd name="T2" fmla="*/ 107 w 235"/>
                  <a:gd name="T3" fmla="*/ 224 h 320"/>
                  <a:gd name="T4" fmla="*/ 96 w 235"/>
                  <a:gd name="T5" fmla="*/ 234 h 320"/>
                  <a:gd name="T6" fmla="*/ 92 w 235"/>
                  <a:gd name="T7" fmla="*/ 276 h 320"/>
                  <a:gd name="T8" fmla="*/ 106 w 235"/>
                  <a:gd name="T9" fmla="*/ 270 h 320"/>
                  <a:gd name="T10" fmla="*/ 92 w 235"/>
                  <a:gd name="T11" fmla="*/ 257 h 320"/>
                  <a:gd name="T12" fmla="*/ 87 w 235"/>
                  <a:gd name="T13" fmla="*/ 270 h 320"/>
                  <a:gd name="T14" fmla="*/ 58 w 235"/>
                  <a:gd name="T15" fmla="*/ 233 h 320"/>
                  <a:gd name="T16" fmla="*/ 61 w 235"/>
                  <a:gd name="T17" fmla="*/ 216 h 320"/>
                  <a:gd name="T18" fmla="*/ 44 w 235"/>
                  <a:gd name="T19" fmla="*/ 228 h 320"/>
                  <a:gd name="T20" fmla="*/ 63 w 235"/>
                  <a:gd name="T21" fmla="*/ 185 h 320"/>
                  <a:gd name="T22" fmla="*/ 58 w 235"/>
                  <a:gd name="T23" fmla="*/ 171 h 320"/>
                  <a:gd name="T24" fmla="*/ 43 w 235"/>
                  <a:gd name="T25" fmla="*/ 181 h 320"/>
                  <a:gd name="T26" fmla="*/ 96 w 235"/>
                  <a:gd name="T27" fmla="*/ 192 h 320"/>
                  <a:gd name="T28" fmla="*/ 106 w 235"/>
                  <a:gd name="T29" fmla="*/ 177 h 320"/>
                  <a:gd name="T30" fmla="*/ 86 w 235"/>
                  <a:gd name="T31" fmla="*/ 181 h 320"/>
                  <a:gd name="T32" fmla="*/ 92 w 235"/>
                  <a:gd name="T33" fmla="*/ 148 h 320"/>
                  <a:gd name="T34" fmla="*/ 107 w 235"/>
                  <a:gd name="T35" fmla="*/ 138 h 320"/>
                  <a:gd name="T36" fmla="*/ 98 w 235"/>
                  <a:gd name="T37" fmla="*/ 128 h 320"/>
                  <a:gd name="T38" fmla="*/ 87 w 235"/>
                  <a:gd name="T39" fmla="*/ 142 h 320"/>
                  <a:gd name="T40" fmla="*/ 58 w 235"/>
                  <a:gd name="T41" fmla="*/ 148 h 320"/>
                  <a:gd name="T42" fmla="*/ 61 w 235"/>
                  <a:gd name="T43" fmla="*/ 131 h 320"/>
                  <a:gd name="T44" fmla="*/ 52 w 235"/>
                  <a:gd name="T45" fmla="*/ 128 h 320"/>
                  <a:gd name="T46" fmla="*/ 43 w 235"/>
                  <a:gd name="T47" fmla="*/ 138 h 320"/>
                  <a:gd name="T48" fmla="*/ 54 w 235"/>
                  <a:gd name="T49" fmla="*/ 106 h 320"/>
                  <a:gd name="T50" fmla="*/ 61 w 235"/>
                  <a:gd name="T51" fmla="*/ 88 h 320"/>
                  <a:gd name="T52" fmla="*/ 48 w 235"/>
                  <a:gd name="T53" fmla="*/ 87 h 320"/>
                  <a:gd name="T54" fmla="*/ 46 w 235"/>
                  <a:gd name="T55" fmla="*/ 103 h 320"/>
                  <a:gd name="T56" fmla="*/ 100 w 235"/>
                  <a:gd name="T57" fmla="*/ 105 h 320"/>
                  <a:gd name="T58" fmla="*/ 104 w 235"/>
                  <a:gd name="T59" fmla="*/ 88 h 320"/>
                  <a:gd name="T60" fmla="*/ 86 w 235"/>
                  <a:gd name="T61" fmla="*/ 96 h 320"/>
                  <a:gd name="T62" fmla="*/ 100 w 235"/>
                  <a:gd name="T63" fmla="*/ 63 h 320"/>
                  <a:gd name="T64" fmla="*/ 106 w 235"/>
                  <a:gd name="T65" fmla="*/ 49 h 320"/>
                  <a:gd name="T66" fmla="*/ 87 w 235"/>
                  <a:gd name="T67" fmla="*/ 49 h 320"/>
                  <a:gd name="T68" fmla="*/ 50 w 235"/>
                  <a:gd name="T69" fmla="*/ 63 h 320"/>
                  <a:gd name="T70" fmla="*/ 63 w 235"/>
                  <a:gd name="T71" fmla="*/ 49 h 320"/>
                  <a:gd name="T72" fmla="*/ 43 w 235"/>
                  <a:gd name="T73" fmla="*/ 53 h 320"/>
                  <a:gd name="T74" fmla="*/ 182 w 235"/>
                  <a:gd name="T75" fmla="*/ 234 h 320"/>
                  <a:gd name="T76" fmla="*/ 191 w 235"/>
                  <a:gd name="T77" fmla="*/ 220 h 320"/>
                  <a:gd name="T78" fmla="*/ 184 w 235"/>
                  <a:gd name="T79" fmla="*/ 213 h 320"/>
                  <a:gd name="T80" fmla="*/ 174 w 235"/>
                  <a:gd name="T81" fmla="*/ 216 h 320"/>
                  <a:gd name="T82" fmla="*/ 174 w 235"/>
                  <a:gd name="T83" fmla="*/ 231 h 320"/>
                  <a:gd name="T84" fmla="*/ 186 w 235"/>
                  <a:gd name="T85" fmla="*/ 191 h 320"/>
                  <a:gd name="T86" fmla="*/ 191 w 235"/>
                  <a:gd name="T87" fmla="*/ 177 h 320"/>
                  <a:gd name="T88" fmla="*/ 174 w 235"/>
                  <a:gd name="T89" fmla="*/ 173 h 320"/>
                  <a:gd name="T90" fmla="*/ 174 w 235"/>
                  <a:gd name="T91" fmla="*/ 189 h 320"/>
                  <a:gd name="T92" fmla="*/ 186 w 235"/>
                  <a:gd name="T93" fmla="*/ 148 h 320"/>
                  <a:gd name="T94" fmla="*/ 189 w 235"/>
                  <a:gd name="T95" fmla="*/ 131 h 320"/>
                  <a:gd name="T96" fmla="*/ 174 w 235"/>
                  <a:gd name="T97" fmla="*/ 131 h 320"/>
                  <a:gd name="T98" fmla="*/ 235 w 235"/>
                  <a:gd name="T99" fmla="*/ 96 h 320"/>
                  <a:gd name="T100" fmla="*/ 0 w 235"/>
                  <a:gd name="T101" fmla="*/ 309 h 320"/>
                  <a:gd name="T102" fmla="*/ 150 w 235"/>
                  <a:gd name="T103" fmla="*/ 10 h 320"/>
                  <a:gd name="T104" fmla="*/ 22 w 235"/>
                  <a:gd name="T105" fmla="*/ 298 h 320"/>
                  <a:gd name="T106" fmla="*/ 64 w 235"/>
                  <a:gd name="T107" fmla="*/ 266 h 320"/>
                  <a:gd name="T108" fmla="*/ 22 w 235"/>
                  <a:gd name="T109" fmla="*/ 21 h 320"/>
                  <a:gd name="T110" fmla="*/ 150 w 235"/>
                  <a:gd name="T111" fmla="*/ 298 h 320"/>
                  <a:gd name="T112" fmla="*/ 192 w 235"/>
                  <a:gd name="T113" fmla="*/ 26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" h="320">
                    <a:moveTo>
                      <a:pt x="87" y="228"/>
                    </a:moveTo>
                    <a:cubicBezTo>
                      <a:pt x="86" y="226"/>
                      <a:pt x="86" y="225"/>
                      <a:pt x="86" y="224"/>
                    </a:cubicBezTo>
                    <a:cubicBezTo>
                      <a:pt x="86" y="221"/>
                      <a:pt x="87" y="218"/>
                      <a:pt x="89" y="216"/>
                    </a:cubicBezTo>
                    <a:cubicBezTo>
                      <a:pt x="89" y="216"/>
                      <a:pt x="90" y="215"/>
                      <a:pt x="90" y="215"/>
                    </a:cubicBezTo>
                    <a:cubicBezTo>
                      <a:pt x="91" y="214"/>
                      <a:pt x="92" y="214"/>
                      <a:pt x="92" y="214"/>
                    </a:cubicBezTo>
                    <a:cubicBezTo>
                      <a:pt x="93" y="214"/>
                      <a:pt x="94" y="213"/>
                      <a:pt x="94" y="213"/>
                    </a:cubicBezTo>
                    <a:cubicBezTo>
                      <a:pt x="98" y="212"/>
                      <a:pt x="101" y="214"/>
                      <a:pt x="104" y="216"/>
                    </a:cubicBezTo>
                    <a:cubicBezTo>
                      <a:pt x="106" y="218"/>
                      <a:pt x="107" y="221"/>
                      <a:pt x="107" y="224"/>
                    </a:cubicBezTo>
                    <a:cubicBezTo>
                      <a:pt x="107" y="225"/>
                      <a:pt x="107" y="226"/>
                      <a:pt x="106" y="228"/>
                    </a:cubicBezTo>
                    <a:cubicBezTo>
                      <a:pt x="106" y="229"/>
                      <a:pt x="105" y="230"/>
                      <a:pt x="104" y="231"/>
                    </a:cubicBezTo>
                    <a:cubicBezTo>
                      <a:pt x="103" y="232"/>
                      <a:pt x="102" y="233"/>
                      <a:pt x="100" y="233"/>
                    </a:cubicBezTo>
                    <a:cubicBezTo>
                      <a:pt x="99" y="234"/>
                      <a:pt x="98" y="234"/>
                      <a:pt x="96" y="234"/>
                    </a:cubicBezTo>
                    <a:cubicBezTo>
                      <a:pt x="93" y="234"/>
                      <a:pt x="91" y="233"/>
                      <a:pt x="89" y="231"/>
                    </a:cubicBezTo>
                    <a:cubicBezTo>
                      <a:pt x="88" y="230"/>
                      <a:pt x="87" y="229"/>
                      <a:pt x="87" y="228"/>
                    </a:cubicBezTo>
                    <a:close/>
                    <a:moveTo>
                      <a:pt x="89" y="274"/>
                    </a:moveTo>
                    <a:cubicBezTo>
                      <a:pt x="90" y="275"/>
                      <a:pt x="91" y="276"/>
                      <a:pt x="92" y="276"/>
                    </a:cubicBezTo>
                    <a:cubicBezTo>
                      <a:pt x="94" y="277"/>
                      <a:pt x="95" y="277"/>
                      <a:pt x="96" y="277"/>
                    </a:cubicBezTo>
                    <a:cubicBezTo>
                      <a:pt x="98" y="277"/>
                      <a:pt x="99" y="277"/>
                      <a:pt x="100" y="276"/>
                    </a:cubicBezTo>
                    <a:cubicBezTo>
                      <a:pt x="102" y="276"/>
                      <a:pt x="103" y="275"/>
                      <a:pt x="104" y="274"/>
                    </a:cubicBezTo>
                    <a:cubicBezTo>
                      <a:pt x="105" y="273"/>
                      <a:pt x="106" y="272"/>
                      <a:pt x="106" y="270"/>
                    </a:cubicBezTo>
                    <a:cubicBezTo>
                      <a:pt x="107" y="269"/>
                      <a:pt x="107" y="268"/>
                      <a:pt x="107" y="266"/>
                    </a:cubicBezTo>
                    <a:cubicBezTo>
                      <a:pt x="107" y="265"/>
                      <a:pt x="107" y="264"/>
                      <a:pt x="106" y="262"/>
                    </a:cubicBezTo>
                    <a:cubicBezTo>
                      <a:pt x="106" y="261"/>
                      <a:pt x="105" y="260"/>
                      <a:pt x="104" y="259"/>
                    </a:cubicBezTo>
                    <a:cubicBezTo>
                      <a:pt x="101" y="256"/>
                      <a:pt x="96" y="255"/>
                      <a:pt x="92" y="257"/>
                    </a:cubicBezTo>
                    <a:cubicBezTo>
                      <a:pt x="91" y="257"/>
                      <a:pt x="90" y="258"/>
                      <a:pt x="89" y="259"/>
                    </a:cubicBezTo>
                    <a:cubicBezTo>
                      <a:pt x="88" y="260"/>
                      <a:pt x="87" y="261"/>
                      <a:pt x="87" y="262"/>
                    </a:cubicBezTo>
                    <a:cubicBezTo>
                      <a:pt x="86" y="264"/>
                      <a:pt x="86" y="265"/>
                      <a:pt x="86" y="266"/>
                    </a:cubicBezTo>
                    <a:cubicBezTo>
                      <a:pt x="86" y="268"/>
                      <a:pt x="86" y="269"/>
                      <a:pt x="87" y="270"/>
                    </a:cubicBezTo>
                    <a:cubicBezTo>
                      <a:pt x="87" y="272"/>
                      <a:pt x="88" y="273"/>
                      <a:pt x="89" y="274"/>
                    </a:cubicBezTo>
                    <a:close/>
                    <a:moveTo>
                      <a:pt x="46" y="231"/>
                    </a:moveTo>
                    <a:cubicBezTo>
                      <a:pt x="48" y="233"/>
                      <a:pt x="51" y="234"/>
                      <a:pt x="54" y="234"/>
                    </a:cubicBezTo>
                    <a:cubicBezTo>
                      <a:pt x="55" y="234"/>
                      <a:pt x="56" y="234"/>
                      <a:pt x="58" y="233"/>
                    </a:cubicBezTo>
                    <a:cubicBezTo>
                      <a:pt x="59" y="233"/>
                      <a:pt x="60" y="232"/>
                      <a:pt x="61" y="231"/>
                    </a:cubicBezTo>
                    <a:cubicBezTo>
                      <a:pt x="62" y="230"/>
                      <a:pt x="63" y="229"/>
                      <a:pt x="63" y="228"/>
                    </a:cubicBezTo>
                    <a:cubicBezTo>
                      <a:pt x="64" y="226"/>
                      <a:pt x="64" y="225"/>
                      <a:pt x="64" y="224"/>
                    </a:cubicBezTo>
                    <a:cubicBezTo>
                      <a:pt x="64" y="221"/>
                      <a:pt x="63" y="218"/>
                      <a:pt x="61" y="216"/>
                    </a:cubicBezTo>
                    <a:cubicBezTo>
                      <a:pt x="60" y="215"/>
                      <a:pt x="59" y="214"/>
                      <a:pt x="58" y="214"/>
                    </a:cubicBezTo>
                    <a:cubicBezTo>
                      <a:pt x="54" y="212"/>
                      <a:pt x="49" y="213"/>
                      <a:pt x="46" y="216"/>
                    </a:cubicBezTo>
                    <a:cubicBezTo>
                      <a:pt x="44" y="218"/>
                      <a:pt x="43" y="221"/>
                      <a:pt x="43" y="224"/>
                    </a:cubicBezTo>
                    <a:cubicBezTo>
                      <a:pt x="43" y="225"/>
                      <a:pt x="43" y="226"/>
                      <a:pt x="44" y="228"/>
                    </a:cubicBezTo>
                    <a:cubicBezTo>
                      <a:pt x="44" y="229"/>
                      <a:pt x="45" y="230"/>
                      <a:pt x="46" y="231"/>
                    </a:cubicBezTo>
                    <a:close/>
                    <a:moveTo>
                      <a:pt x="54" y="192"/>
                    </a:moveTo>
                    <a:cubicBezTo>
                      <a:pt x="57" y="192"/>
                      <a:pt x="59" y="191"/>
                      <a:pt x="61" y="189"/>
                    </a:cubicBezTo>
                    <a:cubicBezTo>
                      <a:pt x="62" y="188"/>
                      <a:pt x="63" y="186"/>
                      <a:pt x="63" y="185"/>
                    </a:cubicBezTo>
                    <a:cubicBezTo>
                      <a:pt x="64" y="184"/>
                      <a:pt x="64" y="182"/>
                      <a:pt x="64" y="181"/>
                    </a:cubicBezTo>
                    <a:cubicBezTo>
                      <a:pt x="64" y="180"/>
                      <a:pt x="64" y="178"/>
                      <a:pt x="63" y="177"/>
                    </a:cubicBezTo>
                    <a:cubicBezTo>
                      <a:pt x="63" y="176"/>
                      <a:pt x="62" y="174"/>
                      <a:pt x="61" y="173"/>
                    </a:cubicBezTo>
                    <a:cubicBezTo>
                      <a:pt x="60" y="172"/>
                      <a:pt x="59" y="172"/>
                      <a:pt x="58" y="171"/>
                    </a:cubicBezTo>
                    <a:cubicBezTo>
                      <a:pt x="55" y="170"/>
                      <a:pt x="52" y="170"/>
                      <a:pt x="50" y="171"/>
                    </a:cubicBezTo>
                    <a:cubicBezTo>
                      <a:pt x="48" y="172"/>
                      <a:pt x="47" y="172"/>
                      <a:pt x="46" y="173"/>
                    </a:cubicBezTo>
                    <a:cubicBezTo>
                      <a:pt x="45" y="174"/>
                      <a:pt x="44" y="176"/>
                      <a:pt x="44" y="177"/>
                    </a:cubicBezTo>
                    <a:cubicBezTo>
                      <a:pt x="43" y="178"/>
                      <a:pt x="43" y="180"/>
                      <a:pt x="43" y="181"/>
                    </a:cubicBezTo>
                    <a:cubicBezTo>
                      <a:pt x="43" y="184"/>
                      <a:pt x="44" y="187"/>
                      <a:pt x="46" y="189"/>
                    </a:cubicBezTo>
                    <a:cubicBezTo>
                      <a:pt x="48" y="191"/>
                      <a:pt x="51" y="192"/>
                      <a:pt x="54" y="192"/>
                    </a:cubicBezTo>
                    <a:close/>
                    <a:moveTo>
                      <a:pt x="92" y="191"/>
                    </a:moveTo>
                    <a:cubicBezTo>
                      <a:pt x="94" y="191"/>
                      <a:pt x="95" y="192"/>
                      <a:pt x="96" y="192"/>
                    </a:cubicBezTo>
                    <a:cubicBezTo>
                      <a:pt x="99" y="192"/>
                      <a:pt x="102" y="191"/>
                      <a:pt x="104" y="189"/>
                    </a:cubicBezTo>
                    <a:cubicBezTo>
                      <a:pt x="105" y="188"/>
                      <a:pt x="106" y="186"/>
                      <a:pt x="106" y="185"/>
                    </a:cubicBezTo>
                    <a:cubicBezTo>
                      <a:pt x="107" y="184"/>
                      <a:pt x="107" y="182"/>
                      <a:pt x="107" y="181"/>
                    </a:cubicBezTo>
                    <a:cubicBezTo>
                      <a:pt x="107" y="180"/>
                      <a:pt x="107" y="178"/>
                      <a:pt x="106" y="177"/>
                    </a:cubicBezTo>
                    <a:cubicBezTo>
                      <a:pt x="106" y="176"/>
                      <a:pt x="105" y="174"/>
                      <a:pt x="104" y="173"/>
                    </a:cubicBezTo>
                    <a:cubicBezTo>
                      <a:pt x="100" y="169"/>
                      <a:pt x="93" y="169"/>
                      <a:pt x="89" y="173"/>
                    </a:cubicBezTo>
                    <a:cubicBezTo>
                      <a:pt x="88" y="174"/>
                      <a:pt x="87" y="176"/>
                      <a:pt x="87" y="177"/>
                    </a:cubicBezTo>
                    <a:cubicBezTo>
                      <a:pt x="86" y="178"/>
                      <a:pt x="86" y="180"/>
                      <a:pt x="86" y="181"/>
                    </a:cubicBezTo>
                    <a:cubicBezTo>
                      <a:pt x="86" y="184"/>
                      <a:pt x="87" y="187"/>
                      <a:pt x="89" y="189"/>
                    </a:cubicBezTo>
                    <a:cubicBezTo>
                      <a:pt x="90" y="190"/>
                      <a:pt x="91" y="190"/>
                      <a:pt x="92" y="191"/>
                    </a:cubicBezTo>
                    <a:close/>
                    <a:moveTo>
                      <a:pt x="89" y="146"/>
                    </a:moveTo>
                    <a:cubicBezTo>
                      <a:pt x="90" y="147"/>
                      <a:pt x="91" y="148"/>
                      <a:pt x="92" y="148"/>
                    </a:cubicBezTo>
                    <a:cubicBezTo>
                      <a:pt x="94" y="149"/>
                      <a:pt x="95" y="149"/>
                      <a:pt x="96" y="149"/>
                    </a:cubicBezTo>
                    <a:cubicBezTo>
                      <a:pt x="98" y="149"/>
                      <a:pt x="99" y="149"/>
                      <a:pt x="100" y="148"/>
                    </a:cubicBezTo>
                    <a:cubicBezTo>
                      <a:pt x="102" y="148"/>
                      <a:pt x="103" y="147"/>
                      <a:pt x="104" y="146"/>
                    </a:cubicBezTo>
                    <a:cubicBezTo>
                      <a:pt x="106" y="144"/>
                      <a:pt x="107" y="141"/>
                      <a:pt x="107" y="138"/>
                    </a:cubicBezTo>
                    <a:cubicBezTo>
                      <a:pt x="107" y="136"/>
                      <a:pt x="106" y="133"/>
                      <a:pt x="104" y="131"/>
                    </a:cubicBezTo>
                    <a:cubicBezTo>
                      <a:pt x="103" y="130"/>
                      <a:pt x="103" y="130"/>
                      <a:pt x="102" y="129"/>
                    </a:cubicBezTo>
                    <a:cubicBezTo>
                      <a:pt x="102" y="129"/>
                      <a:pt x="101" y="129"/>
                      <a:pt x="100" y="129"/>
                    </a:cubicBezTo>
                    <a:cubicBezTo>
                      <a:pt x="100" y="128"/>
                      <a:pt x="99" y="128"/>
                      <a:pt x="98" y="128"/>
                    </a:cubicBezTo>
                    <a:cubicBezTo>
                      <a:pt x="96" y="127"/>
                      <a:pt x="94" y="128"/>
                      <a:pt x="92" y="129"/>
                    </a:cubicBezTo>
                    <a:cubicBezTo>
                      <a:pt x="91" y="129"/>
                      <a:pt x="90" y="130"/>
                      <a:pt x="89" y="131"/>
                    </a:cubicBezTo>
                    <a:cubicBezTo>
                      <a:pt x="87" y="133"/>
                      <a:pt x="86" y="136"/>
                      <a:pt x="86" y="138"/>
                    </a:cubicBezTo>
                    <a:cubicBezTo>
                      <a:pt x="86" y="140"/>
                      <a:pt x="86" y="141"/>
                      <a:pt x="87" y="142"/>
                    </a:cubicBezTo>
                    <a:cubicBezTo>
                      <a:pt x="87" y="144"/>
                      <a:pt x="88" y="145"/>
                      <a:pt x="89" y="146"/>
                    </a:cubicBezTo>
                    <a:close/>
                    <a:moveTo>
                      <a:pt x="50" y="148"/>
                    </a:moveTo>
                    <a:cubicBezTo>
                      <a:pt x="51" y="149"/>
                      <a:pt x="52" y="149"/>
                      <a:pt x="54" y="149"/>
                    </a:cubicBezTo>
                    <a:cubicBezTo>
                      <a:pt x="55" y="149"/>
                      <a:pt x="56" y="149"/>
                      <a:pt x="58" y="148"/>
                    </a:cubicBezTo>
                    <a:cubicBezTo>
                      <a:pt x="59" y="148"/>
                      <a:pt x="60" y="147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1"/>
                      <a:pt x="64" y="140"/>
                      <a:pt x="64" y="138"/>
                    </a:cubicBezTo>
                    <a:cubicBezTo>
                      <a:pt x="64" y="136"/>
                      <a:pt x="63" y="133"/>
                      <a:pt x="61" y="131"/>
                    </a:cubicBezTo>
                    <a:cubicBezTo>
                      <a:pt x="61" y="130"/>
                      <a:pt x="60" y="130"/>
                      <a:pt x="60" y="129"/>
                    </a:cubicBezTo>
                    <a:cubicBezTo>
                      <a:pt x="59" y="129"/>
                      <a:pt x="58" y="129"/>
                      <a:pt x="58" y="129"/>
                    </a:cubicBezTo>
                    <a:cubicBezTo>
                      <a:pt x="57" y="128"/>
                      <a:pt x="56" y="128"/>
                      <a:pt x="56" y="128"/>
                    </a:cubicBezTo>
                    <a:cubicBezTo>
                      <a:pt x="54" y="128"/>
                      <a:pt x="53" y="128"/>
                      <a:pt x="52" y="128"/>
                    </a:cubicBezTo>
                    <a:cubicBezTo>
                      <a:pt x="51" y="128"/>
                      <a:pt x="50" y="128"/>
                      <a:pt x="50" y="129"/>
                    </a:cubicBezTo>
                    <a:cubicBezTo>
                      <a:pt x="49" y="129"/>
                      <a:pt x="48" y="129"/>
                      <a:pt x="48" y="129"/>
                    </a:cubicBezTo>
                    <a:cubicBezTo>
                      <a:pt x="47" y="130"/>
                      <a:pt x="47" y="130"/>
                      <a:pt x="46" y="131"/>
                    </a:cubicBezTo>
                    <a:cubicBezTo>
                      <a:pt x="44" y="133"/>
                      <a:pt x="43" y="136"/>
                      <a:pt x="43" y="138"/>
                    </a:cubicBezTo>
                    <a:cubicBezTo>
                      <a:pt x="43" y="141"/>
                      <a:pt x="44" y="144"/>
                      <a:pt x="46" y="146"/>
                    </a:cubicBezTo>
                    <a:cubicBezTo>
                      <a:pt x="47" y="147"/>
                      <a:pt x="48" y="148"/>
                      <a:pt x="50" y="148"/>
                    </a:cubicBezTo>
                    <a:close/>
                    <a:moveTo>
                      <a:pt x="50" y="105"/>
                    </a:moveTo>
                    <a:cubicBezTo>
                      <a:pt x="51" y="106"/>
                      <a:pt x="52" y="106"/>
                      <a:pt x="54" y="106"/>
                    </a:cubicBezTo>
                    <a:cubicBezTo>
                      <a:pt x="57" y="106"/>
                      <a:pt x="59" y="105"/>
                      <a:pt x="61" y="103"/>
                    </a:cubicBezTo>
                    <a:cubicBezTo>
                      <a:pt x="63" y="101"/>
                      <a:pt x="64" y="99"/>
                      <a:pt x="64" y="96"/>
                    </a:cubicBezTo>
                    <a:cubicBezTo>
                      <a:pt x="64" y="94"/>
                      <a:pt x="64" y="93"/>
                      <a:pt x="63" y="92"/>
                    </a:cubicBezTo>
                    <a:cubicBezTo>
                      <a:pt x="63" y="90"/>
                      <a:pt x="62" y="89"/>
                      <a:pt x="61" y="88"/>
                    </a:cubicBezTo>
                    <a:cubicBezTo>
                      <a:pt x="60" y="87"/>
                      <a:pt x="59" y="86"/>
                      <a:pt x="58" y="86"/>
                    </a:cubicBezTo>
                    <a:cubicBezTo>
                      <a:pt x="56" y="85"/>
                      <a:pt x="54" y="85"/>
                      <a:pt x="52" y="85"/>
                    </a:cubicBezTo>
                    <a:cubicBezTo>
                      <a:pt x="51" y="85"/>
                      <a:pt x="50" y="86"/>
                      <a:pt x="50" y="86"/>
                    </a:cubicBezTo>
                    <a:cubicBezTo>
                      <a:pt x="49" y="86"/>
                      <a:pt x="48" y="86"/>
                      <a:pt x="48" y="87"/>
                    </a:cubicBezTo>
                    <a:cubicBezTo>
                      <a:pt x="47" y="87"/>
                      <a:pt x="47" y="88"/>
                      <a:pt x="46" y="88"/>
                    </a:cubicBezTo>
                    <a:cubicBezTo>
                      <a:pt x="45" y="89"/>
                      <a:pt x="44" y="90"/>
                      <a:pt x="44" y="92"/>
                    </a:cubicBezTo>
                    <a:cubicBezTo>
                      <a:pt x="43" y="93"/>
                      <a:pt x="43" y="94"/>
                      <a:pt x="43" y="96"/>
                    </a:cubicBezTo>
                    <a:cubicBezTo>
                      <a:pt x="43" y="99"/>
                      <a:pt x="44" y="101"/>
                      <a:pt x="46" y="103"/>
                    </a:cubicBezTo>
                    <a:cubicBezTo>
                      <a:pt x="47" y="104"/>
                      <a:pt x="48" y="105"/>
                      <a:pt x="50" y="105"/>
                    </a:cubicBezTo>
                    <a:close/>
                    <a:moveTo>
                      <a:pt x="92" y="105"/>
                    </a:moveTo>
                    <a:cubicBezTo>
                      <a:pt x="94" y="106"/>
                      <a:pt x="95" y="106"/>
                      <a:pt x="96" y="106"/>
                    </a:cubicBezTo>
                    <a:cubicBezTo>
                      <a:pt x="98" y="106"/>
                      <a:pt x="99" y="106"/>
                      <a:pt x="100" y="105"/>
                    </a:cubicBezTo>
                    <a:cubicBezTo>
                      <a:pt x="102" y="105"/>
                      <a:pt x="103" y="104"/>
                      <a:pt x="104" y="103"/>
                    </a:cubicBezTo>
                    <a:cubicBezTo>
                      <a:pt x="106" y="101"/>
                      <a:pt x="107" y="99"/>
                      <a:pt x="107" y="96"/>
                    </a:cubicBezTo>
                    <a:cubicBezTo>
                      <a:pt x="107" y="94"/>
                      <a:pt x="107" y="93"/>
                      <a:pt x="106" y="92"/>
                    </a:cubicBezTo>
                    <a:cubicBezTo>
                      <a:pt x="106" y="90"/>
                      <a:pt x="105" y="89"/>
                      <a:pt x="104" y="88"/>
                    </a:cubicBezTo>
                    <a:cubicBezTo>
                      <a:pt x="101" y="85"/>
                      <a:pt x="96" y="84"/>
                      <a:pt x="92" y="86"/>
                    </a:cubicBezTo>
                    <a:cubicBezTo>
                      <a:pt x="91" y="86"/>
                      <a:pt x="90" y="87"/>
                      <a:pt x="89" y="88"/>
                    </a:cubicBezTo>
                    <a:cubicBezTo>
                      <a:pt x="88" y="89"/>
                      <a:pt x="87" y="90"/>
                      <a:pt x="87" y="92"/>
                    </a:cubicBezTo>
                    <a:cubicBezTo>
                      <a:pt x="86" y="93"/>
                      <a:pt x="86" y="94"/>
                      <a:pt x="86" y="96"/>
                    </a:cubicBezTo>
                    <a:cubicBezTo>
                      <a:pt x="86" y="99"/>
                      <a:pt x="87" y="101"/>
                      <a:pt x="89" y="103"/>
                    </a:cubicBezTo>
                    <a:cubicBezTo>
                      <a:pt x="90" y="104"/>
                      <a:pt x="91" y="105"/>
                      <a:pt x="92" y="105"/>
                    </a:cubicBezTo>
                    <a:close/>
                    <a:moveTo>
                      <a:pt x="96" y="64"/>
                    </a:moveTo>
                    <a:cubicBezTo>
                      <a:pt x="98" y="64"/>
                      <a:pt x="99" y="63"/>
                      <a:pt x="100" y="63"/>
                    </a:cubicBezTo>
                    <a:cubicBezTo>
                      <a:pt x="102" y="62"/>
                      <a:pt x="103" y="62"/>
                      <a:pt x="104" y="61"/>
                    </a:cubicBezTo>
                    <a:cubicBezTo>
                      <a:pt x="105" y="59"/>
                      <a:pt x="106" y="58"/>
                      <a:pt x="106" y="57"/>
                    </a:cubicBezTo>
                    <a:cubicBezTo>
                      <a:pt x="107" y="56"/>
                      <a:pt x="107" y="54"/>
                      <a:pt x="107" y="53"/>
                    </a:cubicBezTo>
                    <a:cubicBezTo>
                      <a:pt x="107" y="52"/>
                      <a:pt x="107" y="50"/>
                      <a:pt x="106" y="49"/>
                    </a:cubicBezTo>
                    <a:cubicBezTo>
                      <a:pt x="106" y="48"/>
                      <a:pt x="105" y="46"/>
                      <a:pt x="104" y="45"/>
                    </a:cubicBezTo>
                    <a:cubicBezTo>
                      <a:pt x="103" y="44"/>
                      <a:pt x="102" y="44"/>
                      <a:pt x="100" y="43"/>
                    </a:cubicBezTo>
                    <a:cubicBezTo>
                      <a:pt x="97" y="41"/>
                      <a:pt x="92" y="42"/>
                      <a:pt x="89" y="45"/>
                    </a:cubicBezTo>
                    <a:cubicBezTo>
                      <a:pt x="88" y="46"/>
                      <a:pt x="87" y="48"/>
                      <a:pt x="87" y="49"/>
                    </a:cubicBezTo>
                    <a:cubicBezTo>
                      <a:pt x="86" y="50"/>
                      <a:pt x="86" y="52"/>
                      <a:pt x="86" y="53"/>
                    </a:cubicBezTo>
                    <a:cubicBezTo>
                      <a:pt x="86" y="56"/>
                      <a:pt x="87" y="59"/>
                      <a:pt x="89" y="61"/>
                    </a:cubicBezTo>
                    <a:cubicBezTo>
                      <a:pt x="91" y="63"/>
                      <a:pt x="93" y="64"/>
                      <a:pt x="96" y="64"/>
                    </a:cubicBezTo>
                    <a:close/>
                    <a:moveTo>
                      <a:pt x="50" y="63"/>
                    </a:moveTo>
                    <a:cubicBezTo>
                      <a:pt x="51" y="63"/>
                      <a:pt x="52" y="64"/>
                      <a:pt x="54" y="64"/>
                    </a:cubicBezTo>
                    <a:cubicBezTo>
                      <a:pt x="57" y="64"/>
                      <a:pt x="59" y="63"/>
                      <a:pt x="61" y="61"/>
                    </a:cubicBezTo>
                    <a:cubicBezTo>
                      <a:pt x="63" y="59"/>
                      <a:pt x="64" y="56"/>
                      <a:pt x="64" y="53"/>
                    </a:cubicBezTo>
                    <a:cubicBezTo>
                      <a:pt x="64" y="52"/>
                      <a:pt x="64" y="50"/>
                      <a:pt x="63" y="49"/>
                    </a:cubicBezTo>
                    <a:cubicBezTo>
                      <a:pt x="63" y="48"/>
                      <a:pt x="62" y="46"/>
                      <a:pt x="61" y="45"/>
                    </a:cubicBezTo>
                    <a:cubicBezTo>
                      <a:pt x="57" y="41"/>
                      <a:pt x="50" y="41"/>
                      <a:pt x="46" y="45"/>
                    </a:cubicBezTo>
                    <a:cubicBezTo>
                      <a:pt x="45" y="46"/>
                      <a:pt x="44" y="48"/>
                      <a:pt x="44" y="49"/>
                    </a:cubicBezTo>
                    <a:cubicBezTo>
                      <a:pt x="43" y="50"/>
                      <a:pt x="43" y="52"/>
                      <a:pt x="43" y="53"/>
                    </a:cubicBezTo>
                    <a:cubicBezTo>
                      <a:pt x="43" y="56"/>
                      <a:pt x="44" y="59"/>
                      <a:pt x="46" y="61"/>
                    </a:cubicBezTo>
                    <a:cubicBezTo>
                      <a:pt x="47" y="62"/>
                      <a:pt x="48" y="62"/>
                      <a:pt x="50" y="63"/>
                    </a:cubicBezTo>
                    <a:close/>
                    <a:moveTo>
                      <a:pt x="174" y="231"/>
                    </a:moveTo>
                    <a:cubicBezTo>
                      <a:pt x="176" y="233"/>
                      <a:pt x="179" y="234"/>
                      <a:pt x="182" y="234"/>
                    </a:cubicBezTo>
                    <a:cubicBezTo>
                      <a:pt x="184" y="234"/>
                      <a:pt x="187" y="233"/>
                      <a:pt x="189" y="231"/>
                    </a:cubicBezTo>
                    <a:cubicBezTo>
                      <a:pt x="190" y="230"/>
                      <a:pt x="191" y="229"/>
                      <a:pt x="191" y="228"/>
                    </a:cubicBezTo>
                    <a:cubicBezTo>
                      <a:pt x="192" y="226"/>
                      <a:pt x="192" y="225"/>
                      <a:pt x="192" y="224"/>
                    </a:cubicBezTo>
                    <a:cubicBezTo>
                      <a:pt x="192" y="222"/>
                      <a:pt x="192" y="221"/>
                      <a:pt x="191" y="220"/>
                    </a:cubicBezTo>
                    <a:cubicBezTo>
                      <a:pt x="191" y="218"/>
                      <a:pt x="190" y="217"/>
                      <a:pt x="189" y="216"/>
                    </a:cubicBezTo>
                    <a:cubicBezTo>
                      <a:pt x="189" y="216"/>
                      <a:pt x="188" y="215"/>
                      <a:pt x="188" y="215"/>
                    </a:cubicBezTo>
                    <a:cubicBezTo>
                      <a:pt x="187" y="214"/>
                      <a:pt x="186" y="214"/>
                      <a:pt x="186" y="214"/>
                    </a:cubicBezTo>
                    <a:cubicBezTo>
                      <a:pt x="185" y="214"/>
                      <a:pt x="184" y="213"/>
                      <a:pt x="184" y="213"/>
                    </a:cubicBezTo>
                    <a:cubicBezTo>
                      <a:pt x="182" y="213"/>
                      <a:pt x="181" y="213"/>
                      <a:pt x="180" y="213"/>
                    </a:cubicBezTo>
                    <a:cubicBezTo>
                      <a:pt x="179" y="213"/>
                      <a:pt x="178" y="214"/>
                      <a:pt x="178" y="214"/>
                    </a:cubicBezTo>
                    <a:cubicBezTo>
                      <a:pt x="177" y="214"/>
                      <a:pt x="176" y="214"/>
                      <a:pt x="176" y="215"/>
                    </a:cubicBezTo>
                    <a:cubicBezTo>
                      <a:pt x="175" y="215"/>
                      <a:pt x="175" y="216"/>
                      <a:pt x="174" y="216"/>
                    </a:cubicBezTo>
                    <a:cubicBezTo>
                      <a:pt x="173" y="217"/>
                      <a:pt x="172" y="218"/>
                      <a:pt x="172" y="220"/>
                    </a:cubicBezTo>
                    <a:cubicBezTo>
                      <a:pt x="171" y="221"/>
                      <a:pt x="171" y="222"/>
                      <a:pt x="171" y="224"/>
                    </a:cubicBezTo>
                    <a:cubicBezTo>
                      <a:pt x="171" y="225"/>
                      <a:pt x="171" y="226"/>
                      <a:pt x="172" y="228"/>
                    </a:cubicBezTo>
                    <a:cubicBezTo>
                      <a:pt x="172" y="229"/>
                      <a:pt x="173" y="230"/>
                      <a:pt x="174" y="231"/>
                    </a:cubicBezTo>
                    <a:close/>
                    <a:moveTo>
                      <a:pt x="174" y="189"/>
                    </a:moveTo>
                    <a:cubicBezTo>
                      <a:pt x="175" y="190"/>
                      <a:pt x="176" y="190"/>
                      <a:pt x="178" y="191"/>
                    </a:cubicBezTo>
                    <a:cubicBezTo>
                      <a:pt x="179" y="191"/>
                      <a:pt x="180" y="192"/>
                      <a:pt x="182" y="192"/>
                    </a:cubicBezTo>
                    <a:cubicBezTo>
                      <a:pt x="183" y="192"/>
                      <a:pt x="184" y="191"/>
                      <a:pt x="186" y="191"/>
                    </a:cubicBezTo>
                    <a:cubicBezTo>
                      <a:pt x="187" y="190"/>
                      <a:pt x="188" y="190"/>
                      <a:pt x="189" y="189"/>
                    </a:cubicBezTo>
                    <a:cubicBezTo>
                      <a:pt x="190" y="188"/>
                      <a:pt x="191" y="186"/>
                      <a:pt x="191" y="185"/>
                    </a:cubicBezTo>
                    <a:cubicBezTo>
                      <a:pt x="192" y="184"/>
                      <a:pt x="192" y="182"/>
                      <a:pt x="192" y="181"/>
                    </a:cubicBezTo>
                    <a:cubicBezTo>
                      <a:pt x="192" y="180"/>
                      <a:pt x="192" y="178"/>
                      <a:pt x="191" y="177"/>
                    </a:cubicBezTo>
                    <a:cubicBezTo>
                      <a:pt x="191" y="176"/>
                      <a:pt x="190" y="174"/>
                      <a:pt x="189" y="173"/>
                    </a:cubicBezTo>
                    <a:cubicBezTo>
                      <a:pt x="188" y="172"/>
                      <a:pt x="187" y="172"/>
                      <a:pt x="186" y="171"/>
                    </a:cubicBezTo>
                    <a:cubicBezTo>
                      <a:pt x="183" y="170"/>
                      <a:pt x="180" y="170"/>
                      <a:pt x="178" y="171"/>
                    </a:cubicBezTo>
                    <a:cubicBezTo>
                      <a:pt x="176" y="172"/>
                      <a:pt x="175" y="172"/>
                      <a:pt x="174" y="173"/>
                    </a:cubicBezTo>
                    <a:cubicBezTo>
                      <a:pt x="173" y="174"/>
                      <a:pt x="172" y="176"/>
                      <a:pt x="172" y="177"/>
                    </a:cubicBezTo>
                    <a:cubicBezTo>
                      <a:pt x="171" y="178"/>
                      <a:pt x="171" y="180"/>
                      <a:pt x="171" y="181"/>
                    </a:cubicBezTo>
                    <a:cubicBezTo>
                      <a:pt x="171" y="182"/>
                      <a:pt x="171" y="184"/>
                      <a:pt x="172" y="185"/>
                    </a:cubicBezTo>
                    <a:cubicBezTo>
                      <a:pt x="172" y="186"/>
                      <a:pt x="173" y="188"/>
                      <a:pt x="174" y="189"/>
                    </a:cubicBezTo>
                    <a:close/>
                    <a:moveTo>
                      <a:pt x="174" y="146"/>
                    </a:moveTo>
                    <a:cubicBezTo>
                      <a:pt x="175" y="147"/>
                      <a:pt x="176" y="148"/>
                      <a:pt x="178" y="148"/>
                    </a:cubicBezTo>
                    <a:cubicBezTo>
                      <a:pt x="179" y="149"/>
                      <a:pt x="180" y="149"/>
                      <a:pt x="182" y="149"/>
                    </a:cubicBezTo>
                    <a:cubicBezTo>
                      <a:pt x="183" y="149"/>
                      <a:pt x="184" y="149"/>
                      <a:pt x="186" y="148"/>
                    </a:cubicBezTo>
                    <a:cubicBezTo>
                      <a:pt x="187" y="148"/>
                      <a:pt x="188" y="147"/>
                      <a:pt x="189" y="146"/>
                    </a:cubicBezTo>
                    <a:cubicBezTo>
                      <a:pt x="190" y="145"/>
                      <a:pt x="191" y="144"/>
                      <a:pt x="191" y="142"/>
                    </a:cubicBezTo>
                    <a:cubicBezTo>
                      <a:pt x="192" y="141"/>
                      <a:pt x="192" y="140"/>
                      <a:pt x="192" y="138"/>
                    </a:cubicBezTo>
                    <a:cubicBezTo>
                      <a:pt x="192" y="136"/>
                      <a:pt x="191" y="133"/>
                      <a:pt x="189" y="131"/>
                    </a:cubicBezTo>
                    <a:cubicBezTo>
                      <a:pt x="187" y="128"/>
                      <a:pt x="183" y="127"/>
                      <a:pt x="180" y="128"/>
                    </a:cubicBezTo>
                    <a:cubicBezTo>
                      <a:pt x="179" y="128"/>
                      <a:pt x="178" y="128"/>
                      <a:pt x="178" y="129"/>
                    </a:cubicBezTo>
                    <a:cubicBezTo>
                      <a:pt x="177" y="129"/>
                      <a:pt x="176" y="129"/>
                      <a:pt x="176" y="129"/>
                    </a:cubicBezTo>
                    <a:cubicBezTo>
                      <a:pt x="175" y="130"/>
                      <a:pt x="175" y="130"/>
                      <a:pt x="174" y="131"/>
                    </a:cubicBezTo>
                    <a:cubicBezTo>
                      <a:pt x="172" y="133"/>
                      <a:pt x="171" y="136"/>
                      <a:pt x="171" y="138"/>
                    </a:cubicBezTo>
                    <a:cubicBezTo>
                      <a:pt x="171" y="140"/>
                      <a:pt x="171" y="141"/>
                      <a:pt x="172" y="142"/>
                    </a:cubicBezTo>
                    <a:cubicBezTo>
                      <a:pt x="172" y="144"/>
                      <a:pt x="173" y="145"/>
                      <a:pt x="174" y="146"/>
                    </a:cubicBezTo>
                    <a:close/>
                    <a:moveTo>
                      <a:pt x="235" y="96"/>
                    </a:moveTo>
                    <a:cubicBezTo>
                      <a:pt x="235" y="309"/>
                      <a:pt x="235" y="309"/>
                      <a:pt x="235" y="309"/>
                    </a:cubicBezTo>
                    <a:cubicBezTo>
                      <a:pt x="235" y="315"/>
                      <a:pt x="230" y="320"/>
                      <a:pt x="224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5" y="320"/>
                      <a:pt x="0" y="315"/>
                      <a:pt x="0" y="30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45" y="0"/>
                      <a:pt x="150" y="4"/>
                      <a:pt x="150" y="10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224" y="85"/>
                      <a:pt x="224" y="85"/>
                      <a:pt x="224" y="85"/>
                    </a:cubicBezTo>
                    <a:cubicBezTo>
                      <a:pt x="230" y="85"/>
                      <a:pt x="235" y="90"/>
                      <a:pt x="235" y="96"/>
                    </a:cubicBezTo>
                    <a:close/>
                    <a:moveTo>
                      <a:pt x="22" y="298"/>
                    </a:moveTo>
                    <a:cubicBezTo>
                      <a:pt x="43" y="298"/>
                      <a:pt x="43" y="298"/>
                      <a:pt x="43" y="298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43" y="260"/>
                      <a:pt x="48" y="256"/>
                      <a:pt x="54" y="256"/>
                    </a:cubicBezTo>
                    <a:cubicBezTo>
                      <a:pt x="60" y="256"/>
                      <a:pt x="64" y="260"/>
                      <a:pt x="64" y="266"/>
                    </a:cubicBezTo>
                    <a:cubicBezTo>
                      <a:pt x="64" y="298"/>
                      <a:pt x="64" y="298"/>
                      <a:pt x="64" y="298"/>
                    </a:cubicBezTo>
                    <a:cubicBezTo>
                      <a:pt x="128" y="298"/>
                      <a:pt x="128" y="298"/>
                      <a:pt x="128" y="298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22" y="21"/>
                      <a:pt x="22" y="21"/>
                      <a:pt x="22" y="21"/>
                    </a:cubicBezTo>
                    <a:lnTo>
                      <a:pt x="22" y="298"/>
                    </a:lnTo>
                    <a:close/>
                    <a:moveTo>
                      <a:pt x="214" y="106"/>
                    </a:moveTo>
                    <a:cubicBezTo>
                      <a:pt x="150" y="106"/>
                      <a:pt x="150" y="106"/>
                      <a:pt x="150" y="106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71" y="298"/>
                      <a:pt x="171" y="298"/>
                      <a:pt x="171" y="298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1" y="260"/>
                      <a:pt x="176" y="256"/>
                      <a:pt x="182" y="256"/>
                    </a:cubicBezTo>
                    <a:cubicBezTo>
                      <a:pt x="188" y="256"/>
                      <a:pt x="192" y="260"/>
                      <a:pt x="192" y="266"/>
                    </a:cubicBezTo>
                    <a:cubicBezTo>
                      <a:pt x="192" y="298"/>
                      <a:pt x="192" y="298"/>
                      <a:pt x="192" y="298"/>
                    </a:cubicBezTo>
                    <a:cubicBezTo>
                      <a:pt x="214" y="298"/>
                      <a:pt x="214" y="298"/>
                      <a:pt x="214" y="298"/>
                    </a:cubicBezTo>
                    <a:lnTo>
                      <a:pt x="214" y="1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488886" y="1857678"/>
            <a:ext cx="1243370" cy="250745"/>
            <a:chOff x="358733" y="2436195"/>
            <a:chExt cx="1243370" cy="250745"/>
          </a:xfrm>
        </p:grpSpPr>
        <p:sp>
          <p:nvSpPr>
            <p:cNvPr id="41" name="TextBox 40"/>
            <p:cNvSpPr txBox="1"/>
            <p:nvPr/>
          </p:nvSpPr>
          <p:spPr>
            <a:xfrm>
              <a:off x="622348" y="2436195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Hall omnisports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58733" y="2436195"/>
              <a:ext cx="252827" cy="250745"/>
              <a:chOff x="358733" y="2436195"/>
              <a:chExt cx="252827" cy="25074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58733" y="2436195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926"/>
              <p:cNvGrpSpPr>
                <a:grpSpLocks noChangeAspect="1"/>
              </p:cNvGrpSpPr>
              <p:nvPr/>
            </p:nvGrpSpPr>
            <p:grpSpPr bwMode="auto">
              <a:xfrm>
                <a:off x="414776" y="2510472"/>
                <a:ext cx="147802" cy="145115"/>
                <a:chOff x="3580" y="3659"/>
                <a:chExt cx="220" cy="216"/>
              </a:xfrm>
              <a:solidFill>
                <a:schemeClr val="bg1"/>
              </a:solidFill>
            </p:grpSpPr>
            <p:sp>
              <p:nvSpPr>
                <p:cNvPr id="48" name="Freeform 928"/>
                <p:cNvSpPr>
                  <a:spLocks noEditPoints="1"/>
                </p:cNvSpPr>
                <p:nvPr/>
              </p:nvSpPr>
              <p:spPr bwMode="auto">
                <a:xfrm>
                  <a:off x="3649" y="3733"/>
                  <a:ext cx="81" cy="71"/>
                </a:xfrm>
                <a:custGeom>
                  <a:avLst/>
                  <a:gdLst>
                    <a:gd name="T0" fmla="*/ 119 w 121"/>
                    <a:gd name="T1" fmla="*/ 59 h 107"/>
                    <a:gd name="T2" fmla="*/ 119 w 121"/>
                    <a:gd name="T3" fmla="*/ 48 h 107"/>
                    <a:gd name="T4" fmla="*/ 95 w 121"/>
                    <a:gd name="T5" fmla="*/ 6 h 107"/>
                    <a:gd name="T6" fmla="*/ 85 w 121"/>
                    <a:gd name="T7" fmla="*/ 0 h 107"/>
                    <a:gd name="T8" fmla="*/ 36 w 121"/>
                    <a:gd name="T9" fmla="*/ 0 h 107"/>
                    <a:gd name="T10" fmla="*/ 27 w 121"/>
                    <a:gd name="T11" fmla="*/ 6 h 107"/>
                    <a:gd name="T12" fmla="*/ 2 w 121"/>
                    <a:gd name="T13" fmla="*/ 48 h 107"/>
                    <a:gd name="T14" fmla="*/ 2 w 121"/>
                    <a:gd name="T15" fmla="*/ 59 h 107"/>
                    <a:gd name="T16" fmla="*/ 27 w 121"/>
                    <a:gd name="T17" fmla="*/ 102 h 107"/>
                    <a:gd name="T18" fmla="*/ 36 w 121"/>
                    <a:gd name="T19" fmla="*/ 107 h 107"/>
                    <a:gd name="T20" fmla="*/ 85 w 121"/>
                    <a:gd name="T21" fmla="*/ 107 h 107"/>
                    <a:gd name="T22" fmla="*/ 95 w 121"/>
                    <a:gd name="T23" fmla="*/ 102 h 107"/>
                    <a:gd name="T24" fmla="*/ 119 w 121"/>
                    <a:gd name="T25" fmla="*/ 59 h 107"/>
                    <a:gd name="T26" fmla="*/ 79 w 121"/>
                    <a:gd name="T27" fmla="*/ 86 h 107"/>
                    <a:gd name="T28" fmla="*/ 42 w 121"/>
                    <a:gd name="T29" fmla="*/ 86 h 107"/>
                    <a:gd name="T30" fmla="*/ 24 w 121"/>
                    <a:gd name="T31" fmla="*/ 54 h 107"/>
                    <a:gd name="T32" fmla="*/ 42 w 121"/>
                    <a:gd name="T33" fmla="*/ 22 h 107"/>
                    <a:gd name="T34" fmla="*/ 79 w 121"/>
                    <a:gd name="T35" fmla="*/ 22 h 107"/>
                    <a:gd name="T36" fmla="*/ 98 w 121"/>
                    <a:gd name="T37" fmla="*/ 54 h 107"/>
                    <a:gd name="T38" fmla="*/ 79 w 121"/>
                    <a:gd name="T39" fmla="*/ 86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1" h="107">
                      <a:moveTo>
                        <a:pt x="119" y="59"/>
                      </a:moveTo>
                      <a:cubicBezTo>
                        <a:pt x="121" y="56"/>
                        <a:pt x="121" y="52"/>
                        <a:pt x="119" y="48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3" y="2"/>
                        <a:pt x="89" y="0"/>
                        <a:pt x="85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29" y="2"/>
                        <a:pt x="27" y="6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0" y="52"/>
                        <a:pt x="0" y="56"/>
                        <a:pt x="2" y="59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29" y="105"/>
                        <a:pt x="32" y="107"/>
                        <a:pt x="36" y="107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89" y="107"/>
                        <a:pt x="93" y="105"/>
                        <a:pt x="95" y="102"/>
                      </a:cubicBezTo>
                      <a:lnTo>
                        <a:pt x="119" y="59"/>
                      </a:lnTo>
                      <a:close/>
                      <a:moveTo>
                        <a:pt x="79" y="86"/>
                      </a:move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79" y="22"/>
                        <a:pt x="79" y="22"/>
                        <a:pt x="79" y="22"/>
                      </a:cubicBezTo>
                      <a:cubicBezTo>
                        <a:pt x="98" y="54"/>
                        <a:pt x="98" y="54"/>
                        <a:pt x="98" y="54"/>
                      </a:cubicBezTo>
                      <a:lnTo>
                        <a:pt x="79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929"/>
                <p:cNvSpPr>
                  <a:spLocks noEditPoints="1"/>
                </p:cNvSpPr>
                <p:nvPr/>
              </p:nvSpPr>
              <p:spPr bwMode="auto">
                <a:xfrm>
                  <a:off x="3580" y="3659"/>
                  <a:ext cx="220" cy="216"/>
                </a:xfrm>
                <a:custGeom>
                  <a:avLst/>
                  <a:gdLst>
                    <a:gd name="T0" fmla="*/ 216 w 331"/>
                    <a:gd name="T1" fmla="*/ 14 h 326"/>
                    <a:gd name="T2" fmla="*/ 14 w 331"/>
                    <a:gd name="T3" fmla="*/ 116 h 326"/>
                    <a:gd name="T4" fmla="*/ 116 w 331"/>
                    <a:gd name="T5" fmla="*/ 318 h 326"/>
                    <a:gd name="T6" fmla="*/ 238 w 331"/>
                    <a:gd name="T7" fmla="*/ 309 h 326"/>
                    <a:gd name="T8" fmla="*/ 309 w 331"/>
                    <a:gd name="T9" fmla="*/ 94 h 326"/>
                    <a:gd name="T10" fmla="*/ 303 w 331"/>
                    <a:gd name="T11" fmla="*/ 146 h 326"/>
                    <a:gd name="T12" fmla="*/ 288 w 331"/>
                    <a:gd name="T13" fmla="*/ 166 h 326"/>
                    <a:gd name="T14" fmla="*/ 221 w 331"/>
                    <a:gd name="T15" fmla="*/ 57 h 326"/>
                    <a:gd name="T16" fmla="*/ 246 w 331"/>
                    <a:gd name="T17" fmla="*/ 52 h 326"/>
                    <a:gd name="T18" fmla="*/ 92 w 331"/>
                    <a:gd name="T19" fmla="*/ 69 h 326"/>
                    <a:gd name="T20" fmla="*/ 98 w 331"/>
                    <a:gd name="T21" fmla="*/ 45 h 326"/>
                    <a:gd name="T22" fmla="*/ 44 w 331"/>
                    <a:gd name="T23" fmla="*/ 166 h 326"/>
                    <a:gd name="T24" fmla="*/ 29 w 331"/>
                    <a:gd name="T25" fmla="*/ 145 h 326"/>
                    <a:gd name="T26" fmla="*/ 111 w 331"/>
                    <a:gd name="T27" fmla="*/ 275 h 326"/>
                    <a:gd name="T28" fmla="*/ 86 w 331"/>
                    <a:gd name="T29" fmla="*/ 279 h 326"/>
                    <a:gd name="T30" fmla="*/ 127 w 331"/>
                    <a:gd name="T31" fmla="*/ 258 h 326"/>
                    <a:gd name="T32" fmla="*/ 65 w 331"/>
                    <a:gd name="T33" fmla="*/ 261 h 326"/>
                    <a:gd name="T34" fmla="*/ 35 w 331"/>
                    <a:gd name="T35" fmla="*/ 211 h 326"/>
                    <a:gd name="T36" fmla="*/ 66 w 331"/>
                    <a:gd name="T37" fmla="*/ 159 h 326"/>
                    <a:gd name="T38" fmla="*/ 50 w 331"/>
                    <a:gd name="T39" fmla="*/ 90 h 326"/>
                    <a:gd name="T40" fmla="*/ 100 w 331"/>
                    <a:gd name="T41" fmla="*/ 91 h 326"/>
                    <a:gd name="T42" fmla="*/ 124 w 331"/>
                    <a:gd name="T43" fmla="*/ 34 h 326"/>
                    <a:gd name="T44" fmla="*/ 184 w 331"/>
                    <a:gd name="T45" fmla="*/ 28 h 326"/>
                    <a:gd name="T46" fmla="*/ 214 w 331"/>
                    <a:gd name="T47" fmla="*/ 79 h 326"/>
                    <a:gd name="T48" fmla="*/ 266 w 331"/>
                    <a:gd name="T49" fmla="*/ 70 h 326"/>
                    <a:gd name="T50" fmla="*/ 296 w 331"/>
                    <a:gd name="T51" fmla="*/ 120 h 326"/>
                    <a:gd name="T52" fmla="*/ 266 w 331"/>
                    <a:gd name="T53" fmla="*/ 172 h 326"/>
                    <a:gd name="T54" fmla="*/ 282 w 331"/>
                    <a:gd name="T55" fmla="*/ 242 h 326"/>
                    <a:gd name="T56" fmla="*/ 222 w 331"/>
                    <a:gd name="T57" fmla="*/ 249 h 326"/>
                    <a:gd name="T58" fmla="*/ 148 w 331"/>
                    <a:gd name="T59" fmla="*/ 303 h 326"/>
                    <a:gd name="T60" fmla="*/ 240 w 331"/>
                    <a:gd name="T61" fmla="*/ 263 h 326"/>
                    <a:gd name="T62" fmla="*/ 233 w 331"/>
                    <a:gd name="T63" fmla="*/ 287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31" h="326">
                      <a:moveTo>
                        <a:pt x="309" y="94"/>
                      </a:moveTo>
                      <a:cubicBezTo>
                        <a:pt x="289" y="55"/>
                        <a:pt x="256" y="27"/>
                        <a:pt x="216" y="14"/>
                      </a:cubicBezTo>
                      <a:cubicBezTo>
                        <a:pt x="175" y="0"/>
                        <a:pt x="132" y="4"/>
                        <a:pt x="94" y="23"/>
                      </a:cubicBezTo>
                      <a:cubicBezTo>
                        <a:pt x="55" y="42"/>
                        <a:pt x="27" y="75"/>
                        <a:pt x="14" y="116"/>
                      </a:cubicBezTo>
                      <a:cubicBezTo>
                        <a:pt x="0" y="156"/>
                        <a:pt x="4" y="200"/>
                        <a:pt x="23" y="238"/>
                      </a:cubicBezTo>
                      <a:cubicBezTo>
                        <a:pt x="42" y="276"/>
                        <a:pt x="75" y="304"/>
                        <a:pt x="116" y="318"/>
                      </a:cubicBezTo>
                      <a:cubicBezTo>
                        <a:pt x="132" y="323"/>
                        <a:pt x="149" y="326"/>
                        <a:pt x="166" y="326"/>
                      </a:cubicBezTo>
                      <a:cubicBezTo>
                        <a:pt x="191" y="326"/>
                        <a:pt x="215" y="320"/>
                        <a:pt x="238" y="309"/>
                      </a:cubicBezTo>
                      <a:cubicBezTo>
                        <a:pt x="276" y="289"/>
                        <a:pt x="304" y="256"/>
                        <a:pt x="318" y="216"/>
                      </a:cubicBezTo>
                      <a:cubicBezTo>
                        <a:pt x="331" y="175"/>
                        <a:pt x="328" y="132"/>
                        <a:pt x="309" y="94"/>
                      </a:cubicBezTo>
                      <a:close/>
                      <a:moveTo>
                        <a:pt x="288" y="166"/>
                      </a:moveTo>
                      <a:cubicBezTo>
                        <a:pt x="303" y="146"/>
                        <a:pt x="303" y="146"/>
                        <a:pt x="303" y="146"/>
                      </a:cubicBezTo>
                      <a:cubicBezTo>
                        <a:pt x="305" y="159"/>
                        <a:pt x="305" y="173"/>
                        <a:pt x="303" y="186"/>
                      </a:cubicBezTo>
                      <a:lnTo>
                        <a:pt x="288" y="166"/>
                      </a:lnTo>
                      <a:close/>
                      <a:moveTo>
                        <a:pt x="246" y="52"/>
                      </a:moveTo>
                      <a:cubicBezTo>
                        <a:pt x="221" y="57"/>
                        <a:pt x="221" y="57"/>
                        <a:pt x="221" y="57"/>
                      </a:cubicBezTo>
                      <a:cubicBezTo>
                        <a:pt x="210" y="34"/>
                        <a:pt x="210" y="34"/>
                        <a:pt x="210" y="34"/>
                      </a:cubicBezTo>
                      <a:cubicBezTo>
                        <a:pt x="223" y="39"/>
                        <a:pt x="235" y="45"/>
                        <a:pt x="246" y="52"/>
                      </a:cubicBezTo>
                      <a:close/>
                      <a:moveTo>
                        <a:pt x="98" y="45"/>
                      </a:moveTo>
                      <a:cubicBezTo>
                        <a:pt x="92" y="69"/>
                        <a:pt x="92" y="69"/>
                        <a:pt x="92" y="69"/>
                      </a:cubicBezTo>
                      <a:cubicBezTo>
                        <a:pt x="67" y="68"/>
                        <a:pt x="67" y="68"/>
                        <a:pt x="67" y="68"/>
                      </a:cubicBezTo>
                      <a:cubicBezTo>
                        <a:pt x="76" y="59"/>
                        <a:pt x="87" y="51"/>
                        <a:pt x="98" y="45"/>
                      </a:cubicBezTo>
                      <a:close/>
                      <a:moveTo>
                        <a:pt x="29" y="145"/>
                      </a:moveTo>
                      <a:cubicBezTo>
                        <a:pt x="44" y="166"/>
                        <a:pt x="44" y="166"/>
                        <a:pt x="44" y="166"/>
                      </a:cubicBezTo>
                      <a:cubicBezTo>
                        <a:pt x="28" y="185"/>
                        <a:pt x="28" y="185"/>
                        <a:pt x="28" y="185"/>
                      </a:cubicBezTo>
                      <a:cubicBezTo>
                        <a:pt x="27" y="172"/>
                        <a:pt x="27" y="159"/>
                        <a:pt x="29" y="145"/>
                      </a:cubicBezTo>
                      <a:close/>
                      <a:moveTo>
                        <a:pt x="86" y="279"/>
                      </a:moveTo>
                      <a:cubicBezTo>
                        <a:pt x="111" y="275"/>
                        <a:pt x="111" y="275"/>
                        <a:pt x="111" y="275"/>
                      </a:cubicBezTo>
                      <a:cubicBezTo>
                        <a:pt x="121" y="297"/>
                        <a:pt x="121" y="297"/>
                        <a:pt x="121" y="297"/>
                      </a:cubicBezTo>
                      <a:cubicBezTo>
                        <a:pt x="108" y="293"/>
                        <a:pt x="96" y="287"/>
                        <a:pt x="86" y="279"/>
                      </a:cubicBezTo>
                      <a:close/>
                      <a:moveTo>
                        <a:pt x="148" y="303"/>
                      </a:moveTo>
                      <a:cubicBezTo>
                        <a:pt x="127" y="258"/>
                        <a:pt x="127" y="258"/>
                        <a:pt x="127" y="258"/>
                      </a:cubicBezTo>
                      <a:cubicBezTo>
                        <a:pt x="125" y="254"/>
                        <a:pt x="120" y="251"/>
                        <a:pt x="115" y="252"/>
                      </a:cubicBezTo>
                      <a:cubicBezTo>
                        <a:pt x="65" y="261"/>
                        <a:pt x="65" y="261"/>
                        <a:pt x="65" y="261"/>
                      </a:cubicBezTo>
                      <a:cubicBezTo>
                        <a:pt x="56" y="251"/>
                        <a:pt x="48" y="240"/>
                        <a:pt x="42" y="228"/>
                      </a:cubicBezTo>
                      <a:cubicBezTo>
                        <a:pt x="39" y="223"/>
                        <a:pt x="37" y="217"/>
                        <a:pt x="35" y="211"/>
                      </a:cubicBezTo>
                      <a:cubicBezTo>
                        <a:pt x="65" y="172"/>
                        <a:pt x="65" y="172"/>
                        <a:pt x="65" y="172"/>
                      </a:cubicBezTo>
                      <a:cubicBezTo>
                        <a:pt x="68" y="169"/>
                        <a:pt x="68" y="163"/>
                        <a:pt x="66" y="159"/>
                      </a:cubicBezTo>
                      <a:cubicBezTo>
                        <a:pt x="35" y="119"/>
                        <a:pt x="35" y="119"/>
                        <a:pt x="35" y="119"/>
                      </a:cubicBezTo>
                      <a:cubicBezTo>
                        <a:pt x="39" y="108"/>
                        <a:pt x="44" y="99"/>
                        <a:pt x="50" y="90"/>
                      </a:cubicBezTo>
                      <a:cubicBezTo>
                        <a:pt x="99" y="91"/>
                        <a:pt x="99" y="91"/>
                        <a:pt x="99" y="91"/>
                      </a:cubicBezTo>
                      <a:cubicBezTo>
                        <a:pt x="99" y="91"/>
                        <a:pt x="100" y="91"/>
                        <a:pt x="100" y="91"/>
                      </a:cubicBezTo>
                      <a:cubicBezTo>
                        <a:pt x="104" y="91"/>
                        <a:pt x="108" y="87"/>
                        <a:pt x="110" y="83"/>
                      </a:cubicBezTo>
                      <a:cubicBezTo>
                        <a:pt x="124" y="34"/>
                        <a:pt x="124" y="34"/>
                        <a:pt x="124" y="34"/>
                      </a:cubicBezTo>
                      <a:cubicBezTo>
                        <a:pt x="137" y="30"/>
                        <a:pt x="151" y="27"/>
                        <a:pt x="166" y="27"/>
                      </a:cubicBezTo>
                      <a:cubicBezTo>
                        <a:pt x="172" y="27"/>
                        <a:pt x="178" y="27"/>
                        <a:pt x="184" y="28"/>
                      </a:cubicBezTo>
                      <a:cubicBezTo>
                        <a:pt x="205" y="73"/>
                        <a:pt x="205" y="73"/>
                        <a:pt x="205" y="73"/>
                      </a:cubicBezTo>
                      <a:cubicBezTo>
                        <a:pt x="207" y="77"/>
                        <a:pt x="210" y="79"/>
                        <a:pt x="214" y="79"/>
                      </a:cubicBezTo>
                      <a:cubicBezTo>
                        <a:pt x="215" y="79"/>
                        <a:pt x="216" y="79"/>
                        <a:pt x="216" y="79"/>
                      </a:cubicBezTo>
                      <a:cubicBezTo>
                        <a:pt x="266" y="70"/>
                        <a:pt x="266" y="70"/>
                        <a:pt x="266" y="70"/>
                      </a:cubicBezTo>
                      <a:cubicBezTo>
                        <a:pt x="276" y="80"/>
                        <a:pt x="283" y="91"/>
                        <a:pt x="289" y="103"/>
                      </a:cubicBezTo>
                      <a:cubicBezTo>
                        <a:pt x="292" y="109"/>
                        <a:pt x="294" y="114"/>
                        <a:pt x="296" y="120"/>
                      </a:cubicBezTo>
                      <a:cubicBezTo>
                        <a:pt x="266" y="159"/>
                        <a:pt x="266" y="159"/>
                        <a:pt x="266" y="159"/>
                      </a:cubicBezTo>
                      <a:cubicBezTo>
                        <a:pt x="263" y="163"/>
                        <a:pt x="263" y="168"/>
                        <a:pt x="266" y="172"/>
                      </a:cubicBezTo>
                      <a:cubicBezTo>
                        <a:pt x="296" y="213"/>
                        <a:pt x="296" y="213"/>
                        <a:pt x="296" y="213"/>
                      </a:cubicBezTo>
                      <a:cubicBezTo>
                        <a:pt x="292" y="223"/>
                        <a:pt x="287" y="233"/>
                        <a:pt x="282" y="242"/>
                      </a:cubicBezTo>
                      <a:cubicBezTo>
                        <a:pt x="232" y="241"/>
                        <a:pt x="232" y="241"/>
                        <a:pt x="232" y="241"/>
                      </a:cubicBezTo>
                      <a:cubicBezTo>
                        <a:pt x="227" y="241"/>
                        <a:pt x="223" y="244"/>
                        <a:pt x="222" y="249"/>
                      </a:cubicBezTo>
                      <a:cubicBezTo>
                        <a:pt x="208" y="298"/>
                        <a:pt x="208" y="298"/>
                        <a:pt x="208" y="298"/>
                      </a:cubicBezTo>
                      <a:cubicBezTo>
                        <a:pt x="188" y="304"/>
                        <a:pt x="168" y="306"/>
                        <a:pt x="148" y="303"/>
                      </a:cubicBezTo>
                      <a:close/>
                      <a:moveTo>
                        <a:pt x="233" y="287"/>
                      </a:moveTo>
                      <a:cubicBezTo>
                        <a:pt x="240" y="263"/>
                        <a:pt x="240" y="263"/>
                        <a:pt x="240" y="263"/>
                      </a:cubicBezTo>
                      <a:cubicBezTo>
                        <a:pt x="264" y="263"/>
                        <a:pt x="264" y="263"/>
                        <a:pt x="264" y="263"/>
                      </a:cubicBezTo>
                      <a:cubicBezTo>
                        <a:pt x="255" y="272"/>
                        <a:pt x="245" y="280"/>
                        <a:pt x="233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88384" y="2455416"/>
                <a:ext cx="193524" cy="77039"/>
                <a:chOff x="319088" y="3180511"/>
                <a:chExt cx="428624" cy="7703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19088" y="3181350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 flipV="1">
                  <a:off x="533400" y="3180511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Group 49"/>
          <p:cNvGrpSpPr/>
          <p:nvPr/>
        </p:nvGrpSpPr>
        <p:grpSpPr>
          <a:xfrm>
            <a:off x="539552" y="1418772"/>
            <a:ext cx="762470" cy="250745"/>
            <a:chOff x="358733" y="2747158"/>
            <a:chExt cx="762470" cy="250745"/>
          </a:xfrm>
        </p:grpSpPr>
        <p:sp>
          <p:nvSpPr>
            <p:cNvPr id="51" name="TextBox 50"/>
            <p:cNvSpPr txBox="1"/>
            <p:nvPr/>
          </p:nvSpPr>
          <p:spPr>
            <a:xfrm>
              <a:off x="622348" y="2747158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Mairie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58733" y="2747158"/>
              <a:ext cx="252827" cy="250745"/>
              <a:chOff x="358733" y="2747158"/>
              <a:chExt cx="252827" cy="2507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58733" y="274715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28"/>
              <p:cNvSpPr>
                <a:spLocks noEditPoints="1"/>
              </p:cNvSpPr>
              <p:nvPr/>
            </p:nvSpPr>
            <p:spPr bwMode="auto">
              <a:xfrm>
                <a:off x="384751" y="2761494"/>
                <a:ext cx="200791" cy="215986"/>
              </a:xfrm>
              <a:custGeom>
                <a:avLst/>
                <a:gdLst>
                  <a:gd name="T0" fmla="*/ 268 w 279"/>
                  <a:gd name="T1" fmla="*/ 299 h 299"/>
                  <a:gd name="T2" fmla="*/ 12 w 279"/>
                  <a:gd name="T3" fmla="*/ 299 h 299"/>
                  <a:gd name="T4" fmla="*/ 3 w 279"/>
                  <a:gd name="T5" fmla="*/ 294 h 299"/>
                  <a:gd name="T6" fmla="*/ 2 w 279"/>
                  <a:gd name="T7" fmla="*/ 284 h 299"/>
                  <a:gd name="T8" fmla="*/ 23 w 279"/>
                  <a:gd name="T9" fmla="*/ 241 h 299"/>
                  <a:gd name="T10" fmla="*/ 33 w 279"/>
                  <a:gd name="T11" fmla="*/ 235 h 299"/>
                  <a:gd name="T12" fmla="*/ 246 w 279"/>
                  <a:gd name="T13" fmla="*/ 235 h 299"/>
                  <a:gd name="T14" fmla="*/ 256 w 279"/>
                  <a:gd name="T15" fmla="*/ 241 h 299"/>
                  <a:gd name="T16" fmla="*/ 277 w 279"/>
                  <a:gd name="T17" fmla="*/ 284 h 299"/>
                  <a:gd name="T18" fmla="*/ 277 w 279"/>
                  <a:gd name="T19" fmla="*/ 294 h 299"/>
                  <a:gd name="T20" fmla="*/ 268 w 279"/>
                  <a:gd name="T21" fmla="*/ 299 h 299"/>
                  <a:gd name="T22" fmla="*/ 29 w 279"/>
                  <a:gd name="T23" fmla="*/ 278 h 299"/>
                  <a:gd name="T24" fmla="*/ 250 w 279"/>
                  <a:gd name="T25" fmla="*/ 278 h 299"/>
                  <a:gd name="T26" fmla="*/ 240 w 279"/>
                  <a:gd name="T27" fmla="*/ 257 h 299"/>
                  <a:gd name="T28" fmla="*/ 40 w 279"/>
                  <a:gd name="T29" fmla="*/ 257 h 299"/>
                  <a:gd name="T30" fmla="*/ 29 w 279"/>
                  <a:gd name="T31" fmla="*/ 278 h 299"/>
                  <a:gd name="T32" fmla="*/ 257 w 279"/>
                  <a:gd name="T33" fmla="*/ 86 h 299"/>
                  <a:gd name="T34" fmla="*/ 22 w 279"/>
                  <a:gd name="T35" fmla="*/ 86 h 299"/>
                  <a:gd name="T36" fmla="*/ 12 w 279"/>
                  <a:gd name="T37" fmla="*/ 78 h 299"/>
                  <a:gd name="T38" fmla="*/ 17 w 279"/>
                  <a:gd name="T39" fmla="*/ 66 h 299"/>
                  <a:gd name="T40" fmla="*/ 135 w 279"/>
                  <a:gd name="T41" fmla="*/ 2 h 299"/>
                  <a:gd name="T42" fmla="*/ 145 w 279"/>
                  <a:gd name="T43" fmla="*/ 2 h 299"/>
                  <a:gd name="T44" fmla="*/ 262 w 279"/>
                  <a:gd name="T45" fmla="*/ 66 h 299"/>
                  <a:gd name="T46" fmla="*/ 267 w 279"/>
                  <a:gd name="T47" fmla="*/ 78 h 299"/>
                  <a:gd name="T48" fmla="*/ 257 w 279"/>
                  <a:gd name="T49" fmla="*/ 86 h 299"/>
                  <a:gd name="T50" fmla="*/ 64 w 279"/>
                  <a:gd name="T51" fmla="*/ 65 h 299"/>
                  <a:gd name="T52" fmla="*/ 215 w 279"/>
                  <a:gd name="T53" fmla="*/ 65 h 299"/>
                  <a:gd name="T54" fmla="*/ 140 w 279"/>
                  <a:gd name="T55" fmla="*/ 23 h 299"/>
                  <a:gd name="T56" fmla="*/ 64 w 279"/>
                  <a:gd name="T57" fmla="*/ 65 h 299"/>
                  <a:gd name="T58" fmla="*/ 54 w 279"/>
                  <a:gd name="T59" fmla="*/ 203 h 299"/>
                  <a:gd name="T60" fmla="*/ 54 w 279"/>
                  <a:gd name="T61" fmla="*/ 118 h 299"/>
                  <a:gd name="T62" fmla="*/ 44 w 279"/>
                  <a:gd name="T63" fmla="*/ 107 h 299"/>
                  <a:gd name="T64" fmla="*/ 33 w 279"/>
                  <a:gd name="T65" fmla="*/ 118 h 299"/>
                  <a:gd name="T66" fmla="*/ 33 w 279"/>
                  <a:gd name="T67" fmla="*/ 203 h 299"/>
                  <a:gd name="T68" fmla="*/ 44 w 279"/>
                  <a:gd name="T69" fmla="*/ 214 h 299"/>
                  <a:gd name="T70" fmla="*/ 54 w 279"/>
                  <a:gd name="T71" fmla="*/ 203 h 299"/>
                  <a:gd name="T72" fmla="*/ 118 w 279"/>
                  <a:gd name="T73" fmla="*/ 203 h 299"/>
                  <a:gd name="T74" fmla="*/ 118 w 279"/>
                  <a:gd name="T75" fmla="*/ 118 h 299"/>
                  <a:gd name="T76" fmla="*/ 108 w 279"/>
                  <a:gd name="T77" fmla="*/ 107 h 299"/>
                  <a:gd name="T78" fmla="*/ 97 w 279"/>
                  <a:gd name="T79" fmla="*/ 118 h 299"/>
                  <a:gd name="T80" fmla="*/ 97 w 279"/>
                  <a:gd name="T81" fmla="*/ 203 h 299"/>
                  <a:gd name="T82" fmla="*/ 108 w 279"/>
                  <a:gd name="T83" fmla="*/ 214 h 299"/>
                  <a:gd name="T84" fmla="*/ 118 w 279"/>
                  <a:gd name="T85" fmla="*/ 203 h 299"/>
                  <a:gd name="T86" fmla="*/ 182 w 279"/>
                  <a:gd name="T87" fmla="*/ 203 h 299"/>
                  <a:gd name="T88" fmla="*/ 182 w 279"/>
                  <a:gd name="T89" fmla="*/ 118 h 299"/>
                  <a:gd name="T90" fmla="*/ 172 w 279"/>
                  <a:gd name="T91" fmla="*/ 107 h 299"/>
                  <a:gd name="T92" fmla="*/ 161 w 279"/>
                  <a:gd name="T93" fmla="*/ 118 h 299"/>
                  <a:gd name="T94" fmla="*/ 161 w 279"/>
                  <a:gd name="T95" fmla="*/ 203 h 299"/>
                  <a:gd name="T96" fmla="*/ 172 w 279"/>
                  <a:gd name="T97" fmla="*/ 214 h 299"/>
                  <a:gd name="T98" fmla="*/ 182 w 279"/>
                  <a:gd name="T99" fmla="*/ 203 h 299"/>
                  <a:gd name="T100" fmla="*/ 246 w 279"/>
                  <a:gd name="T101" fmla="*/ 203 h 299"/>
                  <a:gd name="T102" fmla="*/ 246 w 279"/>
                  <a:gd name="T103" fmla="*/ 118 h 299"/>
                  <a:gd name="T104" fmla="*/ 236 w 279"/>
                  <a:gd name="T105" fmla="*/ 107 h 299"/>
                  <a:gd name="T106" fmla="*/ 225 w 279"/>
                  <a:gd name="T107" fmla="*/ 118 h 299"/>
                  <a:gd name="T108" fmla="*/ 225 w 279"/>
                  <a:gd name="T109" fmla="*/ 203 h 299"/>
                  <a:gd name="T110" fmla="*/ 236 w 279"/>
                  <a:gd name="T111" fmla="*/ 214 h 299"/>
                  <a:gd name="T112" fmla="*/ 246 w 279"/>
                  <a:gd name="T113" fmla="*/ 20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9" h="299">
                    <a:moveTo>
                      <a:pt x="268" y="299"/>
                    </a:moveTo>
                    <a:cubicBezTo>
                      <a:pt x="12" y="299"/>
                      <a:pt x="12" y="299"/>
                      <a:pt x="12" y="299"/>
                    </a:cubicBezTo>
                    <a:cubicBezTo>
                      <a:pt x="8" y="299"/>
                      <a:pt x="5" y="297"/>
                      <a:pt x="3" y="294"/>
                    </a:cubicBezTo>
                    <a:cubicBezTo>
                      <a:pt x="1" y="291"/>
                      <a:pt x="0" y="287"/>
                      <a:pt x="2" y="284"/>
                    </a:cubicBezTo>
                    <a:cubicBezTo>
                      <a:pt x="23" y="241"/>
                      <a:pt x="23" y="241"/>
                      <a:pt x="23" y="241"/>
                    </a:cubicBezTo>
                    <a:cubicBezTo>
                      <a:pt x="25" y="238"/>
                      <a:pt x="29" y="235"/>
                      <a:pt x="33" y="235"/>
                    </a:cubicBezTo>
                    <a:cubicBezTo>
                      <a:pt x="246" y="235"/>
                      <a:pt x="246" y="235"/>
                      <a:pt x="246" y="235"/>
                    </a:cubicBezTo>
                    <a:cubicBezTo>
                      <a:pt x="250" y="235"/>
                      <a:pt x="254" y="238"/>
                      <a:pt x="256" y="241"/>
                    </a:cubicBezTo>
                    <a:cubicBezTo>
                      <a:pt x="277" y="284"/>
                      <a:pt x="277" y="284"/>
                      <a:pt x="277" y="284"/>
                    </a:cubicBezTo>
                    <a:cubicBezTo>
                      <a:pt x="279" y="287"/>
                      <a:pt x="279" y="291"/>
                      <a:pt x="277" y="294"/>
                    </a:cubicBezTo>
                    <a:cubicBezTo>
                      <a:pt x="275" y="297"/>
                      <a:pt x="271" y="299"/>
                      <a:pt x="268" y="299"/>
                    </a:cubicBezTo>
                    <a:close/>
                    <a:moveTo>
                      <a:pt x="29" y="278"/>
                    </a:moveTo>
                    <a:cubicBezTo>
                      <a:pt x="250" y="278"/>
                      <a:pt x="250" y="278"/>
                      <a:pt x="250" y="278"/>
                    </a:cubicBezTo>
                    <a:cubicBezTo>
                      <a:pt x="240" y="257"/>
                      <a:pt x="240" y="257"/>
                      <a:pt x="240" y="257"/>
                    </a:cubicBezTo>
                    <a:cubicBezTo>
                      <a:pt x="40" y="257"/>
                      <a:pt x="40" y="257"/>
                      <a:pt x="40" y="257"/>
                    </a:cubicBezTo>
                    <a:lnTo>
                      <a:pt x="29" y="278"/>
                    </a:lnTo>
                    <a:close/>
                    <a:moveTo>
                      <a:pt x="257" y="86"/>
                    </a:moveTo>
                    <a:cubicBezTo>
                      <a:pt x="22" y="86"/>
                      <a:pt x="22" y="86"/>
                      <a:pt x="22" y="86"/>
                    </a:cubicBezTo>
                    <a:cubicBezTo>
                      <a:pt x="17" y="86"/>
                      <a:pt x="13" y="83"/>
                      <a:pt x="12" y="78"/>
                    </a:cubicBezTo>
                    <a:cubicBezTo>
                      <a:pt x="11" y="73"/>
                      <a:pt x="13" y="68"/>
                      <a:pt x="17" y="66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8" y="0"/>
                      <a:pt x="142" y="0"/>
                      <a:pt x="145" y="2"/>
                    </a:cubicBezTo>
                    <a:cubicBezTo>
                      <a:pt x="262" y="66"/>
                      <a:pt x="262" y="66"/>
                      <a:pt x="262" y="66"/>
                    </a:cubicBezTo>
                    <a:cubicBezTo>
                      <a:pt x="266" y="68"/>
                      <a:pt x="269" y="73"/>
                      <a:pt x="267" y="78"/>
                    </a:cubicBezTo>
                    <a:cubicBezTo>
                      <a:pt x="266" y="83"/>
                      <a:pt x="262" y="86"/>
                      <a:pt x="257" y="86"/>
                    </a:cubicBezTo>
                    <a:close/>
                    <a:moveTo>
                      <a:pt x="64" y="65"/>
                    </a:moveTo>
                    <a:cubicBezTo>
                      <a:pt x="215" y="65"/>
                      <a:pt x="215" y="65"/>
                      <a:pt x="215" y="65"/>
                    </a:cubicBezTo>
                    <a:cubicBezTo>
                      <a:pt x="140" y="23"/>
                      <a:pt x="140" y="23"/>
                      <a:pt x="140" y="23"/>
                    </a:cubicBezTo>
                    <a:lnTo>
                      <a:pt x="64" y="65"/>
                    </a:lnTo>
                    <a:close/>
                    <a:moveTo>
                      <a:pt x="54" y="203"/>
                    </a:moveTo>
                    <a:cubicBezTo>
                      <a:pt x="54" y="118"/>
                      <a:pt x="54" y="118"/>
                      <a:pt x="54" y="118"/>
                    </a:cubicBezTo>
                    <a:cubicBezTo>
                      <a:pt x="54" y="112"/>
                      <a:pt x="50" y="107"/>
                      <a:pt x="44" y="107"/>
                    </a:cubicBezTo>
                    <a:cubicBezTo>
                      <a:pt x="38" y="107"/>
                      <a:pt x="33" y="112"/>
                      <a:pt x="33" y="118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9"/>
                      <a:pt x="38" y="214"/>
                      <a:pt x="44" y="214"/>
                    </a:cubicBezTo>
                    <a:cubicBezTo>
                      <a:pt x="50" y="214"/>
                      <a:pt x="54" y="209"/>
                      <a:pt x="54" y="203"/>
                    </a:cubicBezTo>
                    <a:close/>
                    <a:moveTo>
                      <a:pt x="118" y="203"/>
                    </a:move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2"/>
                      <a:pt x="114" y="107"/>
                      <a:pt x="108" y="107"/>
                    </a:cubicBezTo>
                    <a:cubicBezTo>
                      <a:pt x="102" y="107"/>
                      <a:pt x="97" y="112"/>
                      <a:pt x="97" y="118"/>
                    </a:cubicBezTo>
                    <a:cubicBezTo>
                      <a:pt x="97" y="203"/>
                      <a:pt x="97" y="203"/>
                      <a:pt x="97" y="203"/>
                    </a:cubicBezTo>
                    <a:cubicBezTo>
                      <a:pt x="97" y="209"/>
                      <a:pt x="102" y="214"/>
                      <a:pt x="108" y="214"/>
                    </a:cubicBezTo>
                    <a:cubicBezTo>
                      <a:pt x="114" y="214"/>
                      <a:pt x="118" y="209"/>
                      <a:pt x="118" y="203"/>
                    </a:cubicBezTo>
                    <a:close/>
                    <a:moveTo>
                      <a:pt x="182" y="203"/>
                    </a:move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2" y="112"/>
                      <a:pt x="178" y="107"/>
                      <a:pt x="172" y="107"/>
                    </a:cubicBezTo>
                    <a:cubicBezTo>
                      <a:pt x="166" y="107"/>
                      <a:pt x="161" y="112"/>
                      <a:pt x="161" y="118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1" y="209"/>
                      <a:pt x="166" y="214"/>
                      <a:pt x="172" y="214"/>
                    </a:cubicBezTo>
                    <a:cubicBezTo>
                      <a:pt x="178" y="214"/>
                      <a:pt x="182" y="209"/>
                      <a:pt x="182" y="203"/>
                    </a:cubicBezTo>
                    <a:close/>
                    <a:moveTo>
                      <a:pt x="246" y="203"/>
                    </a:moveTo>
                    <a:cubicBezTo>
                      <a:pt x="246" y="118"/>
                      <a:pt x="246" y="118"/>
                      <a:pt x="246" y="118"/>
                    </a:cubicBezTo>
                    <a:cubicBezTo>
                      <a:pt x="246" y="112"/>
                      <a:pt x="242" y="107"/>
                      <a:pt x="236" y="107"/>
                    </a:cubicBezTo>
                    <a:cubicBezTo>
                      <a:pt x="230" y="107"/>
                      <a:pt x="225" y="112"/>
                      <a:pt x="225" y="118"/>
                    </a:cubicBezTo>
                    <a:cubicBezTo>
                      <a:pt x="225" y="203"/>
                      <a:pt x="225" y="203"/>
                      <a:pt x="225" y="203"/>
                    </a:cubicBezTo>
                    <a:cubicBezTo>
                      <a:pt x="225" y="209"/>
                      <a:pt x="230" y="214"/>
                      <a:pt x="236" y="214"/>
                    </a:cubicBezTo>
                    <a:cubicBezTo>
                      <a:pt x="242" y="214"/>
                      <a:pt x="246" y="209"/>
                      <a:pt x="246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7299795" y="1385195"/>
            <a:ext cx="894698" cy="283694"/>
            <a:chOff x="339327" y="5225963"/>
            <a:chExt cx="894698" cy="2836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l="47883" t="34979" r="49259" b="60277"/>
            <a:stretch/>
          </p:blipFill>
          <p:spPr>
            <a:xfrm>
              <a:off x="339327" y="5225963"/>
              <a:ext cx="283022" cy="28369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3342" y="5245437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Château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49" y="2253600"/>
            <a:ext cx="4039121" cy="26568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755593" y="4890459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</p:spTree>
    <p:extLst>
      <p:ext uri="{BB962C8B-B14F-4D97-AF65-F5344CB8AC3E}">
        <p14:creationId xmlns:p14="http://schemas.microsoft.com/office/powerpoint/2010/main" val="36275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717" y="2253600"/>
            <a:ext cx="4545763" cy="265169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r="24843"/>
          <a:stretch/>
        </p:blipFill>
        <p:spPr>
          <a:xfrm>
            <a:off x="464401" y="2253600"/>
            <a:ext cx="3963584" cy="265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9942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405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Lieux ouverts au public – Bâtiments d’habitation collectifs – Voies publiques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4900518"/>
            <a:ext cx="11208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</a:t>
            </a:r>
            <a:r>
              <a:rPr kumimoji="0" lang="en-US" sz="6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Bureau Immobilier </a:t>
            </a:r>
            <a:r>
              <a:rPr kumimoji="0" lang="en-US" sz="6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Feltes</a:t>
            </a:r>
            <a:endParaRPr kumimoji="0" lang="en-US" sz="6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59832" y="1418093"/>
            <a:ext cx="942006" cy="250745"/>
            <a:chOff x="358733" y="1909387"/>
            <a:chExt cx="942006" cy="250745"/>
          </a:xfrm>
        </p:grpSpPr>
        <p:grpSp>
          <p:nvGrpSpPr>
            <p:cNvPr id="10" name="Group 9"/>
            <p:cNvGrpSpPr/>
            <p:nvPr/>
          </p:nvGrpSpPr>
          <p:grpSpPr>
            <a:xfrm>
              <a:off x="358733" y="1909387"/>
              <a:ext cx="252827" cy="250745"/>
              <a:chOff x="358733" y="1909387"/>
              <a:chExt cx="252827" cy="25074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8733" y="1909387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506"/>
              <p:cNvSpPr>
                <a:spLocks noEditPoints="1"/>
              </p:cNvSpPr>
              <p:nvPr/>
            </p:nvSpPr>
            <p:spPr bwMode="auto">
              <a:xfrm>
                <a:off x="399794" y="1926574"/>
                <a:ext cx="170703" cy="216369"/>
              </a:xfrm>
              <a:custGeom>
                <a:avLst/>
                <a:gdLst>
                  <a:gd name="T0" fmla="*/ 76 w 237"/>
                  <a:gd name="T1" fmla="*/ 117 h 299"/>
                  <a:gd name="T2" fmla="*/ 161 w 237"/>
                  <a:gd name="T3" fmla="*/ 117 h 299"/>
                  <a:gd name="T4" fmla="*/ 183 w 237"/>
                  <a:gd name="T5" fmla="*/ 96 h 299"/>
                  <a:gd name="T6" fmla="*/ 183 w 237"/>
                  <a:gd name="T7" fmla="*/ 64 h 299"/>
                  <a:gd name="T8" fmla="*/ 161 w 237"/>
                  <a:gd name="T9" fmla="*/ 43 h 299"/>
                  <a:gd name="T10" fmla="*/ 76 w 237"/>
                  <a:gd name="T11" fmla="*/ 43 h 299"/>
                  <a:gd name="T12" fmla="*/ 55 w 237"/>
                  <a:gd name="T13" fmla="*/ 64 h 299"/>
                  <a:gd name="T14" fmla="*/ 55 w 237"/>
                  <a:gd name="T15" fmla="*/ 96 h 299"/>
                  <a:gd name="T16" fmla="*/ 76 w 237"/>
                  <a:gd name="T17" fmla="*/ 117 h 299"/>
                  <a:gd name="T18" fmla="*/ 76 w 237"/>
                  <a:gd name="T19" fmla="*/ 64 h 299"/>
                  <a:gd name="T20" fmla="*/ 161 w 237"/>
                  <a:gd name="T21" fmla="*/ 64 h 299"/>
                  <a:gd name="T22" fmla="*/ 161 w 237"/>
                  <a:gd name="T23" fmla="*/ 96 h 299"/>
                  <a:gd name="T24" fmla="*/ 76 w 237"/>
                  <a:gd name="T25" fmla="*/ 96 h 299"/>
                  <a:gd name="T26" fmla="*/ 76 w 237"/>
                  <a:gd name="T27" fmla="*/ 64 h 299"/>
                  <a:gd name="T28" fmla="*/ 76 w 237"/>
                  <a:gd name="T29" fmla="*/ 192 h 299"/>
                  <a:gd name="T30" fmla="*/ 55 w 237"/>
                  <a:gd name="T31" fmla="*/ 171 h 299"/>
                  <a:gd name="T32" fmla="*/ 76 w 237"/>
                  <a:gd name="T33" fmla="*/ 149 h 299"/>
                  <a:gd name="T34" fmla="*/ 97 w 237"/>
                  <a:gd name="T35" fmla="*/ 171 h 299"/>
                  <a:gd name="T36" fmla="*/ 76 w 237"/>
                  <a:gd name="T37" fmla="*/ 192 h 299"/>
                  <a:gd name="T38" fmla="*/ 183 w 237"/>
                  <a:gd name="T39" fmla="*/ 171 h 299"/>
                  <a:gd name="T40" fmla="*/ 161 w 237"/>
                  <a:gd name="T41" fmla="*/ 192 h 299"/>
                  <a:gd name="T42" fmla="*/ 140 w 237"/>
                  <a:gd name="T43" fmla="*/ 171 h 299"/>
                  <a:gd name="T44" fmla="*/ 161 w 237"/>
                  <a:gd name="T45" fmla="*/ 149 h 299"/>
                  <a:gd name="T46" fmla="*/ 183 w 237"/>
                  <a:gd name="T47" fmla="*/ 171 h 299"/>
                  <a:gd name="T48" fmla="*/ 233 w 237"/>
                  <a:gd name="T49" fmla="*/ 280 h 299"/>
                  <a:gd name="T50" fmla="*/ 183 w 237"/>
                  <a:gd name="T51" fmla="*/ 231 h 299"/>
                  <a:gd name="T52" fmla="*/ 225 w 237"/>
                  <a:gd name="T53" fmla="*/ 181 h 299"/>
                  <a:gd name="T54" fmla="*/ 225 w 237"/>
                  <a:gd name="T55" fmla="*/ 53 h 299"/>
                  <a:gd name="T56" fmla="*/ 172 w 237"/>
                  <a:gd name="T57" fmla="*/ 0 h 299"/>
                  <a:gd name="T58" fmla="*/ 65 w 237"/>
                  <a:gd name="T59" fmla="*/ 0 h 299"/>
                  <a:gd name="T60" fmla="*/ 12 w 237"/>
                  <a:gd name="T61" fmla="*/ 53 h 299"/>
                  <a:gd name="T62" fmla="*/ 12 w 237"/>
                  <a:gd name="T63" fmla="*/ 181 h 299"/>
                  <a:gd name="T64" fmla="*/ 52 w 237"/>
                  <a:gd name="T65" fmla="*/ 233 h 299"/>
                  <a:gd name="T66" fmla="*/ 4 w 237"/>
                  <a:gd name="T67" fmla="*/ 280 h 299"/>
                  <a:gd name="T68" fmla="*/ 4 w 237"/>
                  <a:gd name="T69" fmla="*/ 296 h 299"/>
                  <a:gd name="T70" fmla="*/ 12 w 237"/>
                  <a:gd name="T71" fmla="*/ 299 h 299"/>
                  <a:gd name="T72" fmla="*/ 20 w 237"/>
                  <a:gd name="T73" fmla="*/ 296 h 299"/>
                  <a:gd name="T74" fmla="*/ 38 w 237"/>
                  <a:gd name="T75" fmla="*/ 277 h 299"/>
                  <a:gd name="T76" fmla="*/ 200 w 237"/>
                  <a:gd name="T77" fmla="*/ 277 h 299"/>
                  <a:gd name="T78" fmla="*/ 218 w 237"/>
                  <a:gd name="T79" fmla="*/ 296 h 299"/>
                  <a:gd name="T80" fmla="*/ 225 w 237"/>
                  <a:gd name="T81" fmla="*/ 299 h 299"/>
                  <a:gd name="T82" fmla="*/ 233 w 237"/>
                  <a:gd name="T83" fmla="*/ 296 h 299"/>
                  <a:gd name="T84" fmla="*/ 233 w 237"/>
                  <a:gd name="T85" fmla="*/ 280 h 299"/>
                  <a:gd name="T86" fmla="*/ 33 w 237"/>
                  <a:gd name="T87" fmla="*/ 181 h 299"/>
                  <a:gd name="T88" fmla="*/ 33 w 237"/>
                  <a:gd name="T89" fmla="*/ 53 h 299"/>
                  <a:gd name="T90" fmla="*/ 65 w 237"/>
                  <a:gd name="T91" fmla="*/ 21 h 299"/>
                  <a:gd name="T92" fmla="*/ 172 w 237"/>
                  <a:gd name="T93" fmla="*/ 21 h 299"/>
                  <a:gd name="T94" fmla="*/ 204 w 237"/>
                  <a:gd name="T95" fmla="*/ 53 h 299"/>
                  <a:gd name="T96" fmla="*/ 204 w 237"/>
                  <a:gd name="T97" fmla="*/ 181 h 299"/>
                  <a:gd name="T98" fmla="*/ 161 w 237"/>
                  <a:gd name="T99" fmla="*/ 213 h 299"/>
                  <a:gd name="T100" fmla="*/ 65 w 237"/>
                  <a:gd name="T101" fmla="*/ 213 h 299"/>
                  <a:gd name="T102" fmla="*/ 33 w 237"/>
                  <a:gd name="T103" fmla="*/ 181 h 299"/>
                  <a:gd name="T104" fmla="*/ 59 w 237"/>
                  <a:gd name="T105" fmla="*/ 256 h 299"/>
                  <a:gd name="T106" fmla="*/ 80 w 237"/>
                  <a:gd name="T107" fmla="*/ 235 h 299"/>
                  <a:gd name="T108" fmla="*/ 157 w 237"/>
                  <a:gd name="T109" fmla="*/ 235 h 299"/>
                  <a:gd name="T110" fmla="*/ 178 w 237"/>
                  <a:gd name="T111" fmla="*/ 256 h 299"/>
                  <a:gd name="T112" fmla="*/ 59 w 237"/>
                  <a:gd name="T113" fmla="*/ 25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7" h="299">
                    <a:moveTo>
                      <a:pt x="76" y="117"/>
                    </a:move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73" y="117"/>
                      <a:pt x="183" y="108"/>
                      <a:pt x="183" y="96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52"/>
                      <a:pt x="173" y="43"/>
                      <a:pt x="161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64" y="43"/>
                      <a:pt x="55" y="52"/>
                      <a:pt x="55" y="64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5" y="108"/>
                      <a:pt x="64" y="117"/>
                      <a:pt x="76" y="117"/>
                    </a:cubicBezTo>
                    <a:close/>
                    <a:moveTo>
                      <a:pt x="76" y="64"/>
                    </a:move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76" y="96"/>
                      <a:pt x="76" y="96"/>
                      <a:pt x="76" y="96"/>
                    </a:cubicBezTo>
                    <a:lnTo>
                      <a:pt x="76" y="64"/>
                    </a:lnTo>
                    <a:close/>
                    <a:moveTo>
                      <a:pt x="76" y="192"/>
                    </a:moveTo>
                    <a:cubicBezTo>
                      <a:pt x="64" y="192"/>
                      <a:pt x="55" y="182"/>
                      <a:pt x="55" y="171"/>
                    </a:cubicBezTo>
                    <a:cubicBezTo>
                      <a:pt x="55" y="159"/>
                      <a:pt x="64" y="149"/>
                      <a:pt x="76" y="149"/>
                    </a:cubicBezTo>
                    <a:cubicBezTo>
                      <a:pt x="88" y="149"/>
                      <a:pt x="97" y="159"/>
                      <a:pt x="97" y="171"/>
                    </a:cubicBezTo>
                    <a:cubicBezTo>
                      <a:pt x="97" y="182"/>
                      <a:pt x="88" y="192"/>
                      <a:pt x="76" y="192"/>
                    </a:cubicBezTo>
                    <a:close/>
                    <a:moveTo>
                      <a:pt x="183" y="171"/>
                    </a:moveTo>
                    <a:cubicBezTo>
                      <a:pt x="183" y="182"/>
                      <a:pt x="173" y="192"/>
                      <a:pt x="161" y="192"/>
                    </a:cubicBezTo>
                    <a:cubicBezTo>
                      <a:pt x="150" y="192"/>
                      <a:pt x="140" y="182"/>
                      <a:pt x="140" y="171"/>
                    </a:cubicBezTo>
                    <a:cubicBezTo>
                      <a:pt x="140" y="159"/>
                      <a:pt x="150" y="149"/>
                      <a:pt x="161" y="149"/>
                    </a:cubicBezTo>
                    <a:cubicBezTo>
                      <a:pt x="173" y="149"/>
                      <a:pt x="183" y="159"/>
                      <a:pt x="183" y="171"/>
                    </a:cubicBezTo>
                    <a:close/>
                    <a:moveTo>
                      <a:pt x="233" y="280"/>
                    </a:moveTo>
                    <a:cubicBezTo>
                      <a:pt x="183" y="231"/>
                      <a:pt x="183" y="231"/>
                      <a:pt x="183" y="231"/>
                    </a:cubicBezTo>
                    <a:cubicBezTo>
                      <a:pt x="205" y="223"/>
                      <a:pt x="225" y="204"/>
                      <a:pt x="225" y="181"/>
                    </a:cubicBezTo>
                    <a:cubicBezTo>
                      <a:pt x="225" y="53"/>
                      <a:pt x="225" y="53"/>
                      <a:pt x="225" y="53"/>
                    </a:cubicBezTo>
                    <a:cubicBezTo>
                      <a:pt x="225" y="24"/>
                      <a:pt x="201" y="0"/>
                      <a:pt x="172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6" y="0"/>
                      <a:pt x="12" y="24"/>
                      <a:pt x="12" y="53"/>
                    </a:cubicBezTo>
                    <a:cubicBezTo>
                      <a:pt x="12" y="181"/>
                      <a:pt x="12" y="181"/>
                      <a:pt x="12" y="181"/>
                    </a:cubicBezTo>
                    <a:cubicBezTo>
                      <a:pt x="12" y="206"/>
                      <a:pt x="29" y="227"/>
                      <a:pt x="52" y="233"/>
                    </a:cubicBezTo>
                    <a:cubicBezTo>
                      <a:pt x="4" y="280"/>
                      <a:pt x="4" y="280"/>
                      <a:pt x="4" y="280"/>
                    </a:cubicBezTo>
                    <a:cubicBezTo>
                      <a:pt x="0" y="285"/>
                      <a:pt x="0" y="291"/>
                      <a:pt x="4" y="296"/>
                    </a:cubicBezTo>
                    <a:cubicBezTo>
                      <a:pt x="7" y="298"/>
                      <a:pt x="9" y="299"/>
                      <a:pt x="12" y="299"/>
                    </a:cubicBezTo>
                    <a:cubicBezTo>
                      <a:pt x="15" y="299"/>
                      <a:pt x="17" y="298"/>
                      <a:pt x="20" y="296"/>
                    </a:cubicBezTo>
                    <a:cubicBezTo>
                      <a:pt x="38" y="277"/>
                      <a:pt x="38" y="277"/>
                      <a:pt x="38" y="277"/>
                    </a:cubicBezTo>
                    <a:cubicBezTo>
                      <a:pt x="200" y="277"/>
                      <a:pt x="200" y="277"/>
                      <a:pt x="200" y="277"/>
                    </a:cubicBezTo>
                    <a:cubicBezTo>
                      <a:pt x="218" y="296"/>
                      <a:pt x="218" y="296"/>
                      <a:pt x="218" y="296"/>
                    </a:cubicBezTo>
                    <a:cubicBezTo>
                      <a:pt x="220" y="298"/>
                      <a:pt x="223" y="299"/>
                      <a:pt x="225" y="299"/>
                    </a:cubicBezTo>
                    <a:cubicBezTo>
                      <a:pt x="228" y="299"/>
                      <a:pt x="231" y="298"/>
                      <a:pt x="233" y="296"/>
                    </a:cubicBezTo>
                    <a:cubicBezTo>
                      <a:pt x="237" y="291"/>
                      <a:pt x="237" y="285"/>
                      <a:pt x="233" y="280"/>
                    </a:cubicBezTo>
                    <a:close/>
                    <a:moveTo>
                      <a:pt x="33" y="181"/>
                    </a:move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36"/>
                      <a:pt x="48" y="21"/>
                      <a:pt x="65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90" y="21"/>
                      <a:pt x="204" y="36"/>
                      <a:pt x="204" y="53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98"/>
                      <a:pt x="180" y="213"/>
                      <a:pt x="161" y="213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48" y="213"/>
                      <a:pt x="33" y="199"/>
                      <a:pt x="33" y="181"/>
                    </a:cubicBezTo>
                    <a:close/>
                    <a:moveTo>
                      <a:pt x="59" y="256"/>
                    </a:moveTo>
                    <a:cubicBezTo>
                      <a:pt x="80" y="235"/>
                      <a:pt x="80" y="235"/>
                      <a:pt x="80" y="235"/>
                    </a:cubicBezTo>
                    <a:cubicBezTo>
                      <a:pt x="157" y="235"/>
                      <a:pt x="157" y="235"/>
                      <a:pt x="157" y="235"/>
                    </a:cubicBezTo>
                    <a:cubicBezTo>
                      <a:pt x="178" y="256"/>
                      <a:pt x="178" y="256"/>
                      <a:pt x="178" y="256"/>
                    </a:cubicBezTo>
                    <a:lnTo>
                      <a:pt x="59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2348" y="1909387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Transport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552" y="1844243"/>
            <a:ext cx="758481" cy="271816"/>
            <a:chOff x="353307" y="3373879"/>
            <a:chExt cx="758481" cy="2718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29717" t="24988" r="67444" b="70466"/>
            <a:stretch/>
          </p:blipFill>
          <p:spPr>
            <a:xfrm>
              <a:off x="353307" y="3373879"/>
              <a:ext cx="281153" cy="2718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8582" y="3383692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3688" y="1834923"/>
            <a:ext cx="859530" cy="288033"/>
            <a:chOff x="339638" y="3701147"/>
            <a:chExt cx="859530" cy="2880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2467" t="93839" r="94374" b="1345"/>
            <a:stretch/>
          </p:blipFill>
          <p:spPr>
            <a:xfrm>
              <a:off x="339638" y="3701147"/>
              <a:ext cx="312825" cy="2880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605" y="3721046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Crèche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5152" y="1393591"/>
            <a:ext cx="780008" cy="270723"/>
            <a:chOff x="353307" y="3042004"/>
            <a:chExt cx="780008" cy="2707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29830" t="35195" r="67331" b="60277"/>
            <a:stretch/>
          </p:blipFill>
          <p:spPr>
            <a:xfrm>
              <a:off x="353307" y="3042004"/>
              <a:ext cx="281153" cy="2707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34460" y="3057524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Eglise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88886" y="1385195"/>
            <a:ext cx="1233718" cy="298315"/>
            <a:chOff x="344033" y="4044060"/>
            <a:chExt cx="1233718" cy="2983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2563" t="45716" r="94422" b="49295"/>
            <a:stretch/>
          </p:blipFill>
          <p:spPr>
            <a:xfrm>
              <a:off x="344033" y="4044060"/>
              <a:ext cx="298572" cy="29831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42880" y="4070106"/>
              <a:ext cx="9348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Centre culturel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59832" y="1850581"/>
            <a:ext cx="1389707" cy="272375"/>
            <a:chOff x="352691" y="4438708"/>
            <a:chExt cx="1389707" cy="2723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29830" t="29881" r="67325" b="65564"/>
            <a:stretch/>
          </p:blipFill>
          <p:spPr>
            <a:xfrm>
              <a:off x="352691" y="4438708"/>
              <a:ext cx="281769" cy="2723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0814" y="4451784"/>
              <a:ext cx="11015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Ecole de musique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5152" y="1839064"/>
            <a:ext cx="1436351" cy="281274"/>
            <a:chOff x="344577" y="4833462"/>
            <a:chExt cx="1436351" cy="2812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/>
            <a:srcRect l="29742" t="88625" r="67266" b="6671"/>
            <a:stretch/>
          </p:blipFill>
          <p:spPr>
            <a:xfrm>
              <a:off x="344577" y="4833462"/>
              <a:ext cx="296237" cy="2812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4460" y="485805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Toilettes publiques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9795" y="1865031"/>
            <a:ext cx="1088629" cy="267825"/>
            <a:chOff x="339638" y="1512436"/>
            <a:chExt cx="1088629" cy="2678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/>
            <a:srcRect l="47818" t="29982" r="49327" b="65538"/>
            <a:stretch/>
          </p:blipFill>
          <p:spPr>
            <a:xfrm>
              <a:off x="339638" y="1512436"/>
              <a:ext cx="282710" cy="26782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4460" y="1517243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Aire de jeux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63688" y="1411243"/>
            <a:ext cx="993302" cy="250745"/>
            <a:chOff x="358733" y="2420888"/>
            <a:chExt cx="993302" cy="250745"/>
          </a:xfrm>
        </p:grpSpPr>
        <p:sp>
          <p:nvSpPr>
            <p:cNvPr id="36" name="TextBox 35"/>
            <p:cNvSpPr txBox="1"/>
            <p:nvPr/>
          </p:nvSpPr>
          <p:spPr>
            <a:xfrm>
              <a:off x="622348" y="242088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Résidence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8733" y="2420888"/>
              <a:ext cx="252827" cy="250745"/>
              <a:chOff x="358733" y="2420888"/>
              <a:chExt cx="252827" cy="25074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58733" y="242088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408933" y="2442358"/>
                <a:ext cx="152426" cy="207142"/>
              </a:xfrm>
              <a:custGeom>
                <a:avLst/>
                <a:gdLst>
                  <a:gd name="T0" fmla="*/ 90 w 235"/>
                  <a:gd name="T1" fmla="*/ 215 h 320"/>
                  <a:gd name="T2" fmla="*/ 107 w 235"/>
                  <a:gd name="T3" fmla="*/ 224 h 320"/>
                  <a:gd name="T4" fmla="*/ 96 w 235"/>
                  <a:gd name="T5" fmla="*/ 234 h 320"/>
                  <a:gd name="T6" fmla="*/ 92 w 235"/>
                  <a:gd name="T7" fmla="*/ 276 h 320"/>
                  <a:gd name="T8" fmla="*/ 106 w 235"/>
                  <a:gd name="T9" fmla="*/ 270 h 320"/>
                  <a:gd name="T10" fmla="*/ 92 w 235"/>
                  <a:gd name="T11" fmla="*/ 257 h 320"/>
                  <a:gd name="T12" fmla="*/ 87 w 235"/>
                  <a:gd name="T13" fmla="*/ 270 h 320"/>
                  <a:gd name="T14" fmla="*/ 58 w 235"/>
                  <a:gd name="T15" fmla="*/ 233 h 320"/>
                  <a:gd name="T16" fmla="*/ 61 w 235"/>
                  <a:gd name="T17" fmla="*/ 216 h 320"/>
                  <a:gd name="T18" fmla="*/ 44 w 235"/>
                  <a:gd name="T19" fmla="*/ 228 h 320"/>
                  <a:gd name="T20" fmla="*/ 63 w 235"/>
                  <a:gd name="T21" fmla="*/ 185 h 320"/>
                  <a:gd name="T22" fmla="*/ 58 w 235"/>
                  <a:gd name="T23" fmla="*/ 171 h 320"/>
                  <a:gd name="T24" fmla="*/ 43 w 235"/>
                  <a:gd name="T25" fmla="*/ 181 h 320"/>
                  <a:gd name="T26" fmla="*/ 96 w 235"/>
                  <a:gd name="T27" fmla="*/ 192 h 320"/>
                  <a:gd name="T28" fmla="*/ 106 w 235"/>
                  <a:gd name="T29" fmla="*/ 177 h 320"/>
                  <a:gd name="T30" fmla="*/ 86 w 235"/>
                  <a:gd name="T31" fmla="*/ 181 h 320"/>
                  <a:gd name="T32" fmla="*/ 92 w 235"/>
                  <a:gd name="T33" fmla="*/ 148 h 320"/>
                  <a:gd name="T34" fmla="*/ 107 w 235"/>
                  <a:gd name="T35" fmla="*/ 138 h 320"/>
                  <a:gd name="T36" fmla="*/ 98 w 235"/>
                  <a:gd name="T37" fmla="*/ 128 h 320"/>
                  <a:gd name="T38" fmla="*/ 87 w 235"/>
                  <a:gd name="T39" fmla="*/ 142 h 320"/>
                  <a:gd name="T40" fmla="*/ 58 w 235"/>
                  <a:gd name="T41" fmla="*/ 148 h 320"/>
                  <a:gd name="T42" fmla="*/ 61 w 235"/>
                  <a:gd name="T43" fmla="*/ 131 h 320"/>
                  <a:gd name="T44" fmla="*/ 52 w 235"/>
                  <a:gd name="T45" fmla="*/ 128 h 320"/>
                  <a:gd name="T46" fmla="*/ 43 w 235"/>
                  <a:gd name="T47" fmla="*/ 138 h 320"/>
                  <a:gd name="T48" fmla="*/ 54 w 235"/>
                  <a:gd name="T49" fmla="*/ 106 h 320"/>
                  <a:gd name="T50" fmla="*/ 61 w 235"/>
                  <a:gd name="T51" fmla="*/ 88 h 320"/>
                  <a:gd name="T52" fmla="*/ 48 w 235"/>
                  <a:gd name="T53" fmla="*/ 87 h 320"/>
                  <a:gd name="T54" fmla="*/ 46 w 235"/>
                  <a:gd name="T55" fmla="*/ 103 h 320"/>
                  <a:gd name="T56" fmla="*/ 100 w 235"/>
                  <a:gd name="T57" fmla="*/ 105 h 320"/>
                  <a:gd name="T58" fmla="*/ 104 w 235"/>
                  <a:gd name="T59" fmla="*/ 88 h 320"/>
                  <a:gd name="T60" fmla="*/ 86 w 235"/>
                  <a:gd name="T61" fmla="*/ 96 h 320"/>
                  <a:gd name="T62" fmla="*/ 100 w 235"/>
                  <a:gd name="T63" fmla="*/ 63 h 320"/>
                  <a:gd name="T64" fmla="*/ 106 w 235"/>
                  <a:gd name="T65" fmla="*/ 49 h 320"/>
                  <a:gd name="T66" fmla="*/ 87 w 235"/>
                  <a:gd name="T67" fmla="*/ 49 h 320"/>
                  <a:gd name="T68" fmla="*/ 50 w 235"/>
                  <a:gd name="T69" fmla="*/ 63 h 320"/>
                  <a:gd name="T70" fmla="*/ 63 w 235"/>
                  <a:gd name="T71" fmla="*/ 49 h 320"/>
                  <a:gd name="T72" fmla="*/ 43 w 235"/>
                  <a:gd name="T73" fmla="*/ 53 h 320"/>
                  <a:gd name="T74" fmla="*/ 182 w 235"/>
                  <a:gd name="T75" fmla="*/ 234 h 320"/>
                  <a:gd name="T76" fmla="*/ 191 w 235"/>
                  <a:gd name="T77" fmla="*/ 220 h 320"/>
                  <a:gd name="T78" fmla="*/ 184 w 235"/>
                  <a:gd name="T79" fmla="*/ 213 h 320"/>
                  <a:gd name="T80" fmla="*/ 174 w 235"/>
                  <a:gd name="T81" fmla="*/ 216 h 320"/>
                  <a:gd name="T82" fmla="*/ 174 w 235"/>
                  <a:gd name="T83" fmla="*/ 231 h 320"/>
                  <a:gd name="T84" fmla="*/ 186 w 235"/>
                  <a:gd name="T85" fmla="*/ 191 h 320"/>
                  <a:gd name="T86" fmla="*/ 191 w 235"/>
                  <a:gd name="T87" fmla="*/ 177 h 320"/>
                  <a:gd name="T88" fmla="*/ 174 w 235"/>
                  <a:gd name="T89" fmla="*/ 173 h 320"/>
                  <a:gd name="T90" fmla="*/ 174 w 235"/>
                  <a:gd name="T91" fmla="*/ 189 h 320"/>
                  <a:gd name="T92" fmla="*/ 186 w 235"/>
                  <a:gd name="T93" fmla="*/ 148 h 320"/>
                  <a:gd name="T94" fmla="*/ 189 w 235"/>
                  <a:gd name="T95" fmla="*/ 131 h 320"/>
                  <a:gd name="T96" fmla="*/ 174 w 235"/>
                  <a:gd name="T97" fmla="*/ 131 h 320"/>
                  <a:gd name="T98" fmla="*/ 235 w 235"/>
                  <a:gd name="T99" fmla="*/ 96 h 320"/>
                  <a:gd name="T100" fmla="*/ 0 w 235"/>
                  <a:gd name="T101" fmla="*/ 309 h 320"/>
                  <a:gd name="T102" fmla="*/ 150 w 235"/>
                  <a:gd name="T103" fmla="*/ 10 h 320"/>
                  <a:gd name="T104" fmla="*/ 22 w 235"/>
                  <a:gd name="T105" fmla="*/ 298 h 320"/>
                  <a:gd name="T106" fmla="*/ 64 w 235"/>
                  <a:gd name="T107" fmla="*/ 266 h 320"/>
                  <a:gd name="T108" fmla="*/ 22 w 235"/>
                  <a:gd name="T109" fmla="*/ 21 h 320"/>
                  <a:gd name="T110" fmla="*/ 150 w 235"/>
                  <a:gd name="T111" fmla="*/ 298 h 320"/>
                  <a:gd name="T112" fmla="*/ 192 w 235"/>
                  <a:gd name="T113" fmla="*/ 26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" h="320">
                    <a:moveTo>
                      <a:pt x="87" y="228"/>
                    </a:moveTo>
                    <a:cubicBezTo>
                      <a:pt x="86" y="226"/>
                      <a:pt x="86" y="225"/>
                      <a:pt x="86" y="224"/>
                    </a:cubicBezTo>
                    <a:cubicBezTo>
                      <a:pt x="86" y="221"/>
                      <a:pt x="87" y="218"/>
                      <a:pt x="89" y="216"/>
                    </a:cubicBezTo>
                    <a:cubicBezTo>
                      <a:pt x="89" y="216"/>
                      <a:pt x="90" y="215"/>
                      <a:pt x="90" y="215"/>
                    </a:cubicBezTo>
                    <a:cubicBezTo>
                      <a:pt x="91" y="214"/>
                      <a:pt x="92" y="214"/>
                      <a:pt x="92" y="214"/>
                    </a:cubicBezTo>
                    <a:cubicBezTo>
                      <a:pt x="93" y="214"/>
                      <a:pt x="94" y="213"/>
                      <a:pt x="94" y="213"/>
                    </a:cubicBezTo>
                    <a:cubicBezTo>
                      <a:pt x="98" y="212"/>
                      <a:pt x="101" y="214"/>
                      <a:pt x="104" y="216"/>
                    </a:cubicBezTo>
                    <a:cubicBezTo>
                      <a:pt x="106" y="218"/>
                      <a:pt x="107" y="221"/>
                      <a:pt x="107" y="224"/>
                    </a:cubicBezTo>
                    <a:cubicBezTo>
                      <a:pt x="107" y="225"/>
                      <a:pt x="107" y="226"/>
                      <a:pt x="106" y="228"/>
                    </a:cubicBezTo>
                    <a:cubicBezTo>
                      <a:pt x="106" y="229"/>
                      <a:pt x="105" y="230"/>
                      <a:pt x="104" y="231"/>
                    </a:cubicBezTo>
                    <a:cubicBezTo>
                      <a:pt x="103" y="232"/>
                      <a:pt x="102" y="233"/>
                      <a:pt x="100" y="233"/>
                    </a:cubicBezTo>
                    <a:cubicBezTo>
                      <a:pt x="99" y="234"/>
                      <a:pt x="98" y="234"/>
                      <a:pt x="96" y="234"/>
                    </a:cubicBezTo>
                    <a:cubicBezTo>
                      <a:pt x="93" y="234"/>
                      <a:pt x="91" y="233"/>
                      <a:pt x="89" y="231"/>
                    </a:cubicBezTo>
                    <a:cubicBezTo>
                      <a:pt x="88" y="230"/>
                      <a:pt x="87" y="229"/>
                      <a:pt x="87" y="228"/>
                    </a:cubicBezTo>
                    <a:close/>
                    <a:moveTo>
                      <a:pt x="89" y="274"/>
                    </a:moveTo>
                    <a:cubicBezTo>
                      <a:pt x="90" y="275"/>
                      <a:pt x="91" y="276"/>
                      <a:pt x="92" y="276"/>
                    </a:cubicBezTo>
                    <a:cubicBezTo>
                      <a:pt x="94" y="277"/>
                      <a:pt x="95" y="277"/>
                      <a:pt x="96" y="277"/>
                    </a:cubicBezTo>
                    <a:cubicBezTo>
                      <a:pt x="98" y="277"/>
                      <a:pt x="99" y="277"/>
                      <a:pt x="100" y="276"/>
                    </a:cubicBezTo>
                    <a:cubicBezTo>
                      <a:pt x="102" y="276"/>
                      <a:pt x="103" y="275"/>
                      <a:pt x="104" y="274"/>
                    </a:cubicBezTo>
                    <a:cubicBezTo>
                      <a:pt x="105" y="273"/>
                      <a:pt x="106" y="272"/>
                      <a:pt x="106" y="270"/>
                    </a:cubicBezTo>
                    <a:cubicBezTo>
                      <a:pt x="107" y="269"/>
                      <a:pt x="107" y="268"/>
                      <a:pt x="107" y="266"/>
                    </a:cubicBezTo>
                    <a:cubicBezTo>
                      <a:pt x="107" y="265"/>
                      <a:pt x="107" y="264"/>
                      <a:pt x="106" y="262"/>
                    </a:cubicBezTo>
                    <a:cubicBezTo>
                      <a:pt x="106" y="261"/>
                      <a:pt x="105" y="260"/>
                      <a:pt x="104" y="259"/>
                    </a:cubicBezTo>
                    <a:cubicBezTo>
                      <a:pt x="101" y="256"/>
                      <a:pt x="96" y="255"/>
                      <a:pt x="92" y="257"/>
                    </a:cubicBezTo>
                    <a:cubicBezTo>
                      <a:pt x="91" y="257"/>
                      <a:pt x="90" y="258"/>
                      <a:pt x="89" y="259"/>
                    </a:cubicBezTo>
                    <a:cubicBezTo>
                      <a:pt x="88" y="260"/>
                      <a:pt x="87" y="261"/>
                      <a:pt x="87" y="262"/>
                    </a:cubicBezTo>
                    <a:cubicBezTo>
                      <a:pt x="86" y="264"/>
                      <a:pt x="86" y="265"/>
                      <a:pt x="86" y="266"/>
                    </a:cubicBezTo>
                    <a:cubicBezTo>
                      <a:pt x="86" y="268"/>
                      <a:pt x="86" y="269"/>
                      <a:pt x="87" y="270"/>
                    </a:cubicBezTo>
                    <a:cubicBezTo>
                      <a:pt x="87" y="272"/>
                      <a:pt x="88" y="273"/>
                      <a:pt x="89" y="274"/>
                    </a:cubicBezTo>
                    <a:close/>
                    <a:moveTo>
                      <a:pt x="46" y="231"/>
                    </a:moveTo>
                    <a:cubicBezTo>
                      <a:pt x="48" y="233"/>
                      <a:pt x="51" y="234"/>
                      <a:pt x="54" y="234"/>
                    </a:cubicBezTo>
                    <a:cubicBezTo>
                      <a:pt x="55" y="234"/>
                      <a:pt x="56" y="234"/>
                      <a:pt x="58" y="233"/>
                    </a:cubicBezTo>
                    <a:cubicBezTo>
                      <a:pt x="59" y="233"/>
                      <a:pt x="60" y="232"/>
                      <a:pt x="61" y="231"/>
                    </a:cubicBezTo>
                    <a:cubicBezTo>
                      <a:pt x="62" y="230"/>
                      <a:pt x="63" y="229"/>
                      <a:pt x="63" y="228"/>
                    </a:cubicBezTo>
                    <a:cubicBezTo>
                      <a:pt x="64" y="226"/>
                      <a:pt x="64" y="225"/>
                      <a:pt x="64" y="224"/>
                    </a:cubicBezTo>
                    <a:cubicBezTo>
                      <a:pt x="64" y="221"/>
                      <a:pt x="63" y="218"/>
                      <a:pt x="61" y="216"/>
                    </a:cubicBezTo>
                    <a:cubicBezTo>
                      <a:pt x="60" y="215"/>
                      <a:pt x="59" y="214"/>
                      <a:pt x="58" y="214"/>
                    </a:cubicBezTo>
                    <a:cubicBezTo>
                      <a:pt x="54" y="212"/>
                      <a:pt x="49" y="213"/>
                      <a:pt x="46" y="216"/>
                    </a:cubicBezTo>
                    <a:cubicBezTo>
                      <a:pt x="44" y="218"/>
                      <a:pt x="43" y="221"/>
                      <a:pt x="43" y="224"/>
                    </a:cubicBezTo>
                    <a:cubicBezTo>
                      <a:pt x="43" y="225"/>
                      <a:pt x="43" y="226"/>
                      <a:pt x="44" y="228"/>
                    </a:cubicBezTo>
                    <a:cubicBezTo>
                      <a:pt x="44" y="229"/>
                      <a:pt x="45" y="230"/>
                      <a:pt x="46" y="231"/>
                    </a:cubicBezTo>
                    <a:close/>
                    <a:moveTo>
                      <a:pt x="54" y="192"/>
                    </a:moveTo>
                    <a:cubicBezTo>
                      <a:pt x="57" y="192"/>
                      <a:pt x="59" y="191"/>
                      <a:pt x="61" y="189"/>
                    </a:cubicBezTo>
                    <a:cubicBezTo>
                      <a:pt x="62" y="188"/>
                      <a:pt x="63" y="186"/>
                      <a:pt x="63" y="185"/>
                    </a:cubicBezTo>
                    <a:cubicBezTo>
                      <a:pt x="64" y="184"/>
                      <a:pt x="64" y="182"/>
                      <a:pt x="64" y="181"/>
                    </a:cubicBezTo>
                    <a:cubicBezTo>
                      <a:pt x="64" y="180"/>
                      <a:pt x="64" y="178"/>
                      <a:pt x="63" y="177"/>
                    </a:cubicBezTo>
                    <a:cubicBezTo>
                      <a:pt x="63" y="176"/>
                      <a:pt x="62" y="174"/>
                      <a:pt x="61" y="173"/>
                    </a:cubicBezTo>
                    <a:cubicBezTo>
                      <a:pt x="60" y="172"/>
                      <a:pt x="59" y="172"/>
                      <a:pt x="58" y="171"/>
                    </a:cubicBezTo>
                    <a:cubicBezTo>
                      <a:pt x="55" y="170"/>
                      <a:pt x="52" y="170"/>
                      <a:pt x="50" y="171"/>
                    </a:cubicBezTo>
                    <a:cubicBezTo>
                      <a:pt x="48" y="172"/>
                      <a:pt x="47" y="172"/>
                      <a:pt x="46" y="173"/>
                    </a:cubicBezTo>
                    <a:cubicBezTo>
                      <a:pt x="45" y="174"/>
                      <a:pt x="44" y="176"/>
                      <a:pt x="44" y="177"/>
                    </a:cubicBezTo>
                    <a:cubicBezTo>
                      <a:pt x="43" y="178"/>
                      <a:pt x="43" y="180"/>
                      <a:pt x="43" y="181"/>
                    </a:cubicBezTo>
                    <a:cubicBezTo>
                      <a:pt x="43" y="184"/>
                      <a:pt x="44" y="187"/>
                      <a:pt x="46" y="189"/>
                    </a:cubicBezTo>
                    <a:cubicBezTo>
                      <a:pt x="48" y="191"/>
                      <a:pt x="51" y="192"/>
                      <a:pt x="54" y="192"/>
                    </a:cubicBezTo>
                    <a:close/>
                    <a:moveTo>
                      <a:pt x="92" y="191"/>
                    </a:moveTo>
                    <a:cubicBezTo>
                      <a:pt x="94" y="191"/>
                      <a:pt x="95" y="192"/>
                      <a:pt x="96" y="192"/>
                    </a:cubicBezTo>
                    <a:cubicBezTo>
                      <a:pt x="99" y="192"/>
                      <a:pt x="102" y="191"/>
                      <a:pt x="104" y="189"/>
                    </a:cubicBezTo>
                    <a:cubicBezTo>
                      <a:pt x="105" y="188"/>
                      <a:pt x="106" y="186"/>
                      <a:pt x="106" y="185"/>
                    </a:cubicBezTo>
                    <a:cubicBezTo>
                      <a:pt x="107" y="184"/>
                      <a:pt x="107" y="182"/>
                      <a:pt x="107" y="181"/>
                    </a:cubicBezTo>
                    <a:cubicBezTo>
                      <a:pt x="107" y="180"/>
                      <a:pt x="107" y="178"/>
                      <a:pt x="106" y="177"/>
                    </a:cubicBezTo>
                    <a:cubicBezTo>
                      <a:pt x="106" y="176"/>
                      <a:pt x="105" y="174"/>
                      <a:pt x="104" y="173"/>
                    </a:cubicBezTo>
                    <a:cubicBezTo>
                      <a:pt x="100" y="169"/>
                      <a:pt x="93" y="169"/>
                      <a:pt x="89" y="173"/>
                    </a:cubicBezTo>
                    <a:cubicBezTo>
                      <a:pt x="88" y="174"/>
                      <a:pt x="87" y="176"/>
                      <a:pt x="87" y="177"/>
                    </a:cubicBezTo>
                    <a:cubicBezTo>
                      <a:pt x="86" y="178"/>
                      <a:pt x="86" y="180"/>
                      <a:pt x="86" y="181"/>
                    </a:cubicBezTo>
                    <a:cubicBezTo>
                      <a:pt x="86" y="184"/>
                      <a:pt x="87" y="187"/>
                      <a:pt x="89" y="189"/>
                    </a:cubicBezTo>
                    <a:cubicBezTo>
                      <a:pt x="90" y="190"/>
                      <a:pt x="91" y="190"/>
                      <a:pt x="92" y="191"/>
                    </a:cubicBezTo>
                    <a:close/>
                    <a:moveTo>
                      <a:pt x="89" y="146"/>
                    </a:moveTo>
                    <a:cubicBezTo>
                      <a:pt x="90" y="147"/>
                      <a:pt x="91" y="148"/>
                      <a:pt x="92" y="148"/>
                    </a:cubicBezTo>
                    <a:cubicBezTo>
                      <a:pt x="94" y="149"/>
                      <a:pt x="95" y="149"/>
                      <a:pt x="96" y="149"/>
                    </a:cubicBezTo>
                    <a:cubicBezTo>
                      <a:pt x="98" y="149"/>
                      <a:pt x="99" y="149"/>
                      <a:pt x="100" y="148"/>
                    </a:cubicBezTo>
                    <a:cubicBezTo>
                      <a:pt x="102" y="148"/>
                      <a:pt x="103" y="147"/>
                      <a:pt x="104" y="146"/>
                    </a:cubicBezTo>
                    <a:cubicBezTo>
                      <a:pt x="106" y="144"/>
                      <a:pt x="107" y="141"/>
                      <a:pt x="107" y="138"/>
                    </a:cubicBezTo>
                    <a:cubicBezTo>
                      <a:pt x="107" y="136"/>
                      <a:pt x="106" y="133"/>
                      <a:pt x="104" y="131"/>
                    </a:cubicBezTo>
                    <a:cubicBezTo>
                      <a:pt x="103" y="130"/>
                      <a:pt x="103" y="130"/>
                      <a:pt x="102" y="129"/>
                    </a:cubicBezTo>
                    <a:cubicBezTo>
                      <a:pt x="102" y="129"/>
                      <a:pt x="101" y="129"/>
                      <a:pt x="100" y="129"/>
                    </a:cubicBezTo>
                    <a:cubicBezTo>
                      <a:pt x="100" y="128"/>
                      <a:pt x="99" y="128"/>
                      <a:pt x="98" y="128"/>
                    </a:cubicBezTo>
                    <a:cubicBezTo>
                      <a:pt x="96" y="127"/>
                      <a:pt x="94" y="128"/>
                      <a:pt x="92" y="129"/>
                    </a:cubicBezTo>
                    <a:cubicBezTo>
                      <a:pt x="91" y="129"/>
                      <a:pt x="90" y="130"/>
                      <a:pt x="89" y="131"/>
                    </a:cubicBezTo>
                    <a:cubicBezTo>
                      <a:pt x="87" y="133"/>
                      <a:pt x="86" y="136"/>
                      <a:pt x="86" y="138"/>
                    </a:cubicBezTo>
                    <a:cubicBezTo>
                      <a:pt x="86" y="140"/>
                      <a:pt x="86" y="141"/>
                      <a:pt x="87" y="142"/>
                    </a:cubicBezTo>
                    <a:cubicBezTo>
                      <a:pt x="87" y="144"/>
                      <a:pt x="88" y="145"/>
                      <a:pt x="89" y="146"/>
                    </a:cubicBezTo>
                    <a:close/>
                    <a:moveTo>
                      <a:pt x="50" y="148"/>
                    </a:moveTo>
                    <a:cubicBezTo>
                      <a:pt x="51" y="149"/>
                      <a:pt x="52" y="149"/>
                      <a:pt x="54" y="149"/>
                    </a:cubicBezTo>
                    <a:cubicBezTo>
                      <a:pt x="55" y="149"/>
                      <a:pt x="56" y="149"/>
                      <a:pt x="58" y="148"/>
                    </a:cubicBezTo>
                    <a:cubicBezTo>
                      <a:pt x="59" y="148"/>
                      <a:pt x="60" y="147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1"/>
                      <a:pt x="64" y="140"/>
                      <a:pt x="64" y="138"/>
                    </a:cubicBezTo>
                    <a:cubicBezTo>
                      <a:pt x="64" y="136"/>
                      <a:pt x="63" y="133"/>
                      <a:pt x="61" y="131"/>
                    </a:cubicBezTo>
                    <a:cubicBezTo>
                      <a:pt x="61" y="130"/>
                      <a:pt x="60" y="130"/>
                      <a:pt x="60" y="129"/>
                    </a:cubicBezTo>
                    <a:cubicBezTo>
                      <a:pt x="59" y="129"/>
                      <a:pt x="58" y="129"/>
                      <a:pt x="58" y="129"/>
                    </a:cubicBezTo>
                    <a:cubicBezTo>
                      <a:pt x="57" y="128"/>
                      <a:pt x="56" y="128"/>
                      <a:pt x="56" y="128"/>
                    </a:cubicBezTo>
                    <a:cubicBezTo>
                      <a:pt x="54" y="128"/>
                      <a:pt x="53" y="128"/>
                      <a:pt x="52" y="128"/>
                    </a:cubicBezTo>
                    <a:cubicBezTo>
                      <a:pt x="51" y="128"/>
                      <a:pt x="50" y="128"/>
                      <a:pt x="50" y="129"/>
                    </a:cubicBezTo>
                    <a:cubicBezTo>
                      <a:pt x="49" y="129"/>
                      <a:pt x="48" y="129"/>
                      <a:pt x="48" y="129"/>
                    </a:cubicBezTo>
                    <a:cubicBezTo>
                      <a:pt x="47" y="130"/>
                      <a:pt x="47" y="130"/>
                      <a:pt x="46" y="131"/>
                    </a:cubicBezTo>
                    <a:cubicBezTo>
                      <a:pt x="44" y="133"/>
                      <a:pt x="43" y="136"/>
                      <a:pt x="43" y="138"/>
                    </a:cubicBezTo>
                    <a:cubicBezTo>
                      <a:pt x="43" y="141"/>
                      <a:pt x="44" y="144"/>
                      <a:pt x="46" y="146"/>
                    </a:cubicBezTo>
                    <a:cubicBezTo>
                      <a:pt x="47" y="147"/>
                      <a:pt x="48" y="148"/>
                      <a:pt x="50" y="148"/>
                    </a:cubicBezTo>
                    <a:close/>
                    <a:moveTo>
                      <a:pt x="50" y="105"/>
                    </a:moveTo>
                    <a:cubicBezTo>
                      <a:pt x="51" y="106"/>
                      <a:pt x="52" y="106"/>
                      <a:pt x="54" y="106"/>
                    </a:cubicBezTo>
                    <a:cubicBezTo>
                      <a:pt x="57" y="106"/>
                      <a:pt x="59" y="105"/>
                      <a:pt x="61" y="103"/>
                    </a:cubicBezTo>
                    <a:cubicBezTo>
                      <a:pt x="63" y="101"/>
                      <a:pt x="64" y="99"/>
                      <a:pt x="64" y="96"/>
                    </a:cubicBezTo>
                    <a:cubicBezTo>
                      <a:pt x="64" y="94"/>
                      <a:pt x="64" y="93"/>
                      <a:pt x="63" y="92"/>
                    </a:cubicBezTo>
                    <a:cubicBezTo>
                      <a:pt x="63" y="90"/>
                      <a:pt x="62" y="89"/>
                      <a:pt x="61" y="88"/>
                    </a:cubicBezTo>
                    <a:cubicBezTo>
                      <a:pt x="60" y="87"/>
                      <a:pt x="59" y="86"/>
                      <a:pt x="58" y="86"/>
                    </a:cubicBezTo>
                    <a:cubicBezTo>
                      <a:pt x="56" y="85"/>
                      <a:pt x="54" y="85"/>
                      <a:pt x="52" y="85"/>
                    </a:cubicBezTo>
                    <a:cubicBezTo>
                      <a:pt x="51" y="85"/>
                      <a:pt x="50" y="86"/>
                      <a:pt x="50" y="86"/>
                    </a:cubicBezTo>
                    <a:cubicBezTo>
                      <a:pt x="49" y="86"/>
                      <a:pt x="48" y="86"/>
                      <a:pt x="48" y="87"/>
                    </a:cubicBezTo>
                    <a:cubicBezTo>
                      <a:pt x="47" y="87"/>
                      <a:pt x="47" y="88"/>
                      <a:pt x="46" y="88"/>
                    </a:cubicBezTo>
                    <a:cubicBezTo>
                      <a:pt x="45" y="89"/>
                      <a:pt x="44" y="90"/>
                      <a:pt x="44" y="92"/>
                    </a:cubicBezTo>
                    <a:cubicBezTo>
                      <a:pt x="43" y="93"/>
                      <a:pt x="43" y="94"/>
                      <a:pt x="43" y="96"/>
                    </a:cubicBezTo>
                    <a:cubicBezTo>
                      <a:pt x="43" y="99"/>
                      <a:pt x="44" y="101"/>
                      <a:pt x="46" y="103"/>
                    </a:cubicBezTo>
                    <a:cubicBezTo>
                      <a:pt x="47" y="104"/>
                      <a:pt x="48" y="105"/>
                      <a:pt x="50" y="105"/>
                    </a:cubicBezTo>
                    <a:close/>
                    <a:moveTo>
                      <a:pt x="92" y="105"/>
                    </a:moveTo>
                    <a:cubicBezTo>
                      <a:pt x="94" y="106"/>
                      <a:pt x="95" y="106"/>
                      <a:pt x="96" y="106"/>
                    </a:cubicBezTo>
                    <a:cubicBezTo>
                      <a:pt x="98" y="106"/>
                      <a:pt x="99" y="106"/>
                      <a:pt x="100" y="105"/>
                    </a:cubicBezTo>
                    <a:cubicBezTo>
                      <a:pt x="102" y="105"/>
                      <a:pt x="103" y="104"/>
                      <a:pt x="104" y="103"/>
                    </a:cubicBezTo>
                    <a:cubicBezTo>
                      <a:pt x="106" y="101"/>
                      <a:pt x="107" y="99"/>
                      <a:pt x="107" y="96"/>
                    </a:cubicBezTo>
                    <a:cubicBezTo>
                      <a:pt x="107" y="94"/>
                      <a:pt x="107" y="93"/>
                      <a:pt x="106" y="92"/>
                    </a:cubicBezTo>
                    <a:cubicBezTo>
                      <a:pt x="106" y="90"/>
                      <a:pt x="105" y="89"/>
                      <a:pt x="104" y="88"/>
                    </a:cubicBezTo>
                    <a:cubicBezTo>
                      <a:pt x="101" y="85"/>
                      <a:pt x="96" y="84"/>
                      <a:pt x="92" y="86"/>
                    </a:cubicBezTo>
                    <a:cubicBezTo>
                      <a:pt x="91" y="86"/>
                      <a:pt x="90" y="87"/>
                      <a:pt x="89" y="88"/>
                    </a:cubicBezTo>
                    <a:cubicBezTo>
                      <a:pt x="88" y="89"/>
                      <a:pt x="87" y="90"/>
                      <a:pt x="87" y="92"/>
                    </a:cubicBezTo>
                    <a:cubicBezTo>
                      <a:pt x="86" y="93"/>
                      <a:pt x="86" y="94"/>
                      <a:pt x="86" y="96"/>
                    </a:cubicBezTo>
                    <a:cubicBezTo>
                      <a:pt x="86" y="99"/>
                      <a:pt x="87" y="101"/>
                      <a:pt x="89" y="103"/>
                    </a:cubicBezTo>
                    <a:cubicBezTo>
                      <a:pt x="90" y="104"/>
                      <a:pt x="91" y="105"/>
                      <a:pt x="92" y="105"/>
                    </a:cubicBezTo>
                    <a:close/>
                    <a:moveTo>
                      <a:pt x="96" y="64"/>
                    </a:moveTo>
                    <a:cubicBezTo>
                      <a:pt x="98" y="64"/>
                      <a:pt x="99" y="63"/>
                      <a:pt x="100" y="63"/>
                    </a:cubicBezTo>
                    <a:cubicBezTo>
                      <a:pt x="102" y="62"/>
                      <a:pt x="103" y="62"/>
                      <a:pt x="104" y="61"/>
                    </a:cubicBezTo>
                    <a:cubicBezTo>
                      <a:pt x="105" y="59"/>
                      <a:pt x="106" y="58"/>
                      <a:pt x="106" y="57"/>
                    </a:cubicBezTo>
                    <a:cubicBezTo>
                      <a:pt x="107" y="56"/>
                      <a:pt x="107" y="54"/>
                      <a:pt x="107" y="53"/>
                    </a:cubicBezTo>
                    <a:cubicBezTo>
                      <a:pt x="107" y="52"/>
                      <a:pt x="107" y="50"/>
                      <a:pt x="106" y="49"/>
                    </a:cubicBezTo>
                    <a:cubicBezTo>
                      <a:pt x="106" y="48"/>
                      <a:pt x="105" y="46"/>
                      <a:pt x="104" y="45"/>
                    </a:cubicBezTo>
                    <a:cubicBezTo>
                      <a:pt x="103" y="44"/>
                      <a:pt x="102" y="44"/>
                      <a:pt x="100" y="43"/>
                    </a:cubicBezTo>
                    <a:cubicBezTo>
                      <a:pt x="97" y="41"/>
                      <a:pt x="92" y="42"/>
                      <a:pt x="89" y="45"/>
                    </a:cubicBezTo>
                    <a:cubicBezTo>
                      <a:pt x="88" y="46"/>
                      <a:pt x="87" y="48"/>
                      <a:pt x="87" y="49"/>
                    </a:cubicBezTo>
                    <a:cubicBezTo>
                      <a:pt x="86" y="50"/>
                      <a:pt x="86" y="52"/>
                      <a:pt x="86" y="53"/>
                    </a:cubicBezTo>
                    <a:cubicBezTo>
                      <a:pt x="86" y="56"/>
                      <a:pt x="87" y="59"/>
                      <a:pt x="89" y="61"/>
                    </a:cubicBezTo>
                    <a:cubicBezTo>
                      <a:pt x="91" y="63"/>
                      <a:pt x="93" y="64"/>
                      <a:pt x="96" y="64"/>
                    </a:cubicBezTo>
                    <a:close/>
                    <a:moveTo>
                      <a:pt x="50" y="63"/>
                    </a:moveTo>
                    <a:cubicBezTo>
                      <a:pt x="51" y="63"/>
                      <a:pt x="52" y="64"/>
                      <a:pt x="54" y="64"/>
                    </a:cubicBezTo>
                    <a:cubicBezTo>
                      <a:pt x="57" y="64"/>
                      <a:pt x="59" y="63"/>
                      <a:pt x="61" y="61"/>
                    </a:cubicBezTo>
                    <a:cubicBezTo>
                      <a:pt x="63" y="59"/>
                      <a:pt x="64" y="56"/>
                      <a:pt x="64" y="53"/>
                    </a:cubicBezTo>
                    <a:cubicBezTo>
                      <a:pt x="64" y="52"/>
                      <a:pt x="64" y="50"/>
                      <a:pt x="63" y="49"/>
                    </a:cubicBezTo>
                    <a:cubicBezTo>
                      <a:pt x="63" y="48"/>
                      <a:pt x="62" y="46"/>
                      <a:pt x="61" y="45"/>
                    </a:cubicBezTo>
                    <a:cubicBezTo>
                      <a:pt x="57" y="41"/>
                      <a:pt x="50" y="41"/>
                      <a:pt x="46" y="45"/>
                    </a:cubicBezTo>
                    <a:cubicBezTo>
                      <a:pt x="45" y="46"/>
                      <a:pt x="44" y="48"/>
                      <a:pt x="44" y="49"/>
                    </a:cubicBezTo>
                    <a:cubicBezTo>
                      <a:pt x="43" y="50"/>
                      <a:pt x="43" y="52"/>
                      <a:pt x="43" y="53"/>
                    </a:cubicBezTo>
                    <a:cubicBezTo>
                      <a:pt x="43" y="56"/>
                      <a:pt x="44" y="59"/>
                      <a:pt x="46" y="61"/>
                    </a:cubicBezTo>
                    <a:cubicBezTo>
                      <a:pt x="47" y="62"/>
                      <a:pt x="48" y="62"/>
                      <a:pt x="50" y="63"/>
                    </a:cubicBezTo>
                    <a:close/>
                    <a:moveTo>
                      <a:pt x="174" y="231"/>
                    </a:moveTo>
                    <a:cubicBezTo>
                      <a:pt x="176" y="233"/>
                      <a:pt x="179" y="234"/>
                      <a:pt x="182" y="234"/>
                    </a:cubicBezTo>
                    <a:cubicBezTo>
                      <a:pt x="184" y="234"/>
                      <a:pt x="187" y="233"/>
                      <a:pt x="189" y="231"/>
                    </a:cubicBezTo>
                    <a:cubicBezTo>
                      <a:pt x="190" y="230"/>
                      <a:pt x="191" y="229"/>
                      <a:pt x="191" y="228"/>
                    </a:cubicBezTo>
                    <a:cubicBezTo>
                      <a:pt x="192" y="226"/>
                      <a:pt x="192" y="225"/>
                      <a:pt x="192" y="224"/>
                    </a:cubicBezTo>
                    <a:cubicBezTo>
                      <a:pt x="192" y="222"/>
                      <a:pt x="192" y="221"/>
                      <a:pt x="191" y="220"/>
                    </a:cubicBezTo>
                    <a:cubicBezTo>
                      <a:pt x="191" y="218"/>
                      <a:pt x="190" y="217"/>
                      <a:pt x="189" y="216"/>
                    </a:cubicBezTo>
                    <a:cubicBezTo>
                      <a:pt x="189" y="216"/>
                      <a:pt x="188" y="215"/>
                      <a:pt x="188" y="215"/>
                    </a:cubicBezTo>
                    <a:cubicBezTo>
                      <a:pt x="187" y="214"/>
                      <a:pt x="186" y="214"/>
                      <a:pt x="186" y="214"/>
                    </a:cubicBezTo>
                    <a:cubicBezTo>
                      <a:pt x="185" y="214"/>
                      <a:pt x="184" y="213"/>
                      <a:pt x="184" y="213"/>
                    </a:cubicBezTo>
                    <a:cubicBezTo>
                      <a:pt x="182" y="213"/>
                      <a:pt x="181" y="213"/>
                      <a:pt x="180" y="213"/>
                    </a:cubicBezTo>
                    <a:cubicBezTo>
                      <a:pt x="179" y="213"/>
                      <a:pt x="178" y="214"/>
                      <a:pt x="178" y="214"/>
                    </a:cubicBezTo>
                    <a:cubicBezTo>
                      <a:pt x="177" y="214"/>
                      <a:pt x="176" y="214"/>
                      <a:pt x="176" y="215"/>
                    </a:cubicBezTo>
                    <a:cubicBezTo>
                      <a:pt x="175" y="215"/>
                      <a:pt x="175" y="216"/>
                      <a:pt x="174" y="216"/>
                    </a:cubicBezTo>
                    <a:cubicBezTo>
                      <a:pt x="173" y="217"/>
                      <a:pt x="172" y="218"/>
                      <a:pt x="172" y="220"/>
                    </a:cubicBezTo>
                    <a:cubicBezTo>
                      <a:pt x="171" y="221"/>
                      <a:pt x="171" y="222"/>
                      <a:pt x="171" y="224"/>
                    </a:cubicBezTo>
                    <a:cubicBezTo>
                      <a:pt x="171" y="225"/>
                      <a:pt x="171" y="226"/>
                      <a:pt x="172" y="228"/>
                    </a:cubicBezTo>
                    <a:cubicBezTo>
                      <a:pt x="172" y="229"/>
                      <a:pt x="173" y="230"/>
                      <a:pt x="174" y="231"/>
                    </a:cubicBezTo>
                    <a:close/>
                    <a:moveTo>
                      <a:pt x="174" y="189"/>
                    </a:moveTo>
                    <a:cubicBezTo>
                      <a:pt x="175" y="190"/>
                      <a:pt x="176" y="190"/>
                      <a:pt x="178" y="191"/>
                    </a:cubicBezTo>
                    <a:cubicBezTo>
                      <a:pt x="179" y="191"/>
                      <a:pt x="180" y="192"/>
                      <a:pt x="182" y="192"/>
                    </a:cubicBezTo>
                    <a:cubicBezTo>
                      <a:pt x="183" y="192"/>
                      <a:pt x="184" y="191"/>
                      <a:pt x="186" y="191"/>
                    </a:cubicBezTo>
                    <a:cubicBezTo>
                      <a:pt x="187" y="190"/>
                      <a:pt x="188" y="190"/>
                      <a:pt x="189" y="189"/>
                    </a:cubicBezTo>
                    <a:cubicBezTo>
                      <a:pt x="190" y="188"/>
                      <a:pt x="191" y="186"/>
                      <a:pt x="191" y="185"/>
                    </a:cubicBezTo>
                    <a:cubicBezTo>
                      <a:pt x="192" y="184"/>
                      <a:pt x="192" y="182"/>
                      <a:pt x="192" y="181"/>
                    </a:cubicBezTo>
                    <a:cubicBezTo>
                      <a:pt x="192" y="180"/>
                      <a:pt x="192" y="178"/>
                      <a:pt x="191" y="177"/>
                    </a:cubicBezTo>
                    <a:cubicBezTo>
                      <a:pt x="191" y="176"/>
                      <a:pt x="190" y="174"/>
                      <a:pt x="189" y="173"/>
                    </a:cubicBezTo>
                    <a:cubicBezTo>
                      <a:pt x="188" y="172"/>
                      <a:pt x="187" y="172"/>
                      <a:pt x="186" y="171"/>
                    </a:cubicBezTo>
                    <a:cubicBezTo>
                      <a:pt x="183" y="170"/>
                      <a:pt x="180" y="170"/>
                      <a:pt x="178" y="171"/>
                    </a:cubicBezTo>
                    <a:cubicBezTo>
                      <a:pt x="176" y="172"/>
                      <a:pt x="175" y="172"/>
                      <a:pt x="174" y="173"/>
                    </a:cubicBezTo>
                    <a:cubicBezTo>
                      <a:pt x="173" y="174"/>
                      <a:pt x="172" y="176"/>
                      <a:pt x="172" y="177"/>
                    </a:cubicBezTo>
                    <a:cubicBezTo>
                      <a:pt x="171" y="178"/>
                      <a:pt x="171" y="180"/>
                      <a:pt x="171" y="181"/>
                    </a:cubicBezTo>
                    <a:cubicBezTo>
                      <a:pt x="171" y="182"/>
                      <a:pt x="171" y="184"/>
                      <a:pt x="172" y="185"/>
                    </a:cubicBezTo>
                    <a:cubicBezTo>
                      <a:pt x="172" y="186"/>
                      <a:pt x="173" y="188"/>
                      <a:pt x="174" y="189"/>
                    </a:cubicBezTo>
                    <a:close/>
                    <a:moveTo>
                      <a:pt x="174" y="146"/>
                    </a:moveTo>
                    <a:cubicBezTo>
                      <a:pt x="175" y="147"/>
                      <a:pt x="176" y="148"/>
                      <a:pt x="178" y="148"/>
                    </a:cubicBezTo>
                    <a:cubicBezTo>
                      <a:pt x="179" y="149"/>
                      <a:pt x="180" y="149"/>
                      <a:pt x="182" y="149"/>
                    </a:cubicBezTo>
                    <a:cubicBezTo>
                      <a:pt x="183" y="149"/>
                      <a:pt x="184" y="149"/>
                      <a:pt x="186" y="148"/>
                    </a:cubicBezTo>
                    <a:cubicBezTo>
                      <a:pt x="187" y="148"/>
                      <a:pt x="188" y="147"/>
                      <a:pt x="189" y="146"/>
                    </a:cubicBezTo>
                    <a:cubicBezTo>
                      <a:pt x="190" y="145"/>
                      <a:pt x="191" y="144"/>
                      <a:pt x="191" y="142"/>
                    </a:cubicBezTo>
                    <a:cubicBezTo>
                      <a:pt x="192" y="141"/>
                      <a:pt x="192" y="140"/>
                      <a:pt x="192" y="138"/>
                    </a:cubicBezTo>
                    <a:cubicBezTo>
                      <a:pt x="192" y="136"/>
                      <a:pt x="191" y="133"/>
                      <a:pt x="189" y="131"/>
                    </a:cubicBezTo>
                    <a:cubicBezTo>
                      <a:pt x="187" y="128"/>
                      <a:pt x="183" y="127"/>
                      <a:pt x="180" y="128"/>
                    </a:cubicBezTo>
                    <a:cubicBezTo>
                      <a:pt x="179" y="128"/>
                      <a:pt x="178" y="128"/>
                      <a:pt x="178" y="129"/>
                    </a:cubicBezTo>
                    <a:cubicBezTo>
                      <a:pt x="177" y="129"/>
                      <a:pt x="176" y="129"/>
                      <a:pt x="176" y="129"/>
                    </a:cubicBezTo>
                    <a:cubicBezTo>
                      <a:pt x="175" y="130"/>
                      <a:pt x="175" y="130"/>
                      <a:pt x="174" y="131"/>
                    </a:cubicBezTo>
                    <a:cubicBezTo>
                      <a:pt x="172" y="133"/>
                      <a:pt x="171" y="136"/>
                      <a:pt x="171" y="138"/>
                    </a:cubicBezTo>
                    <a:cubicBezTo>
                      <a:pt x="171" y="140"/>
                      <a:pt x="171" y="141"/>
                      <a:pt x="172" y="142"/>
                    </a:cubicBezTo>
                    <a:cubicBezTo>
                      <a:pt x="172" y="144"/>
                      <a:pt x="173" y="145"/>
                      <a:pt x="174" y="146"/>
                    </a:cubicBezTo>
                    <a:close/>
                    <a:moveTo>
                      <a:pt x="235" y="96"/>
                    </a:moveTo>
                    <a:cubicBezTo>
                      <a:pt x="235" y="309"/>
                      <a:pt x="235" y="309"/>
                      <a:pt x="235" y="309"/>
                    </a:cubicBezTo>
                    <a:cubicBezTo>
                      <a:pt x="235" y="315"/>
                      <a:pt x="230" y="320"/>
                      <a:pt x="224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5" y="320"/>
                      <a:pt x="0" y="315"/>
                      <a:pt x="0" y="30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45" y="0"/>
                      <a:pt x="150" y="4"/>
                      <a:pt x="150" y="10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224" y="85"/>
                      <a:pt x="224" y="85"/>
                      <a:pt x="224" y="85"/>
                    </a:cubicBezTo>
                    <a:cubicBezTo>
                      <a:pt x="230" y="85"/>
                      <a:pt x="235" y="90"/>
                      <a:pt x="235" y="96"/>
                    </a:cubicBezTo>
                    <a:close/>
                    <a:moveTo>
                      <a:pt x="22" y="298"/>
                    </a:moveTo>
                    <a:cubicBezTo>
                      <a:pt x="43" y="298"/>
                      <a:pt x="43" y="298"/>
                      <a:pt x="43" y="298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43" y="260"/>
                      <a:pt x="48" y="256"/>
                      <a:pt x="54" y="256"/>
                    </a:cubicBezTo>
                    <a:cubicBezTo>
                      <a:pt x="60" y="256"/>
                      <a:pt x="64" y="260"/>
                      <a:pt x="64" y="266"/>
                    </a:cubicBezTo>
                    <a:cubicBezTo>
                      <a:pt x="64" y="298"/>
                      <a:pt x="64" y="298"/>
                      <a:pt x="64" y="298"/>
                    </a:cubicBezTo>
                    <a:cubicBezTo>
                      <a:pt x="128" y="298"/>
                      <a:pt x="128" y="298"/>
                      <a:pt x="128" y="298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22" y="21"/>
                      <a:pt x="22" y="21"/>
                      <a:pt x="22" y="21"/>
                    </a:cubicBezTo>
                    <a:lnTo>
                      <a:pt x="22" y="298"/>
                    </a:lnTo>
                    <a:close/>
                    <a:moveTo>
                      <a:pt x="214" y="106"/>
                    </a:moveTo>
                    <a:cubicBezTo>
                      <a:pt x="150" y="106"/>
                      <a:pt x="150" y="106"/>
                      <a:pt x="150" y="106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71" y="298"/>
                      <a:pt x="171" y="298"/>
                      <a:pt x="171" y="298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1" y="260"/>
                      <a:pt x="176" y="256"/>
                      <a:pt x="182" y="256"/>
                    </a:cubicBezTo>
                    <a:cubicBezTo>
                      <a:pt x="188" y="256"/>
                      <a:pt x="192" y="260"/>
                      <a:pt x="192" y="266"/>
                    </a:cubicBezTo>
                    <a:cubicBezTo>
                      <a:pt x="192" y="298"/>
                      <a:pt x="192" y="298"/>
                      <a:pt x="192" y="298"/>
                    </a:cubicBezTo>
                    <a:cubicBezTo>
                      <a:pt x="214" y="298"/>
                      <a:pt x="214" y="298"/>
                      <a:pt x="214" y="298"/>
                    </a:cubicBezTo>
                    <a:lnTo>
                      <a:pt x="214" y="1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488886" y="1857678"/>
            <a:ext cx="1243370" cy="250745"/>
            <a:chOff x="358733" y="2436195"/>
            <a:chExt cx="1243370" cy="250745"/>
          </a:xfrm>
        </p:grpSpPr>
        <p:sp>
          <p:nvSpPr>
            <p:cNvPr id="41" name="TextBox 40"/>
            <p:cNvSpPr txBox="1"/>
            <p:nvPr/>
          </p:nvSpPr>
          <p:spPr>
            <a:xfrm>
              <a:off x="622348" y="2436195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Hall omnisports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58733" y="2436195"/>
              <a:ext cx="252827" cy="250745"/>
              <a:chOff x="358733" y="2436195"/>
              <a:chExt cx="252827" cy="25074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58733" y="2436195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926"/>
              <p:cNvGrpSpPr>
                <a:grpSpLocks noChangeAspect="1"/>
              </p:cNvGrpSpPr>
              <p:nvPr/>
            </p:nvGrpSpPr>
            <p:grpSpPr bwMode="auto">
              <a:xfrm>
                <a:off x="414776" y="2510472"/>
                <a:ext cx="147802" cy="145115"/>
                <a:chOff x="3580" y="3659"/>
                <a:chExt cx="220" cy="216"/>
              </a:xfrm>
              <a:solidFill>
                <a:schemeClr val="bg1"/>
              </a:solidFill>
            </p:grpSpPr>
            <p:sp>
              <p:nvSpPr>
                <p:cNvPr id="48" name="Freeform 928"/>
                <p:cNvSpPr>
                  <a:spLocks noEditPoints="1"/>
                </p:cNvSpPr>
                <p:nvPr/>
              </p:nvSpPr>
              <p:spPr bwMode="auto">
                <a:xfrm>
                  <a:off x="3649" y="3733"/>
                  <a:ext cx="81" cy="71"/>
                </a:xfrm>
                <a:custGeom>
                  <a:avLst/>
                  <a:gdLst>
                    <a:gd name="T0" fmla="*/ 119 w 121"/>
                    <a:gd name="T1" fmla="*/ 59 h 107"/>
                    <a:gd name="T2" fmla="*/ 119 w 121"/>
                    <a:gd name="T3" fmla="*/ 48 h 107"/>
                    <a:gd name="T4" fmla="*/ 95 w 121"/>
                    <a:gd name="T5" fmla="*/ 6 h 107"/>
                    <a:gd name="T6" fmla="*/ 85 w 121"/>
                    <a:gd name="T7" fmla="*/ 0 h 107"/>
                    <a:gd name="T8" fmla="*/ 36 w 121"/>
                    <a:gd name="T9" fmla="*/ 0 h 107"/>
                    <a:gd name="T10" fmla="*/ 27 w 121"/>
                    <a:gd name="T11" fmla="*/ 6 h 107"/>
                    <a:gd name="T12" fmla="*/ 2 w 121"/>
                    <a:gd name="T13" fmla="*/ 48 h 107"/>
                    <a:gd name="T14" fmla="*/ 2 w 121"/>
                    <a:gd name="T15" fmla="*/ 59 h 107"/>
                    <a:gd name="T16" fmla="*/ 27 w 121"/>
                    <a:gd name="T17" fmla="*/ 102 h 107"/>
                    <a:gd name="T18" fmla="*/ 36 w 121"/>
                    <a:gd name="T19" fmla="*/ 107 h 107"/>
                    <a:gd name="T20" fmla="*/ 85 w 121"/>
                    <a:gd name="T21" fmla="*/ 107 h 107"/>
                    <a:gd name="T22" fmla="*/ 95 w 121"/>
                    <a:gd name="T23" fmla="*/ 102 h 107"/>
                    <a:gd name="T24" fmla="*/ 119 w 121"/>
                    <a:gd name="T25" fmla="*/ 59 h 107"/>
                    <a:gd name="T26" fmla="*/ 79 w 121"/>
                    <a:gd name="T27" fmla="*/ 86 h 107"/>
                    <a:gd name="T28" fmla="*/ 42 w 121"/>
                    <a:gd name="T29" fmla="*/ 86 h 107"/>
                    <a:gd name="T30" fmla="*/ 24 w 121"/>
                    <a:gd name="T31" fmla="*/ 54 h 107"/>
                    <a:gd name="T32" fmla="*/ 42 w 121"/>
                    <a:gd name="T33" fmla="*/ 22 h 107"/>
                    <a:gd name="T34" fmla="*/ 79 w 121"/>
                    <a:gd name="T35" fmla="*/ 22 h 107"/>
                    <a:gd name="T36" fmla="*/ 98 w 121"/>
                    <a:gd name="T37" fmla="*/ 54 h 107"/>
                    <a:gd name="T38" fmla="*/ 79 w 121"/>
                    <a:gd name="T39" fmla="*/ 86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1" h="107">
                      <a:moveTo>
                        <a:pt x="119" y="59"/>
                      </a:moveTo>
                      <a:cubicBezTo>
                        <a:pt x="121" y="56"/>
                        <a:pt x="121" y="52"/>
                        <a:pt x="119" y="48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3" y="2"/>
                        <a:pt x="89" y="0"/>
                        <a:pt x="85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29" y="2"/>
                        <a:pt x="27" y="6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0" y="52"/>
                        <a:pt x="0" y="56"/>
                        <a:pt x="2" y="59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29" y="105"/>
                        <a:pt x="32" y="107"/>
                        <a:pt x="36" y="107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89" y="107"/>
                        <a:pt x="93" y="105"/>
                        <a:pt x="95" y="102"/>
                      </a:cubicBezTo>
                      <a:lnTo>
                        <a:pt x="119" y="59"/>
                      </a:lnTo>
                      <a:close/>
                      <a:moveTo>
                        <a:pt x="79" y="86"/>
                      </a:move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79" y="22"/>
                        <a:pt x="79" y="22"/>
                        <a:pt x="79" y="22"/>
                      </a:cubicBezTo>
                      <a:cubicBezTo>
                        <a:pt x="98" y="54"/>
                        <a:pt x="98" y="54"/>
                        <a:pt x="98" y="54"/>
                      </a:cubicBezTo>
                      <a:lnTo>
                        <a:pt x="79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929"/>
                <p:cNvSpPr>
                  <a:spLocks noEditPoints="1"/>
                </p:cNvSpPr>
                <p:nvPr/>
              </p:nvSpPr>
              <p:spPr bwMode="auto">
                <a:xfrm>
                  <a:off x="3580" y="3659"/>
                  <a:ext cx="220" cy="216"/>
                </a:xfrm>
                <a:custGeom>
                  <a:avLst/>
                  <a:gdLst>
                    <a:gd name="T0" fmla="*/ 216 w 331"/>
                    <a:gd name="T1" fmla="*/ 14 h 326"/>
                    <a:gd name="T2" fmla="*/ 14 w 331"/>
                    <a:gd name="T3" fmla="*/ 116 h 326"/>
                    <a:gd name="T4" fmla="*/ 116 w 331"/>
                    <a:gd name="T5" fmla="*/ 318 h 326"/>
                    <a:gd name="T6" fmla="*/ 238 w 331"/>
                    <a:gd name="T7" fmla="*/ 309 h 326"/>
                    <a:gd name="T8" fmla="*/ 309 w 331"/>
                    <a:gd name="T9" fmla="*/ 94 h 326"/>
                    <a:gd name="T10" fmla="*/ 303 w 331"/>
                    <a:gd name="T11" fmla="*/ 146 h 326"/>
                    <a:gd name="T12" fmla="*/ 288 w 331"/>
                    <a:gd name="T13" fmla="*/ 166 h 326"/>
                    <a:gd name="T14" fmla="*/ 221 w 331"/>
                    <a:gd name="T15" fmla="*/ 57 h 326"/>
                    <a:gd name="T16" fmla="*/ 246 w 331"/>
                    <a:gd name="T17" fmla="*/ 52 h 326"/>
                    <a:gd name="T18" fmla="*/ 92 w 331"/>
                    <a:gd name="T19" fmla="*/ 69 h 326"/>
                    <a:gd name="T20" fmla="*/ 98 w 331"/>
                    <a:gd name="T21" fmla="*/ 45 h 326"/>
                    <a:gd name="T22" fmla="*/ 44 w 331"/>
                    <a:gd name="T23" fmla="*/ 166 h 326"/>
                    <a:gd name="T24" fmla="*/ 29 w 331"/>
                    <a:gd name="T25" fmla="*/ 145 h 326"/>
                    <a:gd name="T26" fmla="*/ 111 w 331"/>
                    <a:gd name="T27" fmla="*/ 275 h 326"/>
                    <a:gd name="T28" fmla="*/ 86 w 331"/>
                    <a:gd name="T29" fmla="*/ 279 h 326"/>
                    <a:gd name="T30" fmla="*/ 127 w 331"/>
                    <a:gd name="T31" fmla="*/ 258 h 326"/>
                    <a:gd name="T32" fmla="*/ 65 w 331"/>
                    <a:gd name="T33" fmla="*/ 261 h 326"/>
                    <a:gd name="T34" fmla="*/ 35 w 331"/>
                    <a:gd name="T35" fmla="*/ 211 h 326"/>
                    <a:gd name="T36" fmla="*/ 66 w 331"/>
                    <a:gd name="T37" fmla="*/ 159 h 326"/>
                    <a:gd name="T38" fmla="*/ 50 w 331"/>
                    <a:gd name="T39" fmla="*/ 90 h 326"/>
                    <a:gd name="T40" fmla="*/ 100 w 331"/>
                    <a:gd name="T41" fmla="*/ 91 h 326"/>
                    <a:gd name="T42" fmla="*/ 124 w 331"/>
                    <a:gd name="T43" fmla="*/ 34 h 326"/>
                    <a:gd name="T44" fmla="*/ 184 w 331"/>
                    <a:gd name="T45" fmla="*/ 28 h 326"/>
                    <a:gd name="T46" fmla="*/ 214 w 331"/>
                    <a:gd name="T47" fmla="*/ 79 h 326"/>
                    <a:gd name="T48" fmla="*/ 266 w 331"/>
                    <a:gd name="T49" fmla="*/ 70 h 326"/>
                    <a:gd name="T50" fmla="*/ 296 w 331"/>
                    <a:gd name="T51" fmla="*/ 120 h 326"/>
                    <a:gd name="T52" fmla="*/ 266 w 331"/>
                    <a:gd name="T53" fmla="*/ 172 h 326"/>
                    <a:gd name="T54" fmla="*/ 282 w 331"/>
                    <a:gd name="T55" fmla="*/ 242 h 326"/>
                    <a:gd name="T56" fmla="*/ 222 w 331"/>
                    <a:gd name="T57" fmla="*/ 249 h 326"/>
                    <a:gd name="T58" fmla="*/ 148 w 331"/>
                    <a:gd name="T59" fmla="*/ 303 h 326"/>
                    <a:gd name="T60" fmla="*/ 240 w 331"/>
                    <a:gd name="T61" fmla="*/ 263 h 326"/>
                    <a:gd name="T62" fmla="*/ 233 w 331"/>
                    <a:gd name="T63" fmla="*/ 287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31" h="326">
                      <a:moveTo>
                        <a:pt x="309" y="94"/>
                      </a:moveTo>
                      <a:cubicBezTo>
                        <a:pt x="289" y="55"/>
                        <a:pt x="256" y="27"/>
                        <a:pt x="216" y="14"/>
                      </a:cubicBezTo>
                      <a:cubicBezTo>
                        <a:pt x="175" y="0"/>
                        <a:pt x="132" y="4"/>
                        <a:pt x="94" y="23"/>
                      </a:cubicBezTo>
                      <a:cubicBezTo>
                        <a:pt x="55" y="42"/>
                        <a:pt x="27" y="75"/>
                        <a:pt x="14" y="116"/>
                      </a:cubicBezTo>
                      <a:cubicBezTo>
                        <a:pt x="0" y="156"/>
                        <a:pt x="4" y="200"/>
                        <a:pt x="23" y="238"/>
                      </a:cubicBezTo>
                      <a:cubicBezTo>
                        <a:pt x="42" y="276"/>
                        <a:pt x="75" y="304"/>
                        <a:pt x="116" y="318"/>
                      </a:cubicBezTo>
                      <a:cubicBezTo>
                        <a:pt x="132" y="323"/>
                        <a:pt x="149" y="326"/>
                        <a:pt x="166" y="326"/>
                      </a:cubicBezTo>
                      <a:cubicBezTo>
                        <a:pt x="191" y="326"/>
                        <a:pt x="215" y="320"/>
                        <a:pt x="238" y="309"/>
                      </a:cubicBezTo>
                      <a:cubicBezTo>
                        <a:pt x="276" y="289"/>
                        <a:pt x="304" y="256"/>
                        <a:pt x="318" y="216"/>
                      </a:cubicBezTo>
                      <a:cubicBezTo>
                        <a:pt x="331" y="175"/>
                        <a:pt x="328" y="132"/>
                        <a:pt x="309" y="94"/>
                      </a:cubicBezTo>
                      <a:close/>
                      <a:moveTo>
                        <a:pt x="288" y="166"/>
                      </a:moveTo>
                      <a:cubicBezTo>
                        <a:pt x="303" y="146"/>
                        <a:pt x="303" y="146"/>
                        <a:pt x="303" y="146"/>
                      </a:cubicBezTo>
                      <a:cubicBezTo>
                        <a:pt x="305" y="159"/>
                        <a:pt x="305" y="173"/>
                        <a:pt x="303" y="186"/>
                      </a:cubicBezTo>
                      <a:lnTo>
                        <a:pt x="288" y="166"/>
                      </a:lnTo>
                      <a:close/>
                      <a:moveTo>
                        <a:pt x="246" y="52"/>
                      </a:moveTo>
                      <a:cubicBezTo>
                        <a:pt x="221" y="57"/>
                        <a:pt x="221" y="57"/>
                        <a:pt x="221" y="57"/>
                      </a:cubicBezTo>
                      <a:cubicBezTo>
                        <a:pt x="210" y="34"/>
                        <a:pt x="210" y="34"/>
                        <a:pt x="210" y="34"/>
                      </a:cubicBezTo>
                      <a:cubicBezTo>
                        <a:pt x="223" y="39"/>
                        <a:pt x="235" y="45"/>
                        <a:pt x="246" y="52"/>
                      </a:cubicBezTo>
                      <a:close/>
                      <a:moveTo>
                        <a:pt x="98" y="45"/>
                      </a:moveTo>
                      <a:cubicBezTo>
                        <a:pt x="92" y="69"/>
                        <a:pt x="92" y="69"/>
                        <a:pt x="92" y="69"/>
                      </a:cubicBezTo>
                      <a:cubicBezTo>
                        <a:pt x="67" y="68"/>
                        <a:pt x="67" y="68"/>
                        <a:pt x="67" y="68"/>
                      </a:cubicBezTo>
                      <a:cubicBezTo>
                        <a:pt x="76" y="59"/>
                        <a:pt x="87" y="51"/>
                        <a:pt x="98" y="45"/>
                      </a:cubicBezTo>
                      <a:close/>
                      <a:moveTo>
                        <a:pt x="29" y="145"/>
                      </a:moveTo>
                      <a:cubicBezTo>
                        <a:pt x="44" y="166"/>
                        <a:pt x="44" y="166"/>
                        <a:pt x="44" y="166"/>
                      </a:cubicBezTo>
                      <a:cubicBezTo>
                        <a:pt x="28" y="185"/>
                        <a:pt x="28" y="185"/>
                        <a:pt x="28" y="185"/>
                      </a:cubicBezTo>
                      <a:cubicBezTo>
                        <a:pt x="27" y="172"/>
                        <a:pt x="27" y="159"/>
                        <a:pt x="29" y="145"/>
                      </a:cubicBezTo>
                      <a:close/>
                      <a:moveTo>
                        <a:pt x="86" y="279"/>
                      </a:moveTo>
                      <a:cubicBezTo>
                        <a:pt x="111" y="275"/>
                        <a:pt x="111" y="275"/>
                        <a:pt x="111" y="275"/>
                      </a:cubicBezTo>
                      <a:cubicBezTo>
                        <a:pt x="121" y="297"/>
                        <a:pt x="121" y="297"/>
                        <a:pt x="121" y="297"/>
                      </a:cubicBezTo>
                      <a:cubicBezTo>
                        <a:pt x="108" y="293"/>
                        <a:pt x="96" y="287"/>
                        <a:pt x="86" y="279"/>
                      </a:cubicBezTo>
                      <a:close/>
                      <a:moveTo>
                        <a:pt x="148" y="303"/>
                      </a:moveTo>
                      <a:cubicBezTo>
                        <a:pt x="127" y="258"/>
                        <a:pt x="127" y="258"/>
                        <a:pt x="127" y="258"/>
                      </a:cubicBezTo>
                      <a:cubicBezTo>
                        <a:pt x="125" y="254"/>
                        <a:pt x="120" y="251"/>
                        <a:pt x="115" y="252"/>
                      </a:cubicBezTo>
                      <a:cubicBezTo>
                        <a:pt x="65" y="261"/>
                        <a:pt x="65" y="261"/>
                        <a:pt x="65" y="261"/>
                      </a:cubicBezTo>
                      <a:cubicBezTo>
                        <a:pt x="56" y="251"/>
                        <a:pt x="48" y="240"/>
                        <a:pt x="42" y="228"/>
                      </a:cubicBezTo>
                      <a:cubicBezTo>
                        <a:pt x="39" y="223"/>
                        <a:pt x="37" y="217"/>
                        <a:pt x="35" y="211"/>
                      </a:cubicBezTo>
                      <a:cubicBezTo>
                        <a:pt x="65" y="172"/>
                        <a:pt x="65" y="172"/>
                        <a:pt x="65" y="172"/>
                      </a:cubicBezTo>
                      <a:cubicBezTo>
                        <a:pt x="68" y="169"/>
                        <a:pt x="68" y="163"/>
                        <a:pt x="66" y="159"/>
                      </a:cubicBezTo>
                      <a:cubicBezTo>
                        <a:pt x="35" y="119"/>
                        <a:pt x="35" y="119"/>
                        <a:pt x="35" y="119"/>
                      </a:cubicBezTo>
                      <a:cubicBezTo>
                        <a:pt x="39" y="108"/>
                        <a:pt x="44" y="99"/>
                        <a:pt x="50" y="90"/>
                      </a:cubicBezTo>
                      <a:cubicBezTo>
                        <a:pt x="99" y="91"/>
                        <a:pt x="99" y="91"/>
                        <a:pt x="99" y="91"/>
                      </a:cubicBezTo>
                      <a:cubicBezTo>
                        <a:pt x="99" y="91"/>
                        <a:pt x="100" y="91"/>
                        <a:pt x="100" y="91"/>
                      </a:cubicBezTo>
                      <a:cubicBezTo>
                        <a:pt x="104" y="91"/>
                        <a:pt x="108" y="87"/>
                        <a:pt x="110" y="83"/>
                      </a:cubicBezTo>
                      <a:cubicBezTo>
                        <a:pt x="124" y="34"/>
                        <a:pt x="124" y="34"/>
                        <a:pt x="124" y="34"/>
                      </a:cubicBezTo>
                      <a:cubicBezTo>
                        <a:pt x="137" y="30"/>
                        <a:pt x="151" y="27"/>
                        <a:pt x="166" y="27"/>
                      </a:cubicBezTo>
                      <a:cubicBezTo>
                        <a:pt x="172" y="27"/>
                        <a:pt x="178" y="27"/>
                        <a:pt x="184" y="28"/>
                      </a:cubicBezTo>
                      <a:cubicBezTo>
                        <a:pt x="205" y="73"/>
                        <a:pt x="205" y="73"/>
                        <a:pt x="205" y="73"/>
                      </a:cubicBezTo>
                      <a:cubicBezTo>
                        <a:pt x="207" y="77"/>
                        <a:pt x="210" y="79"/>
                        <a:pt x="214" y="79"/>
                      </a:cubicBezTo>
                      <a:cubicBezTo>
                        <a:pt x="215" y="79"/>
                        <a:pt x="216" y="79"/>
                        <a:pt x="216" y="79"/>
                      </a:cubicBezTo>
                      <a:cubicBezTo>
                        <a:pt x="266" y="70"/>
                        <a:pt x="266" y="70"/>
                        <a:pt x="266" y="70"/>
                      </a:cubicBezTo>
                      <a:cubicBezTo>
                        <a:pt x="276" y="80"/>
                        <a:pt x="283" y="91"/>
                        <a:pt x="289" y="103"/>
                      </a:cubicBezTo>
                      <a:cubicBezTo>
                        <a:pt x="292" y="109"/>
                        <a:pt x="294" y="114"/>
                        <a:pt x="296" y="120"/>
                      </a:cubicBezTo>
                      <a:cubicBezTo>
                        <a:pt x="266" y="159"/>
                        <a:pt x="266" y="159"/>
                        <a:pt x="266" y="159"/>
                      </a:cubicBezTo>
                      <a:cubicBezTo>
                        <a:pt x="263" y="163"/>
                        <a:pt x="263" y="168"/>
                        <a:pt x="266" y="172"/>
                      </a:cubicBezTo>
                      <a:cubicBezTo>
                        <a:pt x="296" y="213"/>
                        <a:pt x="296" y="213"/>
                        <a:pt x="296" y="213"/>
                      </a:cubicBezTo>
                      <a:cubicBezTo>
                        <a:pt x="292" y="223"/>
                        <a:pt x="287" y="233"/>
                        <a:pt x="282" y="242"/>
                      </a:cubicBezTo>
                      <a:cubicBezTo>
                        <a:pt x="232" y="241"/>
                        <a:pt x="232" y="241"/>
                        <a:pt x="232" y="241"/>
                      </a:cubicBezTo>
                      <a:cubicBezTo>
                        <a:pt x="227" y="241"/>
                        <a:pt x="223" y="244"/>
                        <a:pt x="222" y="249"/>
                      </a:cubicBezTo>
                      <a:cubicBezTo>
                        <a:pt x="208" y="298"/>
                        <a:pt x="208" y="298"/>
                        <a:pt x="208" y="298"/>
                      </a:cubicBezTo>
                      <a:cubicBezTo>
                        <a:pt x="188" y="304"/>
                        <a:pt x="168" y="306"/>
                        <a:pt x="148" y="303"/>
                      </a:cubicBezTo>
                      <a:close/>
                      <a:moveTo>
                        <a:pt x="233" y="287"/>
                      </a:moveTo>
                      <a:cubicBezTo>
                        <a:pt x="240" y="263"/>
                        <a:pt x="240" y="263"/>
                        <a:pt x="240" y="263"/>
                      </a:cubicBezTo>
                      <a:cubicBezTo>
                        <a:pt x="264" y="263"/>
                        <a:pt x="264" y="263"/>
                        <a:pt x="264" y="263"/>
                      </a:cubicBezTo>
                      <a:cubicBezTo>
                        <a:pt x="255" y="272"/>
                        <a:pt x="245" y="280"/>
                        <a:pt x="233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88384" y="2455416"/>
                <a:ext cx="193524" cy="77039"/>
                <a:chOff x="319088" y="3180511"/>
                <a:chExt cx="428624" cy="7703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19088" y="3181350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 flipV="1">
                  <a:off x="533400" y="3180511"/>
                  <a:ext cx="214312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Group 49"/>
          <p:cNvGrpSpPr/>
          <p:nvPr/>
        </p:nvGrpSpPr>
        <p:grpSpPr>
          <a:xfrm>
            <a:off x="539552" y="1418772"/>
            <a:ext cx="762470" cy="250745"/>
            <a:chOff x="358733" y="2747158"/>
            <a:chExt cx="762470" cy="250745"/>
          </a:xfrm>
        </p:grpSpPr>
        <p:sp>
          <p:nvSpPr>
            <p:cNvPr id="51" name="TextBox 50"/>
            <p:cNvSpPr txBox="1"/>
            <p:nvPr/>
          </p:nvSpPr>
          <p:spPr>
            <a:xfrm>
              <a:off x="622348" y="2747158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Mairie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58733" y="2747158"/>
              <a:ext cx="252827" cy="250745"/>
              <a:chOff x="358733" y="2747158"/>
              <a:chExt cx="252827" cy="2507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58733" y="2747158"/>
                <a:ext cx="252827" cy="250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28"/>
              <p:cNvSpPr>
                <a:spLocks noEditPoints="1"/>
              </p:cNvSpPr>
              <p:nvPr/>
            </p:nvSpPr>
            <p:spPr bwMode="auto">
              <a:xfrm>
                <a:off x="384751" y="2761494"/>
                <a:ext cx="200791" cy="215986"/>
              </a:xfrm>
              <a:custGeom>
                <a:avLst/>
                <a:gdLst>
                  <a:gd name="T0" fmla="*/ 268 w 279"/>
                  <a:gd name="T1" fmla="*/ 299 h 299"/>
                  <a:gd name="T2" fmla="*/ 12 w 279"/>
                  <a:gd name="T3" fmla="*/ 299 h 299"/>
                  <a:gd name="T4" fmla="*/ 3 w 279"/>
                  <a:gd name="T5" fmla="*/ 294 h 299"/>
                  <a:gd name="T6" fmla="*/ 2 w 279"/>
                  <a:gd name="T7" fmla="*/ 284 h 299"/>
                  <a:gd name="T8" fmla="*/ 23 w 279"/>
                  <a:gd name="T9" fmla="*/ 241 h 299"/>
                  <a:gd name="T10" fmla="*/ 33 w 279"/>
                  <a:gd name="T11" fmla="*/ 235 h 299"/>
                  <a:gd name="T12" fmla="*/ 246 w 279"/>
                  <a:gd name="T13" fmla="*/ 235 h 299"/>
                  <a:gd name="T14" fmla="*/ 256 w 279"/>
                  <a:gd name="T15" fmla="*/ 241 h 299"/>
                  <a:gd name="T16" fmla="*/ 277 w 279"/>
                  <a:gd name="T17" fmla="*/ 284 h 299"/>
                  <a:gd name="T18" fmla="*/ 277 w 279"/>
                  <a:gd name="T19" fmla="*/ 294 h 299"/>
                  <a:gd name="T20" fmla="*/ 268 w 279"/>
                  <a:gd name="T21" fmla="*/ 299 h 299"/>
                  <a:gd name="T22" fmla="*/ 29 w 279"/>
                  <a:gd name="T23" fmla="*/ 278 h 299"/>
                  <a:gd name="T24" fmla="*/ 250 w 279"/>
                  <a:gd name="T25" fmla="*/ 278 h 299"/>
                  <a:gd name="T26" fmla="*/ 240 w 279"/>
                  <a:gd name="T27" fmla="*/ 257 h 299"/>
                  <a:gd name="T28" fmla="*/ 40 w 279"/>
                  <a:gd name="T29" fmla="*/ 257 h 299"/>
                  <a:gd name="T30" fmla="*/ 29 w 279"/>
                  <a:gd name="T31" fmla="*/ 278 h 299"/>
                  <a:gd name="T32" fmla="*/ 257 w 279"/>
                  <a:gd name="T33" fmla="*/ 86 h 299"/>
                  <a:gd name="T34" fmla="*/ 22 w 279"/>
                  <a:gd name="T35" fmla="*/ 86 h 299"/>
                  <a:gd name="T36" fmla="*/ 12 w 279"/>
                  <a:gd name="T37" fmla="*/ 78 h 299"/>
                  <a:gd name="T38" fmla="*/ 17 w 279"/>
                  <a:gd name="T39" fmla="*/ 66 h 299"/>
                  <a:gd name="T40" fmla="*/ 135 w 279"/>
                  <a:gd name="T41" fmla="*/ 2 h 299"/>
                  <a:gd name="T42" fmla="*/ 145 w 279"/>
                  <a:gd name="T43" fmla="*/ 2 h 299"/>
                  <a:gd name="T44" fmla="*/ 262 w 279"/>
                  <a:gd name="T45" fmla="*/ 66 h 299"/>
                  <a:gd name="T46" fmla="*/ 267 w 279"/>
                  <a:gd name="T47" fmla="*/ 78 h 299"/>
                  <a:gd name="T48" fmla="*/ 257 w 279"/>
                  <a:gd name="T49" fmla="*/ 86 h 299"/>
                  <a:gd name="T50" fmla="*/ 64 w 279"/>
                  <a:gd name="T51" fmla="*/ 65 h 299"/>
                  <a:gd name="T52" fmla="*/ 215 w 279"/>
                  <a:gd name="T53" fmla="*/ 65 h 299"/>
                  <a:gd name="T54" fmla="*/ 140 w 279"/>
                  <a:gd name="T55" fmla="*/ 23 h 299"/>
                  <a:gd name="T56" fmla="*/ 64 w 279"/>
                  <a:gd name="T57" fmla="*/ 65 h 299"/>
                  <a:gd name="T58" fmla="*/ 54 w 279"/>
                  <a:gd name="T59" fmla="*/ 203 h 299"/>
                  <a:gd name="T60" fmla="*/ 54 w 279"/>
                  <a:gd name="T61" fmla="*/ 118 h 299"/>
                  <a:gd name="T62" fmla="*/ 44 w 279"/>
                  <a:gd name="T63" fmla="*/ 107 h 299"/>
                  <a:gd name="T64" fmla="*/ 33 w 279"/>
                  <a:gd name="T65" fmla="*/ 118 h 299"/>
                  <a:gd name="T66" fmla="*/ 33 w 279"/>
                  <a:gd name="T67" fmla="*/ 203 h 299"/>
                  <a:gd name="T68" fmla="*/ 44 w 279"/>
                  <a:gd name="T69" fmla="*/ 214 h 299"/>
                  <a:gd name="T70" fmla="*/ 54 w 279"/>
                  <a:gd name="T71" fmla="*/ 203 h 299"/>
                  <a:gd name="T72" fmla="*/ 118 w 279"/>
                  <a:gd name="T73" fmla="*/ 203 h 299"/>
                  <a:gd name="T74" fmla="*/ 118 w 279"/>
                  <a:gd name="T75" fmla="*/ 118 h 299"/>
                  <a:gd name="T76" fmla="*/ 108 w 279"/>
                  <a:gd name="T77" fmla="*/ 107 h 299"/>
                  <a:gd name="T78" fmla="*/ 97 w 279"/>
                  <a:gd name="T79" fmla="*/ 118 h 299"/>
                  <a:gd name="T80" fmla="*/ 97 w 279"/>
                  <a:gd name="T81" fmla="*/ 203 h 299"/>
                  <a:gd name="T82" fmla="*/ 108 w 279"/>
                  <a:gd name="T83" fmla="*/ 214 h 299"/>
                  <a:gd name="T84" fmla="*/ 118 w 279"/>
                  <a:gd name="T85" fmla="*/ 203 h 299"/>
                  <a:gd name="T86" fmla="*/ 182 w 279"/>
                  <a:gd name="T87" fmla="*/ 203 h 299"/>
                  <a:gd name="T88" fmla="*/ 182 w 279"/>
                  <a:gd name="T89" fmla="*/ 118 h 299"/>
                  <a:gd name="T90" fmla="*/ 172 w 279"/>
                  <a:gd name="T91" fmla="*/ 107 h 299"/>
                  <a:gd name="T92" fmla="*/ 161 w 279"/>
                  <a:gd name="T93" fmla="*/ 118 h 299"/>
                  <a:gd name="T94" fmla="*/ 161 w 279"/>
                  <a:gd name="T95" fmla="*/ 203 h 299"/>
                  <a:gd name="T96" fmla="*/ 172 w 279"/>
                  <a:gd name="T97" fmla="*/ 214 h 299"/>
                  <a:gd name="T98" fmla="*/ 182 w 279"/>
                  <a:gd name="T99" fmla="*/ 203 h 299"/>
                  <a:gd name="T100" fmla="*/ 246 w 279"/>
                  <a:gd name="T101" fmla="*/ 203 h 299"/>
                  <a:gd name="T102" fmla="*/ 246 w 279"/>
                  <a:gd name="T103" fmla="*/ 118 h 299"/>
                  <a:gd name="T104" fmla="*/ 236 w 279"/>
                  <a:gd name="T105" fmla="*/ 107 h 299"/>
                  <a:gd name="T106" fmla="*/ 225 w 279"/>
                  <a:gd name="T107" fmla="*/ 118 h 299"/>
                  <a:gd name="T108" fmla="*/ 225 w 279"/>
                  <a:gd name="T109" fmla="*/ 203 h 299"/>
                  <a:gd name="T110" fmla="*/ 236 w 279"/>
                  <a:gd name="T111" fmla="*/ 214 h 299"/>
                  <a:gd name="T112" fmla="*/ 246 w 279"/>
                  <a:gd name="T113" fmla="*/ 20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9" h="299">
                    <a:moveTo>
                      <a:pt x="268" y="299"/>
                    </a:moveTo>
                    <a:cubicBezTo>
                      <a:pt x="12" y="299"/>
                      <a:pt x="12" y="299"/>
                      <a:pt x="12" y="299"/>
                    </a:cubicBezTo>
                    <a:cubicBezTo>
                      <a:pt x="8" y="299"/>
                      <a:pt x="5" y="297"/>
                      <a:pt x="3" y="294"/>
                    </a:cubicBezTo>
                    <a:cubicBezTo>
                      <a:pt x="1" y="291"/>
                      <a:pt x="0" y="287"/>
                      <a:pt x="2" y="284"/>
                    </a:cubicBezTo>
                    <a:cubicBezTo>
                      <a:pt x="23" y="241"/>
                      <a:pt x="23" y="241"/>
                      <a:pt x="23" y="241"/>
                    </a:cubicBezTo>
                    <a:cubicBezTo>
                      <a:pt x="25" y="238"/>
                      <a:pt x="29" y="235"/>
                      <a:pt x="33" y="235"/>
                    </a:cubicBezTo>
                    <a:cubicBezTo>
                      <a:pt x="246" y="235"/>
                      <a:pt x="246" y="235"/>
                      <a:pt x="246" y="235"/>
                    </a:cubicBezTo>
                    <a:cubicBezTo>
                      <a:pt x="250" y="235"/>
                      <a:pt x="254" y="238"/>
                      <a:pt x="256" y="241"/>
                    </a:cubicBezTo>
                    <a:cubicBezTo>
                      <a:pt x="277" y="284"/>
                      <a:pt x="277" y="284"/>
                      <a:pt x="277" y="284"/>
                    </a:cubicBezTo>
                    <a:cubicBezTo>
                      <a:pt x="279" y="287"/>
                      <a:pt x="279" y="291"/>
                      <a:pt x="277" y="294"/>
                    </a:cubicBezTo>
                    <a:cubicBezTo>
                      <a:pt x="275" y="297"/>
                      <a:pt x="271" y="299"/>
                      <a:pt x="268" y="299"/>
                    </a:cubicBezTo>
                    <a:close/>
                    <a:moveTo>
                      <a:pt x="29" y="278"/>
                    </a:moveTo>
                    <a:cubicBezTo>
                      <a:pt x="250" y="278"/>
                      <a:pt x="250" y="278"/>
                      <a:pt x="250" y="278"/>
                    </a:cubicBezTo>
                    <a:cubicBezTo>
                      <a:pt x="240" y="257"/>
                      <a:pt x="240" y="257"/>
                      <a:pt x="240" y="257"/>
                    </a:cubicBezTo>
                    <a:cubicBezTo>
                      <a:pt x="40" y="257"/>
                      <a:pt x="40" y="257"/>
                      <a:pt x="40" y="257"/>
                    </a:cubicBezTo>
                    <a:lnTo>
                      <a:pt x="29" y="278"/>
                    </a:lnTo>
                    <a:close/>
                    <a:moveTo>
                      <a:pt x="257" y="86"/>
                    </a:moveTo>
                    <a:cubicBezTo>
                      <a:pt x="22" y="86"/>
                      <a:pt x="22" y="86"/>
                      <a:pt x="22" y="86"/>
                    </a:cubicBezTo>
                    <a:cubicBezTo>
                      <a:pt x="17" y="86"/>
                      <a:pt x="13" y="83"/>
                      <a:pt x="12" y="78"/>
                    </a:cubicBezTo>
                    <a:cubicBezTo>
                      <a:pt x="11" y="73"/>
                      <a:pt x="13" y="68"/>
                      <a:pt x="17" y="66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8" y="0"/>
                      <a:pt x="142" y="0"/>
                      <a:pt x="145" y="2"/>
                    </a:cubicBezTo>
                    <a:cubicBezTo>
                      <a:pt x="262" y="66"/>
                      <a:pt x="262" y="66"/>
                      <a:pt x="262" y="66"/>
                    </a:cubicBezTo>
                    <a:cubicBezTo>
                      <a:pt x="266" y="68"/>
                      <a:pt x="269" y="73"/>
                      <a:pt x="267" y="78"/>
                    </a:cubicBezTo>
                    <a:cubicBezTo>
                      <a:pt x="266" y="83"/>
                      <a:pt x="262" y="86"/>
                      <a:pt x="257" y="86"/>
                    </a:cubicBezTo>
                    <a:close/>
                    <a:moveTo>
                      <a:pt x="64" y="65"/>
                    </a:moveTo>
                    <a:cubicBezTo>
                      <a:pt x="215" y="65"/>
                      <a:pt x="215" y="65"/>
                      <a:pt x="215" y="65"/>
                    </a:cubicBezTo>
                    <a:cubicBezTo>
                      <a:pt x="140" y="23"/>
                      <a:pt x="140" y="23"/>
                      <a:pt x="140" y="23"/>
                    </a:cubicBezTo>
                    <a:lnTo>
                      <a:pt x="64" y="65"/>
                    </a:lnTo>
                    <a:close/>
                    <a:moveTo>
                      <a:pt x="54" y="203"/>
                    </a:moveTo>
                    <a:cubicBezTo>
                      <a:pt x="54" y="118"/>
                      <a:pt x="54" y="118"/>
                      <a:pt x="54" y="118"/>
                    </a:cubicBezTo>
                    <a:cubicBezTo>
                      <a:pt x="54" y="112"/>
                      <a:pt x="50" y="107"/>
                      <a:pt x="44" y="107"/>
                    </a:cubicBezTo>
                    <a:cubicBezTo>
                      <a:pt x="38" y="107"/>
                      <a:pt x="33" y="112"/>
                      <a:pt x="33" y="118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9"/>
                      <a:pt x="38" y="214"/>
                      <a:pt x="44" y="214"/>
                    </a:cubicBezTo>
                    <a:cubicBezTo>
                      <a:pt x="50" y="214"/>
                      <a:pt x="54" y="209"/>
                      <a:pt x="54" y="203"/>
                    </a:cubicBezTo>
                    <a:close/>
                    <a:moveTo>
                      <a:pt x="118" y="203"/>
                    </a:move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2"/>
                      <a:pt x="114" y="107"/>
                      <a:pt x="108" y="107"/>
                    </a:cubicBezTo>
                    <a:cubicBezTo>
                      <a:pt x="102" y="107"/>
                      <a:pt x="97" y="112"/>
                      <a:pt x="97" y="118"/>
                    </a:cubicBezTo>
                    <a:cubicBezTo>
                      <a:pt x="97" y="203"/>
                      <a:pt x="97" y="203"/>
                      <a:pt x="97" y="203"/>
                    </a:cubicBezTo>
                    <a:cubicBezTo>
                      <a:pt x="97" y="209"/>
                      <a:pt x="102" y="214"/>
                      <a:pt x="108" y="214"/>
                    </a:cubicBezTo>
                    <a:cubicBezTo>
                      <a:pt x="114" y="214"/>
                      <a:pt x="118" y="209"/>
                      <a:pt x="118" y="203"/>
                    </a:cubicBezTo>
                    <a:close/>
                    <a:moveTo>
                      <a:pt x="182" y="203"/>
                    </a:move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2" y="112"/>
                      <a:pt x="178" y="107"/>
                      <a:pt x="172" y="107"/>
                    </a:cubicBezTo>
                    <a:cubicBezTo>
                      <a:pt x="166" y="107"/>
                      <a:pt x="161" y="112"/>
                      <a:pt x="161" y="118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1" y="209"/>
                      <a:pt x="166" y="214"/>
                      <a:pt x="172" y="214"/>
                    </a:cubicBezTo>
                    <a:cubicBezTo>
                      <a:pt x="178" y="214"/>
                      <a:pt x="182" y="209"/>
                      <a:pt x="182" y="203"/>
                    </a:cubicBezTo>
                    <a:close/>
                    <a:moveTo>
                      <a:pt x="246" y="203"/>
                    </a:moveTo>
                    <a:cubicBezTo>
                      <a:pt x="246" y="118"/>
                      <a:pt x="246" y="118"/>
                      <a:pt x="246" y="118"/>
                    </a:cubicBezTo>
                    <a:cubicBezTo>
                      <a:pt x="246" y="112"/>
                      <a:pt x="242" y="107"/>
                      <a:pt x="236" y="107"/>
                    </a:cubicBezTo>
                    <a:cubicBezTo>
                      <a:pt x="230" y="107"/>
                      <a:pt x="225" y="112"/>
                      <a:pt x="225" y="118"/>
                    </a:cubicBezTo>
                    <a:cubicBezTo>
                      <a:pt x="225" y="203"/>
                      <a:pt x="225" y="203"/>
                      <a:pt x="225" y="203"/>
                    </a:cubicBezTo>
                    <a:cubicBezTo>
                      <a:pt x="225" y="209"/>
                      <a:pt x="230" y="214"/>
                      <a:pt x="236" y="214"/>
                    </a:cubicBezTo>
                    <a:cubicBezTo>
                      <a:pt x="242" y="214"/>
                      <a:pt x="246" y="209"/>
                      <a:pt x="246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7299795" y="1385195"/>
            <a:ext cx="894698" cy="283694"/>
            <a:chOff x="339327" y="5225963"/>
            <a:chExt cx="894698" cy="2836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/>
            <a:srcRect l="47883" t="34979" r="49259" b="60277"/>
            <a:stretch/>
          </p:blipFill>
          <p:spPr>
            <a:xfrm>
              <a:off x="339327" y="5225963"/>
              <a:ext cx="283022" cy="28369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3342" y="5245437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Château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528524" y="4900518"/>
            <a:ext cx="7857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Villeroy &amp; Boch</a:t>
            </a:r>
            <a:endParaRPr kumimoji="0" lang="en-US" sz="6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391980" y="2211709"/>
            <a:ext cx="96906" cy="284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469900" y="3579861"/>
            <a:ext cx="3931193" cy="1098105"/>
          </a:xfrm>
          <a:prstGeom prst="roundRect">
            <a:avLst>
              <a:gd name="adj" fmla="val 2717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toute demande d’autorisation des travaux pour les constructions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concernés contient un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certificat 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conformité des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plans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à joindre à la demande d’autorisation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486973" y="1011645"/>
            <a:ext cx="2541015" cy="3666321"/>
            <a:chOff x="6575274" y="2420887"/>
            <a:chExt cx="1899881" cy="274125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5274" y="2420887"/>
              <a:ext cx="1899881" cy="274125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/>
            <a:srcRect l="66818" t="28367" r="18138" b="67794"/>
            <a:stretch/>
          </p:blipFill>
          <p:spPr>
            <a:xfrm>
              <a:off x="7844746" y="3517677"/>
              <a:ext cx="288000" cy="10603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011645"/>
            <a:ext cx="3933549" cy="221402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07121" y="3234343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4716016" y="2355726"/>
            <a:ext cx="576064" cy="122413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855" b="10988"/>
          <a:stretch/>
        </p:blipFill>
        <p:spPr>
          <a:xfrm>
            <a:off x="467543" y="987574"/>
            <a:ext cx="3933549" cy="2232248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469900" y="3579861"/>
            <a:ext cx="3931193" cy="1098105"/>
          </a:xfrm>
          <a:prstGeom prst="roundRect">
            <a:avLst>
              <a:gd name="adj" fmla="val 2717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5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 certificat de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conformité des travaux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atteste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 respect des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exigences d’accessibilité après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achèvement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 travaux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Nouvelles constructions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486973" y="1011645"/>
            <a:ext cx="2541015" cy="3666321"/>
            <a:chOff x="6575274" y="2420887"/>
            <a:chExt cx="1899881" cy="274125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5274" y="2420887"/>
              <a:ext cx="1899881" cy="274125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4"/>
            <a:srcRect l="66818" t="28367" r="18138" b="67794"/>
            <a:stretch/>
          </p:blipFill>
          <p:spPr>
            <a:xfrm>
              <a:off x="7844746" y="3517677"/>
              <a:ext cx="288000" cy="10603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507121" y="3234343"/>
            <a:ext cx="3994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</a:t>
            </a:r>
            <a:r>
              <a:rPr kumimoji="0" lang="en-US" sz="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BnL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4716016" y="2355726"/>
            <a:ext cx="576064" cy="122413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E40520"/>
                </a:solidFill>
              </a:rPr>
              <a:t>Contrôleurs techniques en accessibilité</a:t>
            </a:r>
            <a:endParaRPr lang="en-US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60000" y="2643758"/>
            <a:ext cx="2088000" cy="565230"/>
          </a:xfrm>
          <a:prstGeom prst="roundRect">
            <a:avLst>
              <a:gd name="adj" fmla="val 14747"/>
            </a:avLst>
          </a:prstGeom>
          <a:solidFill>
            <a:srgbClr val="3670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MIFA : Demande d'agrément en tant que service de contrôle technique en accessibilité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47762" y="4462542"/>
            <a:ext cx="4176000" cy="402630"/>
          </a:xfrm>
          <a:prstGeom prst="roundRect">
            <a:avLst>
              <a:gd name="adj" fmla="val 14747"/>
            </a:avLst>
          </a:prstGeom>
          <a:solidFill>
            <a:srgbClr val="3670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MIFA : Etablissement d'un certificat de conformité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3527" y="2643758"/>
            <a:ext cx="6304251" cy="565230"/>
          </a:xfrm>
          <a:prstGeom prst="roundRect">
            <a:avLst>
              <a:gd name="adj" fmla="val 14747"/>
            </a:avLst>
          </a:prstGeom>
          <a:solidFill>
            <a:srgbClr val="3670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MIFA : Demande d'autorisation d'exercer en tant que contrôleur technique en accessibilité 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323528" y="1091376"/>
          <a:ext cx="8424472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8">
                  <a:extLst>
                    <a:ext uri="{9D8B030D-6E8A-4147-A177-3AD203B41FA5}">
                      <a16:colId xmlns:a16="http://schemas.microsoft.com/office/drawing/2014/main" val="803725516"/>
                    </a:ext>
                  </a:extLst>
                </a:gridCol>
                <a:gridCol w="2106118">
                  <a:extLst>
                    <a:ext uri="{9D8B030D-6E8A-4147-A177-3AD203B41FA5}">
                      <a16:colId xmlns:a16="http://schemas.microsoft.com/office/drawing/2014/main" val="4098912532"/>
                    </a:ext>
                  </a:extLst>
                </a:gridCol>
                <a:gridCol w="2106118">
                  <a:extLst>
                    <a:ext uri="{9D8B030D-6E8A-4147-A177-3AD203B41FA5}">
                      <a16:colId xmlns:a16="http://schemas.microsoft.com/office/drawing/2014/main" val="902990757"/>
                    </a:ext>
                  </a:extLst>
                </a:gridCol>
                <a:gridCol w="2106118">
                  <a:extLst>
                    <a:ext uri="{9D8B030D-6E8A-4147-A177-3AD203B41FA5}">
                      <a16:colId xmlns:a16="http://schemas.microsoft.com/office/drawing/2014/main" val="222737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Professionnels agréés par le Ministère ayant suivi une formation complémentaire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Architectes/ingénieurs-conseils membres de l’OAI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Fonctionnaires d’Etat</a:t>
                      </a:r>
                      <a:r>
                        <a:rPr lang="fr-FR" sz="1600" b="0" baseline="0" noProof="0" dirty="0">
                          <a:solidFill>
                            <a:schemeClr val="accent4"/>
                          </a:solidFill>
                        </a:rPr>
                        <a:t> ou </a:t>
                      </a: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communaux</a:t>
                      </a:r>
                    </a:p>
                    <a:p>
                      <a:pPr algn="ctr"/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Sociétés agréées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966543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390473" y="2287440"/>
            <a:ext cx="2147728" cy="246221"/>
            <a:chOff x="3676394" y="3043785"/>
            <a:chExt cx="2147728" cy="246221"/>
          </a:xfrm>
        </p:grpSpPr>
        <p:pic>
          <p:nvPicPr>
            <p:cNvPr id="23" name="Picture 22" descr="MyGuichet avec LuxTrus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15"/>
            <a:stretch/>
          </p:blipFill>
          <p:spPr bwMode="auto">
            <a:xfrm>
              <a:off x="5003391" y="3076245"/>
              <a:ext cx="820731" cy="188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676394" y="3043785"/>
              <a:ext cx="13821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introduire la démarche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1264920" y="2187272"/>
            <a:ext cx="0" cy="4114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59832" y="2187272"/>
            <a:ext cx="0" cy="4114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84168" y="2187272"/>
            <a:ext cx="0" cy="4114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04000" y="2187272"/>
            <a:ext cx="0" cy="41148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203813" y="699542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29"/>
          <p:cNvSpPr/>
          <p:nvPr/>
        </p:nvSpPr>
        <p:spPr>
          <a:xfrm>
            <a:off x="3316546" y="699542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5429279" y="699542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7542012" y="699542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ight Brace 32"/>
          <p:cNvSpPr/>
          <p:nvPr/>
        </p:nvSpPr>
        <p:spPr>
          <a:xfrm rot="5400000">
            <a:off x="4355741" y="-812393"/>
            <a:ext cx="360041" cy="8424473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5" y="3651870"/>
            <a:ext cx="6300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Dès que la demande est validée, les contrôleurs recevront un accès à leur espace certifié afin d’établir les certificats de conformité en accessibilité par le biais d’une démarche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MyGuichet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164288" y="3432595"/>
            <a:ext cx="1582700" cy="1432577"/>
            <a:chOff x="5971717" y="5589240"/>
            <a:chExt cx="1367988" cy="139970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0000" y="5589240"/>
              <a:ext cx="679705" cy="98071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7930" y="5693988"/>
              <a:ext cx="679705" cy="98071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859" y="5798736"/>
              <a:ext cx="679705" cy="98071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3788" y="5903484"/>
              <a:ext cx="679705" cy="98071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1717" y="6008231"/>
              <a:ext cx="679705" cy="98071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89284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6192688" cy="378042"/>
          </a:xfrm>
        </p:spPr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Constructions existantes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528" y="1396999"/>
          <a:ext cx="842447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157">
                  <a:extLst>
                    <a:ext uri="{9D8B030D-6E8A-4147-A177-3AD203B41FA5}">
                      <a16:colId xmlns:a16="http://schemas.microsoft.com/office/drawing/2014/main" val="803725516"/>
                    </a:ext>
                  </a:extLst>
                </a:gridCol>
                <a:gridCol w="2808157">
                  <a:extLst>
                    <a:ext uri="{9D8B030D-6E8A-4147-A177-3AD203B41FA5}">
                      <a16:colId xmlns:a16="http://schemas.microsoft.com/office/drawing/2014/main" val="4098912532"/>
                    </a:ext>
                  </a:extLst>
                </a:gridCol>
                <a:gridCol w="2808157">
                  <a:extLst>
                    <a:ext uri="{9D8B030D-6E8A-4147-A177-3AD203B41FA5}">
                      <a16:colId xmlns:a16="http://schemas.microsoft.com/office/drawing/2014/main" val="222737991"/>
                    </a:ext>
                  </a:extLst>
                </a:gridCol>
              </a:tblGrid>
              <a:tr h="51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Lieux ouverts au public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Bâtiments d’habitation collectifs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accent4"/>
                          </a:solidFill>
                        </a:rPr>
                        <a:t>Voies</a:t>
                      </a:r>
                      <a:r>
                        <a:rPr lang="fr-FR" sz="1600" b="0" baseline="0" noProof="0" dirty="0">
                          <a:solidFill>
                            <a:schemeClr val="accent4"/>
                          </a:solidFill>
                        </a:rPr>
                        <a:t> publiques</a:t>
                      </a: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966543"/>
                  </a:ext>
                </a:extLst>
              </a:tr>
              <a:tr h="1397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noProof="0" dirty="0">
                        <a:solidFill>
                          <a:schemeClr val="accent4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noProof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20352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1575987" y="1005166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358072" y="1005166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178835" y="1005166"/>
            <a:ext cx="327660" cy="3276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86128" y="3717032"/>
            <a:ext cx="2548467" cy="1179223"/>
          </a:xfrm>
          <a:prstGeom prst="roundRect">
            <a:avLst>
              <a:gd name="adj" fmla="val 2481"/>
            </a:avLst>
          </a:prstGeom>
          <a:noFill/>
          <a:ln w="127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voies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publiques </a:t>
            </a:r>
            <a:r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existantes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 sont pas  </a:t>
            </a: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affectées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par la nouvelle législation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sauf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pour des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transformations importantes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 descr="Projet d'infrastructures et de réaménagement partiel du boulevard de la  Pétrusse | Ville de Luxembo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128" y="2045255"/>
            <a:ext cx="2548467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247669" y="3717032"/>
            <a:ext cx="2548467" cy="1179223"/>
          </a:xfrm>
          <a:prstGeom prst="roundRect">
            <a:avLst>
              <a:gd name="adj" fmla="val 2481"/>
            </a:avLst>
          </a:prstGeom>
          <a:noFill/>
          <a:ln w="127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bâtiments d’habitation collectifs existants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 sont  pas affectés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par la nouvelle législation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Mais, la mise en conformité d’un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lieu ouvert au public situé dans un bâtiment d’habitation collectif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est à réaliser sous réserve de l’accord des copropriétaires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5584" y="3717032"/>
            <a:ext cx="2548467" cy="1179223"/>
          </a:xfrm>
          <a:prstGeom prst="roundRect">
            <a:avLst>
              <a:gd name="adj" fmla="val 2481"/>
            </a:avLst>
          </a:prstGeom>
          <a:noFill/>
          <a:ln w="127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Mise en conformité avant 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000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janvier 2032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1948" y="3492599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  <p:pic>
        <p:nvPicPr>
          <p:cNvPr id="14" name="Picture 4" descr="Lëtzebuerg City Museum | Ville de Luxembou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95" y="2041525"/>
            <a:ext cx="2546855" cy="14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8865" y="3492599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7669" y="3492599"/>
            <a:ext cx="9685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Ville de Luxembourg</a:t>
            </a:r>
          </a:p>
        </p:txBody>
      </p:sp>
      <p:pic>
        <p:nvPicPr>
          <p:cNvPr id="17" name="Picture 6" descr="2018 | Ville de Luxembou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669" y="2040294"/>
            <a:ext cx="2548467" cy="14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396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6192688" cy="378042"/>
          </a:xfrm>
        </p:spPr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Constructions existantes</a:t>
            </a:r>
            <a:endParaRPr lang="fr-FR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900" y="1005167"/>
            <a:ext cx="8164696" cy="3672800"/>
          </a:xfrm>
          <a:prstGeom prst="roundRect">
            <a:avLst>
              <a:gd name="adj" fmla="val 2717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 responsable des travaux peut demander une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aide financière pour la mise en conformité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auprès du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ministre :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/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(i) 50% des coûts (ii) Maximum 24.000€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hTVA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de dérogation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pour une construction existante peut être accordée par le ministre si une des conditions suivantes est remplie : 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(1) Impossibilité technique (2) Charge disproportionnée (3) Préservation du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patrimoine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17280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mise en œuvre des exigences d’accessibilité peut également se faire par d’autres moyens. Dans ces cas, une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de solution d’effet équivalent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doit être introduite auprès du ministre.</a:t>
            </a:r>
          </a:p>
        </p:txBody>
      </p:sp>
    </p:spTree>
    <p:extLst>
      <p:ext uri="{BB962C8B-B14F-4D97-AF65-F5344CB8AC3E}">
        <p14:creationId xmlns:p14="http://schemas.microsoft.com/office/powerpoint/2010/main" val="1586375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6192688" cy="378042"/>
          </a:xfrm>
        </p:spPr>
        <p:txBody>
          <a:bodyPr/>
          <a:lstStyle/>
          <a:p>
            <a:r>
              <a:rPr lang="fr-FR" dirty="0">
                <a:solidFill>
                  <a:srgbClr val="E40520"/>
                </a:solidFill>
              </a:rPr>
              <a:t>Démarches via </a:t>
            </a:r>
            <a:r>
              <a:rPr lang="fr-FR" dirty="0" err="1">
                <a:solidFill>
                  <a:srgbClr val="E40520"/>
                </a:solidFill>
              </a:rPr>
              <a:t>MyGuichet</a:t>
            </a:r>
            <a:r>
              <a:rPr lang="fr-FR" dirty="0">
                <a:solidFill>
                  <a:srgbClr val="E4052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900" y="2355725"/>
            <a:ext cx="8164696" cy="2322241"/>
          </a:xfrm>
          <a:prstGeom prst="roundRect">
            <a:avLst>
              <a:gd name="adj" fmla="val 2717"/>
            </a:avLst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425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d’aide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financière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425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d’aménagement raisonnable</a:t>
            </a:r>
          </a:p>
          <a:p>
            <a:pPr marL="34425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de dérogation et solution d’effet équivalent</a:t>
            </a:r>
          </a:p>
          <a:p>
            <a:pPr marL="34425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d’agrément en tant que contrôleur technique en accessibilité </a:t>
            </a:r>
          </a:p>
          <a:p>
            <a:pPr marL="34425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Demande d’établissement d’un Certificat de conformité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9" y="1305150"/>
            <a:ext cx="1797845" cy="40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Dates </a:t>
            </a:r>
            <a:r>
              <a:rPr lang="fr-FR" dirty="0">
                <a:solidFill>
                  <a:srgbClr val="E40520"/>
                </a:solidFill>
              </a:rPr>
              <a:t>clés pour la nouvelle législation</a:t>
            </a:r>
            <a:endParaRPr lang="en-US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69300" y="3066780"/>
            <a:ext cx="647700" cy="37861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18" name="Diagram 17"/>
          <p:cNvGraphicFramePr/>
          <p:nvPr>
            <p:extLst/>
          </p:nvPr>
        </p:nvGraphicFramePr>
        <p:xfrm>
          <a:off x="323528" y="1051536"/>
          <a:ext cx="8525715" cy="196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 Box 6"/>
          <p:cNvSpPr txBox="1"/>
          <p:nvPr/>
        </p:nvSpPr>
        <p:spPr>
          <a:xfrm>
            <a:off x="323528" y="2643758"/>
            <a:ext cx="2664296" cy="2160240"/>
          </a:xfrm>
          <a:prstGeom prst="roundRect">
            <a:avLst/>
          </a:prstGeom>
          <a:ln w="12700">
            <a:solidFill>
              <a:srgbClr val="E405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 Autorisation de construire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Nouvelles constructions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Lieux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ouverts au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Voies publiques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Bâtiments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d’habitation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collectifs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Transformation importante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Voies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publiques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/>
          <p:nvPr/>
        </p:nvSpPr>
        <p:spPr>
          <a:xfrm>
            <a:off x="3203848" y="2643758"/>
            <a:ext cx="2664000" cy="2160240"/>
          </a:xfrm>
          <a:prstGeom prst="roundRect">
            <a:avLst/>
          </a:prstGeom>
          <a:solidFill>
            <a:schemeClr val="lt1"/>
          </a:solidFill>
          <a:ln w="12700">
            <a:solidFill>
              <a:srgbClr val="E4052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Certificats de conformité Lieux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ouverts au 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existants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après achèvement des travaux:  registre auprès du ministère avec certificats 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8"/>
          <p:cNvSpPr txBox="1"/>
          <p:nvPr/>
        </p:nvSpPr>
        <p:spPr>
          <a:xfrm>
            <a:off x="6083872" y="2643758"/>
            <a:ext cx="2663528" cy="2160240"/>
          </a:xfrm>
          <a:prstGeom prst="roundRect">
            <a:avLst/>
          </a:prstGeom>
          <a:ln w="12700">
            <a:solidFill>
              <a:srgbClr val="E405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 Certificats de conformité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Lieux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ouverts au public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existants ou situés dans cadre bâti existant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8027988" y="4677966"/>
            <a:ext cx="647700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fr-CH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60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E40520"/>
                </a:solidFill>
              </a:rPr>
              <a:t>Site web – www.accessibilite.lu </a:t>
            </a:r>
            <a:endParaRPr lang="en-US" dirty="0">
              <a:solidFill>
                <a:srgbClr val="E40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7606"/>
            <a:ext cx="2232248" cy="2232248"/>
          </a:xfrm>
          <a:prstGeom prst="ellipse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220072" y="1275606"/>
            <a:ext cx="3455616" cy="3096344"/>
          </a:xfrm>
          <a:prstGeom prst="roundRect">
            <a:avLst>
              <a:gd name="adj" fmla="val 9067"/>
            </a:avLst>
          </a:prstGeom>
          <a:noFill/>
          <a:ln>
            <a:solidFill>
              <a:srgbClr val="3670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Briser les barrières.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Bâtir ensemble un monde accessible et durable.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Démarches en ligne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 des contrôleurs techniques en accessibilité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Boîte à outils </a:t>
            </a:r>
          </a:p>
        </p:txBody>
      </p:sp>
      <p:pic>
        <p:nvPicPr>
          <p:cNvPr id="43" name="Picture 4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707606"/>
            <a:ext cx="2232248" cy="22322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3751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BF0000"/>
                </a:solidFill>
              </a:rPr>
              <a:t/>
            </a:r>
            <a:br>
              <a:rPr lang="en-US" sz="2000" dirty="0" smtClean="0">
                <a:solidFill>
                  <a:srgbClr val="BF0000"/>
                </a:solidFill>
              </a:rPr>
            </a:br>
            <a:r>
              <a:rPr lang="en-US" sz="2200" dirty="0" smtClean="0">
                <a:solidFill>
                  <a:srgbClr val="BF0000"/>
                </a:solidFill>
              </a:rPr>
              <a:t>Le </a:t>
            </a:r>
            <a:r>
              <a:rPr lang="fr-FR" sz="2200" dirty="0" smtClean="0">
                <a:solidFill>
                  <a:srgbClr val="BF0000"/>
                </a:solidFill>
              </a:rPr>
              <a:t>pacte </a:t>
            </a:r>
            <a:r>
              <a:rPr lang="fr-FR" sz="2200" dirty="0">
                <a:solidFill>
                  <a:srgbClr val="BF0000"/>
                </a:solidFill>
              </a:rPr>
              <a:t>communal du vivre-ensemble interculturel</a:t>
            </a:r>
            <a:r>
              <a:rPr lang="fr-FR" sz="2400" dirty="0">
                <a:solidFill>
                  <a:srgbClr val="BF0000"/>
                </a:solidFill>
              </a:rPr>
              <a:t/>
            </a:r>
            <a:br>
              <a:rPr lang="fr-FR" sz="2400" dirty="0">
                <a:solidFill>
                  <a:srgbClr val="BF0000"/>
                </a:solidFill>
              </a:rPr>
            </a:br>
            <a:endParaRPr lang="en-US" sz="2400" dirty="0">
              <a:solidFill>
                <a:srgbClr val="B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59582"/>
            <a:ext cx="8229600" cy="3697058"/>
          </a:xfrm>
        </p:spPr>
        <p:txBody>
          <a:bodyPr/>
          <a:lstStyle/>
          <a:p>
            <a:r>
              <a:rPr lang="en-US" sz="2400" dirty="0" err="1" smtClean="0"/>
              <a:t>Accompagnement</a:t>
            </a:r>
            <a:r>
              <a:rPr lang="en-US" sz="2400" dirty="0" smtClean="0"/>
              <a:t> des communes par des </a:t>
            </a:r>
            <a:r>
              <a:rPr lang="en-US" sz="2400" b="1" dirty="0" err="1" smtClean="0"/>
              <a:t>conseillers</a:t>
            </a:r>
            <a:r>
              <a:rPr lang="en-US" sz="2400" b="1" dirty="0" smtClean="0"/>
              <a:t> au vivre-ensemble </a:t>
            </a:r>
            <a:r>
              <a:rPr lang="en-US" sz="2400" b="1" dirty="0" err="1" smtClean="0"/>
              <a:t>interculturel</a:t>
            </a:r>
            <a:endParaRPr lang="en-US" sz="2400" b="1" dirty="0" smtClean="0"/>
          </a:p>
          <a:p>
            <a:endParaRPr lang="en-US" sz="2400" dirty="0"/>
          </a:p>
          <a:p>
            <a:r>
              <a:rPr lang="en-US" sz="2400" dirty="0" smtClean="0"/>
              <a:t>S</a:t>
            </a:r>
            <a:r>
              <a:rPr lang="fr-FR" sz="2400" dirty="0" err="1" smtClean="0"/>
              <a:t>ubvention</a:t>
            </a:r>
            <a:r>
              <a:rPr lang="fr-FR" sz="2400" dirty="0" smtClean="0"/>
              <a:t> allouée </a:t>
            </a:r>
            <a:r>
              <a:rPr lang="fr-FR" sz="2400" dirty="0"/>
              <a:t>sur demande aux communes pour les frais d’un </a:t>
            </a:r>
            <a:r>
              <a:rPr lang="fr-FR" sz="2400" b="1" dirty="0"/>
              <a:t>coordinateur pacte communal</a:t>
            </a:r>
            <a:r>
              <a:rPr lang="fr-FR" sz="2400" dirty="0"/>
              <a:t>, qui est soit </a:t>
            </a:r>
            <a:endParaRPr lang="fr-FR" sz="2400" dirty="0" smtClean="0"/>
          </a:p>
          <a:p>
            <a:pPr lvl="1"/>
            <a:r>
              <a:rPr lang="fr-FR" sz="2400" dirty="0" smtClean="0"/>
              <a:t>un </a:t>
            </a:r>
            <a:r>
              <a:rPr lang="fr-FR" sz="2400" u="sng" dirty="0"/>
              <a:t>fonctionnaire</a:t>
            </a:r>
            <a:r>
              <a:rPr lang="fr-FR" sz="2400" dirty="0"/>
              <a:t> ou un </a:t>
            </a:r>
            <a:r>
              <a:rPr lang="fr-FR" sz="2400" u="sng" dirty="0"/>
              <a:t>employé communal</a:t>
            </a:r>
            <a:r>
              <a:rPr lang="fr-FR" sz="2400" dirty="0"/>
              <a:t>, </a:t>
            </a:r>
            <a:endParaRPr lang="fr-FR" sz="2400" dirty="0" smtClean="0"/>
          </a:p>
          <a:p>
            <a:pPr lvl="1"/>
            <a:r>
              <a:rPr lang="fr-FR" sz="2400" dirty="0" smtClean="0"/>
              <a:t>soit </a:t>
            </a:r>
            <a:r>
              <a:rPr lang="fr-FR" sz="2400" dirty="0"/>
              <a:t>un coordinateur pacte communal </a:t>
            </a:r>
            <a:r>
              <a:rPr lang="fr-FR" sz="2400" u="sng" dirty="0" smtClean="0"/>
              <a:t>externe</a:t>
            </a:r>
            <a:r>
              <a:rPr lang="fr-FR" sz="2400" dirty="0" smtClean="0"/>
              <a:t>.</a:t>
            </a:r>
            <a:endParaRPr lang="fr-FR" sz="2400" dirty="0"/>
          </a:p>
          <a:p>
            <a:pPr lvl="1"/>
            <a:r>
              <a:rPr lang="fr-FR" sz="2400" dirty="0" smtClean="0"/>
              <a:t>Subvention plafonnée </a:t>
            </a:r>
            <a:r>
              <a:rPr lang="fr-FR" sz="2400" dirty="0"/>
              <a:t>à 30 000 euros par année et par </a:t>
            </a:r>
            <a:r>
              <a:rPr lang="fr-FR" sz="2400" dirty="0" smtClean="0"/>
              <a:t>commune</a:t>
            </a:r>
            <a:endParaRPr lang="en-US" sz="2400" dirty="0"/>
          </a:p>
          <a:p>
            <a:pPr marL="457200" lvl="1" indent="0">
              <a:buNone/>
            </a:pPr>
            <a:endParaRPr lang="fr-FR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6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91631"/>
            <a:ext cx="7772400" cy="2835102"/>
          </a:xfrm>
        </p:spPr>
        <p:txBody>
          <a:bodyPr/>
          <a:lstStyle/>
          <a:p>
            <a:r>
              <a:rPr lang="fr-FR" dirty="0" smtClean="0">
                <a:solidFill>
                  <a:srgbClr val="E40520"/>
                </a:solidFill>
              </a:rPr>
              <a:t>Merci pour votre attention!</a:t>
            </a:r>
            <a:br>
              <a:rPr lang="fr-FR" dirty="0" smtClean="0">
                <a:solidFill>
                  <a:srgbClr val="E40520"/>
                </a:solidFill>
              </a:rPr>
            </a:br>
            <a:r>
              <a:rPr lang="fr-FR" dirty="0" smtClean="0">
                <a:solidFill>
                  <a:srgbClr val="E40520"/>
                </a:solidFill>
              </a:rPr>
              <a:t/>
            </a:r>
            <a:br>
              <a:rPr lang="fr-FR" dirty="0" smtClean="0">
                <a:solidFill>
                  <a:srgbClr val="E40520"/>
                </a:solidFill>
              </a:rPr>
            </a:br>
            <a:r>
              <a:rPr lang="fr-FR" dirty="0" smtClean="0">
                <a:solidFill>
                  <a:srgbClr val="E40520"/>
                </a:solidFill>
              </a:rPr>
              <a:t>Division Personnes handicapées</a:t>
            </a:r>
            <a:br>
              <a:rPr lang="fr-FR" dirty="0" smtClean="0">
                <a:solidFill>
                  <a:srgbClr val="E40520"/>
                </a:solidFill>
              </a:rPr>
            </a:br>
            <a:r>
              <a:rPr lang="en-US" sz="2400" dirty="0" err="1">
                <a:solidFill>
                  <a:schemeClr val="tx2"/>
                </a:solidFill>
              </a:rPr>
              <a:t>Votre</a:t>
            </a:r>
            <a:r>
              <a:rPr lang="en-US" sz="2400" dirty="0">
                <a:solidFill>
                  <a:schemeClr val="tx2"/>
                </a:solidFill>
              </a:rPr>
              <a:t> contact: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Magnus Koerfer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Tel.: 247 83654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accessibilite@fm.etat.lu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1">
                    <a:lumMod val="75000"/>
                  </a:schemeClr>
                </a:solidFill>
              </a:rPr>
            </a:b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95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BF0000"/>
                </a:solidFill>
              </a:rPr>
              <a:t>Subventions </a:t>
            </a:r>
            <a:endParaRPr lang="en-US" sz="2400" dirty="0">
              <a:solidFill>
                <a:srgbClr val="B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675EF-14CD-4ED8-B4FA-515528AC52E1}" type="slidenum">
              <a:rPr kumimoji="0" lang="fr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46634" y="980908"/>
          <a:ext cx="8028508" cy="361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5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499742"/>
            <a:ext cx="7772400" cy="2835102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Département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de l’intégration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fr-FR" sz="2400" dirty="0" smtClean="0">
                <a:solidFill>
                  <a:schemeClr val="tx2"/>
                </a:solidFill>
              </a:rPr>
              <a:t>Anne </a:t>
            </a:r>
            <a:r>
              <a:rPr lang="fr-FR" sz="2400" dirty="0">
                <a:solidFill>
                  <a:schemeClr val="tx2"/>
                </a:solidFill>
              </a:rPr>
              <a:t>DAEMS 	</a:t>
            </a:r>
            <a:r>
              <a:rPr lang="fr-FR" sz="2400" dirty="0" smtClean="0">
                <a:solidFill>
                  <a:schemeClr val="tx2"/>
                </a:solidFill>
              </a:rPr>
              <a:t>	</a:t>
            </a:r>
            <a:r>
              <a:rPr lang="fr-FR" sz="2400" dirty="0">
                <a:solidFill>
                  <a:schemeClr val="tx2"/>
                </a:solidFill>
              </a:rPr>
              <a:t/>
            </a:r>
            <a:br>
              <a:rPr lang="fr-FR" sz="2400" dirty="0">
                <a:solidFill>
                  <a:schemeClr val="tx2"/>
                </a:solidFill>
              </a:rPr>
            </a:br>
            <a:r>
              <a:rPr lang="fr-FR" sz="2400" dirty="0">
                <a:solidFill>
                  <a:schemeClr val="tx2"/>
                </a:solidFill>
              </a:rPr>
              <a:t>247 86530		</a:t>
            </a:r>
            <a:br>
              <a:rPr lang="fr-FR" sz="2400" dirty="0">
                <a:solidFill>
                  <a:schemeClr val="tx2"/>
                </a:solidFill>
              </a:rPr>
            </a:br>
            <a:r>
              <a:rPr lang="fr-FR" sz="2400" dirty="0" smtClean="0">
                <a:solidFill>
                  <a:schemeClr val="tx2"/>
                </a:solidFill>
                <a:hlinkClick r:id="rId2"/>
              </a:rPr>
              <a:t>anne.daems@integration.etat.lu</a:t>
            </a:r>
            <a:r>
              <a:rPr lang="fr-FR" sz="2400" dirty="0" smtClean="0">
                <a:solidFill>
                  <a:schemeClr val="tx2"/>
                </a:solidFill>
              </a:rPr>
              <a:t> </a:t>
            </a:r>
            <a:r>
              <a:rPr lang="fr-FR" sz="2400" dirty="0">
                <a:solidFill>
                  <a:schemeClr val="tx2"/>
                </a:solidFill>
              </a:rPr>
              <a:t>	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A5853-74E8-4477-9BDE-179E73DE4D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563638"/>
            <a:ext cx="4942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Merci pour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attention!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2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A25F05-E3FC-4B49-A84B-BF0B767AC53F}"/>
</file>

<file path=customXml/itemProps2.xml><?xml version="1.0" encoding="utf-8"?>
<ds:datastoreItem xmlns:ds="http://schemas.openxmlformats.org/officeDocument/2006/customXml" ds:itemID="{8E983C1B-5877-4DB6-BAA7-BAAD2A6AA88E}"/>
</file>

<file path=customXml/itemProps3.xml><?xml version="1.0" encoding="utf-8"?>
<ds:datastoreItem xmlns:ds="http://schemas.openxmlformats.org/officeDocument/2006/customXml" ds:itemID="{F0B7E425-02C2-429F-8B9A-7DBB465395F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3136</Words>
  <Application>Microsoft Office PowerPoint</Application>
  <PresentationFormat>On-screen Show (16:9)</PresentationFormat>
  <Paragraphs>557</Paragraphs>
  <Slides>70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Times New Roman</vt:lpstr>
      <vt:lpstr>Wingdings</vt:lpstr>
      <vt:lpstr>Modèle par défaut</vt:lpstr>
      <vt:lpstr> Informatiounsversammlung vum Ministère fir Famill, Integratioun an d’Groussregioun fir d’Gemengen</vt:lpstr>
      <vt:lpstr>Département de l’Intégration Vos contacts: Anne DAEMS     Conny HEUERTZ 247 86530    247 85732 anne.daems@integration.etat.lu   conny.heuertz@integration.etat.lu </vt:lpstr>
      <vt:lpstr>Loi du vivre-ensemble interculturel</vt:lpstr>
      <vt:lpstr>La définition du vivre-ensemble interculturel</vt:lpstr>
      <vt:lpstr>Les instruments du vivre-ensemble interculturel</vt:lpstr>
      <vt:lpstr>Les organes du vivre-ensemble interculturel</vt:lpstr>
      <vt:lpstr> Le pacte communal du vivre-ensemble interculturel </vt:lpstr>
      <vt:lpstr>Subventions </vt:lpstr>
      <vt:lpstr>Département de l’intégration  Anne DAEMS    247 86530   anne.daems@integration.etat.lu  </vt:lpstr>
      <vt:lpstr>Division Personnes âgées Votre contact: Anne Masotti  247 8 6599 anne.masotti@fm.etat.lu</vt:lpstr>
      <vt:lpstr>Wat ass ee Club Senior/Club Aktiv Plus?</vt:lpstr>
      <vt:lpstr>Missiounen</vt:lpstr>
      <vt:lpstr>Eng villfälteg an ugepassten Offer :</vt:lpstr>
      <vt:lpstr>Eng villfälteg an ugepassten Offer:</vt:lpstr>
      <vt:lpstr>An nach vill méi...</vt:lpstr>
      <vt:lpstr>Funktionnement</vt:lpstr>
      <vt:lpstr>Plus-Value vu sou engem Club?</vt:lpstr>
      <vt:lpstr>Wéi schafft de Club?</vt:lpstr>
      <vt:lpstr>De Reseau an e puer Zuelen</vt:lpstr>
      <vt:lpstr>Ass Är Gemeng och derbäi?</vt:lpstr>
      <vt:lpstr>Dir hutt nach kee Club Senior/Aktiv Plus?</vt:lpstr>
      <vt:lpstr>Dir hutt ewell ee Club Senior/Aktiv Plus?</vt:lpstr>
      <vt:lpstr>Merci!  Division Personnes âgées Votre contact: Anne Masotti 247 8 6599 anne.masotti@fm.etat.lu</vt:lpstr>
      <vt:lpstr>Fonds National de Solidarité Votre contact: Luc Ricciardi 49 10 81 - 332 luc.ricciardi@secu.lu </vt:lpstr>
      <vt:lpstr>Le FNS est un établissement public sous la tutelle du Ministre de la Famille et de l’Intégration employant actuellement 115 agents</vt:lpstr>
      <vt:lpstr> Notre mission?</vt:lpstr>
      <vt:lpstr>Prestations</vt:lpstr>
      <vt:lpstr>Prestations</vt:lpstr>
      <vt:lpstr>Communication</vt:lpstr>
      <vt:lpstr>Communication</vt:lpstr>
      <vt:lpstr>Disponibilité</vt:lpstr>
      <vt:lpstr>Disponibilité</vt:lpstr>
      <vt:lpstr>Disponibilité</vt:lpstr>
      <vt:lpstr>Disponibilité</vt:lpstr>
      <vt:lpstr>Disponibilité</vt:lpstr>
      <vt:lpstr>Allocation de vie chère</vt:lpstr>
      <vt:lpstr>Allocation de vie chère</vt:lpstr>
      <vt:lpstr>Merci pour votre attention!  Fonds national de solidarité Luc Ricciardi 40 10 81 - 332 luc.ricciardi@secu.lu</vt:lpstr>
      <vt:lpstr>Office national d’inclusion sociale Votre contact: Christian Bintener 247 8 3636 christian.bintener@onis.etat.lu onis.gouvernement.lu</vt:lpstr>
      <vt:lpstr>Loi REVIS et mesures d’activation</vt:lpstr>
      <vt:lpstr>Loi REVIS et mesures d’activation</vt:lpstr>
      <vt:lpstr>TUC auprès des communes</vt:lpstr>
      <vt:lpstr>TUC auprès des communes</vt:lpstr>
      <vt:lpstr>TUC auprès des communes</vt:lpstr>
      <vt:lpstr>TUC auprès des communes</vt:lpstr>
      <vt:lpstr>TUC auprès des communes</vt:lpstr>
      <vt:lpstr>TUC auprès des communes</vt:lpstr>
      <vt:lpstr>TUC auprès d’autres acteurs</vt:lpstr>
      <vt:lpstr>TUC auprès d’autres acteurs</vt:lpstr>
      <vt:lpstr>Projets soutenus par les communes</vt:lpstr>
      <vt:lpstr>Travaux d’utilité collective</vt:lpstr>
      <vt:lpstr>Merci pour votre attention!  Office national d’inclusion sociale Votre contact: Christian Bintener 247 8 3636 christian.bintener@onis.etat.lu onis.gouvernement.lu</vt:lpstr>
      <vt:lpstr>Division Personnes handicapées Votre contact: Magnus Koerfer Tel.: 247 83654 accessibilite@fm.etat.lu</vt:lpstr>
      <vt:lpstr>Nouvelle législation sur l’accessibilité </vt:lpstr>
      <vt:lpstr>Nouvelle législation sur l’accessibilité </vt:lpstr>
      <vt:lpstr>Nouvelle législation</vt:lpstr>
      <vt:lpstr>Nouvelles constructions</vt:lpstr>
      <vt:lpstr>Nouvelles constructions</vt:lpstr>
      <vt:lpstr>Nouvelles constructions</vt:lpstr>
      <vt:lpstr>Nouvelles constructions</vt:lpstr>
      <vt:lpstr>Nouvelles constructions</vt:lpstr>
      <vt:lpstr>Nouvelles constructions</vt:lpstr>
      <vt:lpstr>Nouvelles constructions</vt:lpstr>
      <vt:lpstr>Contrôleurs techniques en accessibilité</vt:lpstr>
      <vt:lpstr>Constructions existantes</vt:lpstr>
      <vt:lpstr>Constructions existantes</vt:lpstr>
      <vt:lpstr>Démarches via MyGuichet </vt:lpstr>
      <vt:lpstr>Dates clés pour la nouvelle législation</vt:lpstr>
      <vt:lpstr>Site web – www.accessibilite.lu </vt:lpstr>
      <vt:lpstr>Merci pour votre attention!  Division Personnes handicapées Votre contact: Magnus Koerfer Tel.: 247 83654 accessibilite@fm.etat.lu </vt:lpstr>
    </vt:vector>
  </TitlesOfParts>
  <Company>CIE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Administrator</dc:creator>
  <cp:lastModifiedBy>Michèle Zahlen</cp:lastModifiedBy>
  <cp:revision>63</cp:revision>
  <dcterms:created xsi:type="dcterms:W3CDTF">2014-02-06T11:46:14Z</dcterms:created>
  <dcterms:modified xsi:type="dcterms:W3CDTF">2023-09-25T11:59:18Z</dcterms:modified>
</cp:coreProperties>
</file>