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65" r:id="rId4"/>
    <p:sldId id="266" r:id="rId5"/>
    <p:sldId id="257" r:id="rId6"/>
    <p:sldId id="304" r:id="rId7"/>
    <p:sldId id="294" r:id="rId8"/>
    <p:sldId id="302" r:id="rId9"/>
    <p:sldId id="272" r:id="rId10"/>
    <p:sldId id="274" r:id="rId11"/>
    <p:sldId id="275" r:id="rId12"/>
    <p:sldId id="279" r:id="rId13"/>
    <p:sldId id="283" r:id="rId14"/>
    <p:sldId id="284" r:id="rId15"/>
    <p:sldId id="259" r:id="rId16"/>
    <p:sldId id="261" r:id="rId17"/>
    <p:sldId id="303" r:id="rId18"/>
    <p:sldId id="267" r:id="rId19"/>
    <p:sldId id="262" r:id="rId20"/>
    <p:sldId id="296" r:id="rId21"/>
    <p:sldId id="297" r:id="rId22"/>
    <p:sldId id="298" r:id="rId23"/>
    <p:sldId id="290" r:id="rId24"/>
    <p:sldId id="293" r:id="rId25"/>
    <p:sldId id="295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9" autoAdjust="0"/>
  </p:normalViewPr>
  <p:slideViewPr>
    <p:cSldViewPr>
      <p:cViewPr varScale="1">
        <p:scale>
          <a:sx n="51" d="100"/>
          <a:sy n="51" d="100"/>
        </p:scale>
        <p:origin x="6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27.03.2018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768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6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3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2993" y="1484784"/>
            <a:ext cx="4321335" cy="730327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rgbClr val="C00000"/>
                </a:solidFill>
              </a:rPr>
              <a:t>PROJEKT SÜDSPIDOL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3640"/>
            <a:ext cx="2880000" cy="717634"/>
          </a:xfr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0612"/>
            <a:ext cx="1224135" cy="119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0075"/>
            <a:ext cx="936104" cy="8553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00" y="2255377"/>
            <a:ext cx="6823544" cy="28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PROJEKTZIELE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en-US" sz="2000" i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Weitere Projektziele: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Optimierung </a:t>
            </a: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aller Betriebsabläufe 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Integration </a:t>
            </a:r>
            <a:r>
              <a:rPr lang="de-DE" altLang="en-US" sz="20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des Krankenhauses </a:t>
            </a: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in das Versorgungsumfeld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„</a:t>
            </a: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Green Hospital“</a:t>
            </a:r>
            <a:r>
              <a:rPr lang="de-DE" altLang="en-US" sz="20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-Konzept </a:t>
            </a:r>
            <a:endParaRPr lang="de-DE" altLang="en-US" sz="2000" dirty="0" smtClean="0">
              <a:solidFill>
                <a:schemeClr val="accent4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3896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64906"/>
            <a:ext cx="4577671" cy="30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PROJEKTZIELE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de-DE" altLang="en-US" sz="2000" i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Weitere Projektziele: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en-US" sz="2000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Entwicklung </a:t>
            </a:r>
            <a:r>
              <a:rPr lang="de-DE" altLang="en-US" sz="20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eines </a:t>
            </a: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innovativen tagesklinischen </a:t>
            </a: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Bereiches 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flexibles </a:t>
            </a:r>
            <a:r>
              <a:rPr lang="de-DE" altLang="en-US" sz="2000" b="1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Baukonzept (Life-Cycle-Hospital)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b="1" dirty="0" smtClean="0">
                <a:solidFill>
                  <a:schemeClr val="accent4"/>
                </a:solidFill>
              </a:rPr>
              <a:t>Minimierung </a:t>
            </a:r>
            <a:r>
              <a:rPr lang="de-DE" sz="2000" b="1" dirty="0">
                <a:solidFill>
                  <a:schemeClr val="accent4"/>
                </a:solidFill>
              </a:rPr>
              <a:t>der </a:t>
            </a:r>
            <a:r>
              <a:rPr lang="de-DE" sz="2000" b="1" dirty="0" smtClean="0">
                <a:solidFill>
                  <a:schemeClr val="accent4"/>
                </a:solidFill>
              </a:rPr>
              <a:t>Betriebskosten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3896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81" y="3198162"/>
            <a:ext cx="4481968" cy="29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7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45660" y="1052736"/>
            <a:ext cx="5486400" cy="648072"/>
          </a:xfrm>
        </p:spPr>
        <p:txBody>
          <a:bodyPr/>
          <a:lstStyle/>
          <a:p>
            <a:r>
              <a:rPr lang="fr-FR" altLang="en-US" sz="2000" i="1" dirty="0" err="1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Akut</a:t>
            </a:r>
            <a:r>
              <a:rPr lang="fr-FR" altLang="en-US" sz="2400" i="1" dirty="0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en-US" sz="2000" i="1" dirty="0" err="1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Krankenhaus</a:t>
            </a:r>
            <a:r>
              <a:rPr lang="fr-FR" altLang="en-US" sz="2000" i="1" dirty="0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, Chirurgie</a:t>
            </a:r>
            <a:endParaRPr lang="fr-FR" altLang="en-US" sz="2000" i="1" dirty="0">
              <a:solidFill>
                <a:schemeClr val="tx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5EF-14CD-4ED8-B4FA-515528AC52E1}" type="slidenum">
              <a:rPr lang="fr-CH" smtClean="0"/>
              <a:pPr/>
              <a:t>12</a:t>
            </a:fld>
            <a:endParaRPr lang="fr-CH"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5517" r="12006" b="13680"/>
          <a:stretch>
            <a:fillRect/>
          </a:stretch>
        </p:blipFill>
        <p:spPr bwMode="auto">
          <a:xfrm>
            <a:off x="1400175" y="2132856"/>
            <a:ext cx="66278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8272"/>
            <a:ext cx="30353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45660" y="1052736"/>
            <a:ext cx="5486400" cy="648072"/>
          </a:xfrm>
        </p:spPr>
        <p:txBody>
          <a:bodyPr/>
          <a:lstStyle/>
          <a:p>
            <a:r>
              <a:rPr lang="fr-FR" altLang="en-US" sz="2000" i="1" dirty="0" err="1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Onkologie</a:t>
            </a:r>
            <a:r>
              <a:rPr lang="fr-FR" altLang="en-US" sz="2000" i="1" dirty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fr-FR" altLang="en-US" sz="2000" i="1" dirty="0" err="1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Innere</a:t>
            </a:r>
            <a:r>
              <a:rPr lang="fr-FR" altLang="en-US" sz="2000" i="1" dirty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en-US" sz="2000" i="1" dirty="0" err="1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Medizin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5EF-14CD-4ED8-B4FA-515528AC52E1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5517" r="12006" b="13680"/>
          <a:stretch>
            <a:fillRect/>
          </a:stretch>
        </p:blipFill>
        <p:spPr bwMode="auto">
          <a:xfrm>
            <a:off x="1259632" y="2032440"/>
            <a:ext cx="66278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5" t="15517" r="50060" b="13680"/>
          <a:stretch>
            <a:fillRect/>
          </a:stretch>
        </p:blipFill>
        <p:spPr bwMode="auto">
          <a:xfrm>
            <a:off x="3347864" y="2039937"/>
            <a:ext cx="14859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45660" y="1052736"/>
            <a:ext cx="5486400" cy="648072"/>
          </a:xfrm>
        </p:spPr>
        <p:txBody>
          <a:bodyPr/>
          <a:lstStyle/>
          <a:p>
            <a:r>
              <a:rPr lang="fr-FR" sz="2000" i="1" dirty="0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Gériatrie, Psychiatrie, </a:t>
            </a:r>
            <a:r>
              <a:rPr lang="fr-FR" sz="2000" i="1" dirty="0" err="1" smtClean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Rehabilitation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5EF-14CD-4ED8-B4FA-515528AC52E1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5517" r="12006" b="13680"/>
          <a:stretch>
            <a:fillRect/>
          </a:stretch>
        </p:blipFill>
        <p:spPr bwMode="auto">
          <a:xfrm>
            <a:off x="1259632" y="2032440"/>
            <a:ext cx="66278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5517" r="62753" b="13680"/>
          <a:stretch>
            <a:fillRect/>
          </a:stretch>
        </p:blipFill>
        <p:spPr bwMode="auto">
          <a:xfrm>
            <a:off x="2051720" y="2039937"/>
            <a:ext cx="17526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sz="2000" b="1" dirty="0" smtClean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68760"/>
            <a:ext cx="7898792" cy="3982707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064896" cy="310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Der Bauherr entschied sich, fast nur </a:t>
            </a:r>
            <a:r>
              <a:rPr lang="de-DE" sz="2000" b="1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Einbettzimmer 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zu planen:</a:t>
            </a:r>
          </a:p>
          <a:p>
            <a:pPr marL="800100" lvl="1" indent="-342900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In den </a:t>
            </a:r>
            <a:r>
              <a:rPr lang="de-DE" sz="2000" b="1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medizinisch-chirurgischen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 Stationen: </a:t>
            </a:r>
            <a:b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</a:b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nur Einbettzimmer</a:t>
            </a:r>
          </a:p>
          <a:p>
            <a:pPr marL="800100" lvl="1" indent="-342900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In den Pflegestationen </a:t>
            </a:r>
            <a:r>
              <a:rPr lang="de-DE" sz="2000" b="1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Psychiatrie/Geriatrie/Rehabilitation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: </a:t>
            </a:r>
            <a:b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</a:b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Einbett- und Zweibettzimmer</a:t>
            </a:r>
          </a:p>
          <a:p>
            <a:pPr lvl="1" algn="just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</a:pPr>
            <a:endParaRPr lang="de-DE" sz="2000" dirty="0" smtClean="0">
              <a:solidFill>
                <a:schemeClr val="accent4"/>
              </a:solidFill>
              <a:latin typeface="+mn-lt"/>
              <a:ea typeface="Calibri" panose="020F0502020204030204" pitchFamily="34" charset="0"/>
            </a:endParaRPr>
          </a:p>
          <a:p>
            <a:pPr lvl="1" algn="just" eaLnBrk="0" hangingPunct="0">
              <a:spcAft>
                <a:spcPts val="600"/>
              </a:spcAft>
            </a:pPr>
            <a:endParaRPr lang="de-DE" sz="1400" dirty="0" smtClean="0">
              <a:solidFill>
                <a:schemeClr val="accent4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8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5A76D-C765-4406-92B4-4EB6523E83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064896" cy="25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Es werden sich dementsprechend </a:t>
            </a:r>
            <a:r>
              <a:rPr lang="de-DE" sz="2000" b="1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81%</a:t>
            </a:r>
            <a:r>
              <a:rPr lang="de-DE" sz="2000" dirty="0" smtClean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 der Betten in Einbettzimmern befinden.</a:t>
            </a:r>
          </a:p>
          <a:p>
            <a:pPr lvl="1" algn="just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Der hohe Anteil an </a:t>
            </a:r>
            <a:r>
              <a:rPr lang="de-DE" sz="2000" b="1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Einbettzimmern</a:t>
            </a:r>
            <a:r>
              <a:rPr lang="de-DE" sz="2000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 erlaubte auch </a:t>
            </a:r>
            <a:r>
              <a:rPr lang="de-DE" sz="2000" b="1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weniger Betten </a:t>
            </a:r>
            <a:r>
              <a:rPr lang="de-DE" sz="2000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fürs </a:t>
            </a:r>
            <a:r>
              <a:rPr lang="de-DE" sz="2000" dirty="0" err="1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Südspidol</a:t>
            </a:r>
            <a:r>
              <a:rPr lang="de-DE" sz="2000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</a:rPr>
              <a:t> zu planen, als das CHEM jetzt ausweist.</a:t>
            </a:r>
          </a:p>
          <a:p>
            <a:pPr lvl="1" algn="just" eaLnBrk="0" hangingPunct="0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</a:pPr>
            <a:endParaRPr lang="de-DE" sz="2000" dirty="0" smtClean="0">
              <a:solidFill>
                <a:schemeClr val="accent4"/>
              </a:solidFill>
              <a:latin typeface="+mn-lt"/>
              <a:ea typeface="Calibri" panose="020F0502020204030204" pitchFamily="34" charset="0"/>
            </a:endParaRPr>
          </a:p>
          <a:p>
            <a:pPr lvl="1" algn="just" eaLnBrk="0" hangingPunct="0">
              <a:spcAft>
                <a:spcPts val="600"/>
              </a:spcAft>
            </a:pPr>
            <a:endParaRPr lang="de-DE" sz="1400" dirty="0" smtClean="0">
              <a:solidFill>
                <a:schemeClr val="accent4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775601"/>
            <a:ext cx="6024642" cy="34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18</a:t>
            </a:fld>
            <a:endParaRPr lang="fr-LU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5"/>
          <a:stretch/>
        </p:blipFill>
        <p:spPr>
          <a:xfrm>
            <a:off x="755576" y="1052736"/>
            <a:ext cx="7755137" cy="4337485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 DER ZUKUNFT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12581"/>
            <a:ext cx="8229600" cy="5424707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SÜDSPIDOL: Ein Krankenhaus der Zukunft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Es wurde auf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prioritäre Anforderungen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an ein Krankenhaus der Zukunft geachtet: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Größtmögliche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innere Flexibilität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des Gebäudes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Hohe Anzahl von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ambulanten </a:t>
            </a:r>
            <a:r>
              <a:rPr lang="de-DE" sz="2000" b="1" dirty="0" err="1" smtClean="0">
                <a:solidFill>
                  <a:schemeClr val="accent4"/>
                </a:solidFill>
                <a:cs typeface="Times New Roman" panose="02020603050405020304" pitchFamily="18" charset="0"/>
              </a:rPr>
              <a:t>Überwachungs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/Behandlungsplätzen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	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+ große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chirurgische Tagesklinik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neben den Operationssälen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	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+ eine hohe Anzahl an </a:t>
            </a:r>
            <a:r>
              <a:rPr lang="de-DE" sz="2000" b="1" dirty="0" err="1" smtClean="0">
                <a:solidFill>
                  <a:schemeClr val="accent4"/>
                </a:solidFill>
                <a:cs typeface="Times New Roman" panose="02020603050405020304" pitchFamily="18" charset="0"/>
              </a:rPr>
              <a:t>lits-porte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 neben der Notfallabteilung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1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PROJEKTZIELE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 smtClean="0">
                <a:solidFill>
                  <a:schemeClr val="accent4"/>
                </a:solidFill>
              </a:rPr>
              <a:t>Ersetzen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4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accent4"/>
                </a:solidFill>
              </a:rPr>
              <a:t>der </a:t>
            </a:r>
            <a:r>
              <a:rPr lang="de-DE" sz="2000" dirty="0" smtClean="0">
                <a:solidFill>
                  <a:schemeClr val="accent4"/>
                </a:solidFill>
              </a:rPr>
              <a:t>Gebäudekomplexe der bisherigen </a:t>
            </a:r>
            <a:r>
              <a:rPr lang="de-DE" sz="2000" b="1" dirty="0" smtClean="0">
                <a:solidFill>
                  <a:schemeClr val="accent4"/>
                </a:solidFill>
              </a:rPr>
              <a:t>drei Standorte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>
                <a:solidFill>
                  <a:schemeClr val="accent4"/>
                </a:solidFill>
              </a:rPr>
              <a:t>des </a:t>
            </a:r>
            <a:r>
              <a:rPr lang="de-DE" sz="2000" b="1" dirty="0" smtClean="0">
                <a:solidFill>
                  <a:schemeClr val="accent4"/>
                </a:solidFill>
              </a:rPr>
              <a:t>CHEM</a:t>
            </a:r>
          </a:p>
          <a:p>
            <a:pPr lvl="2" algn="just"/>
            <a:r>
              <a:rPr lang="de-DE" sz="2000" dirty="0" smtClean="0">
                <a:solidFill>
                  <a:schemeClr val="accent4"/>
                </a:solidFill>
              </a:rPr>
              <a:t>in </a:t>
            </a:r>
            <a:r>
              <a:rPr lang="de-DE" sz="2000" b="1" dirty="0" smtClean="0">
                <a:solidFill>
                  <a:schemeClr val="accent4"/>
                </a:solidFill>
              </a:rPr>
              <a:t>Esch-Alzette</a:t>
            </a:r>
            <a:r>
              <a:rPr lang="de-DE" sz="2000" dirty="0" smtClean="0">
                <a:solidFill>
                  <a:schemeClr val="accent4"/>
                </a:solidFill>
              </a:rPr>
              <a:t>, </a:t>
            </a:r>
          </a:p>
          <a:p>
            <a:pPr lvl="2" algn="just"/>
            <a:r>
              <a:rPr lang="de-DE" sz="2000" dirty="0" smtClean="0">
                <a:solidFill>
                  <a:schemeClr val="accent4"/>
                </a:solidFill>
              </a:rPr>
              <a:t>in </a:t>
            </a:r>
            <a:r>
              <a:rPr lang="de-DE" sz="2000" b="1" dirty="0" err="1" smtClean="0">
                <a:solidFill>
                  <a:schemeClr val="accent4"/>
                </a:solidFill>
              </a:rPr>
              <a:t>Düdelingen</a:t>
            </a:r>
            <a:r>
              <a:rPr lang="de-DE" sz="2000" dirty="0" smtClean="0">
                <a:solidFill>
                  <a:schemeClr val="accent4"/>
                </a:solidFill>
              </a:rPr>
              <a:t>, </a:t>
            </a:r>
          </a:p>
          <a:p>
            <a:pPr lvl="2" algn="just"/>
            <a:r>
              <a:rPr lang="de-DE" sz="2000" dirty="0" smtClean="0">
                <a:solidFill>
                  <a:schemeClr val="accent4"/>
                </a:solidFill>
              </a:rPr>
              <a:t>In </a:t>
            </a:r>
            <a:r>
              <a:rPr lang="de-DE" sz="2000" b="1" dirty="0" smtClean="0">
                <a:solidFill>
                  <a:schemeClr val="accent4"/>
                </a:solidFill>
              </a:rPr>
              <a:t>Niederkorn</a:t>
            </a:r>
            <a:r>
              <a:rPr lang="de-DE" sz="2000" dirty="0" smtClean="0">
                <a:solidFill>
                  <a:schemeClr val="accent4"/>
                </a:solidFill>
              </a:rPr>
              <a:t>, </a:t>
            </a:r>
          </a:p>
          <a:p>
            <a:pPr marL="457200" lvl="1" indent="0" algn="just">
              <a:buNone/>
            </a:pPr>
            <a:endParaRPr lang="de-DE" sz="2000" dirty="0" smtClean="0">
              <a:solidFill>
                <a:schemeClr val="accent4"/>
              </a:solidFill>
            </a:endParaRPr>
          </a:p>
          <a:p>
            <a:pPr lvl="1" algn="just"/>
            <a:r>
              <a:rPr lang="de-DE" sz="2000" dirty="0" smtClean="0">
                <a:solidFill>
                  <a:schemeClr val="accent4"/>
                </a:solidFill>
              </a:rPr>
              <a:t>des bestehenden Gebäudeteils des </a:t>
            </a:r>
            <a:r>
              <a:rPr lang="de-DE" sz="2000" b="1" dirty="0" err="1" smtClean="0">
                <a:solidFill>
                  <a:schemeClr val="accent4"/>
                </a:solidFill>
              </a:rPr>
              <a:t>Centre</a:t>
            </a:r>
            <a:r>
              <a:rPr lang="de-DE" sz="2000" b="1" dirty="0" smtClean="0">
                <a:solidFill>
                  <a:schemeClr val="accent4"/>
                </a:solidFill>
              </a:rPr>
              <a:t> François-</a:t>
            </a:r>
            <a:r>
              <a:rPr lang="de-DE" sz="2000" b="1" dirty="0" err="1" smtClean="0">
                <a:solidFill>
                  <a:schemeClr val="accent4"/>
                </a:solidFill>
              </a:rPr>
              <a:t>Baclesse</a:t>
            </a:r>
            <a:r>
              <a:rPr lang="de-DE" sz="2000" dirty="0" smtClean="0">
                <a:solidFill>
                  <a:schemeClr val="accent4"/>
                </a:solidFill>
              </a:rPr>
              <a:t>.</a:t>
            </a:r>
          </a:p>
          <a:p>
            <a:pPr marL="0" indent="0" algn="just">
              <a:buNone/>
            </a:pPr>
            <a:endParaRPr lang="de-DE" sz="18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en-US" sz="1600" dirty="0" smtClean="0"/>
          </a:p>
          <a:p>
            <a:pPr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3896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68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PROJEKT DER ZUKUNFT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12581"/>
            <a:ext cx="8229600" cy="54247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Zwei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innovative 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Aspekte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Bauwerksform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(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mehrteiliges Bauprojekt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mit 3 dreieckigen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Gebäudekörpern; alle Gebäude sind eng miteinander verbunden): </a:t>
            </a:r>
          </a:p>
          <a:p>
            <a:pPr marL="0" indent="0">
              <a:buNone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4070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36772"/>
            <a:ext cx="3600400" cy="37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2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PROJEKT DER ZUKUNFT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12581"/>
            <a:ext cx="8229600" cy="542470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Zwei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innovative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Aspekte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Auflösung von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Bettenstationsgrenzen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 innerhalb einer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Ebene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Bettenstationen gehen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fließend ineinander über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mehr oder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weniger Betten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einer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Fachdisziplin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oder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Krankheitsgruppe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 können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je nach Bedarf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zur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Verfügung gestellt werden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4070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22" y="3213062"/>
            <a:ext cx="6064914" cy="3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3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PROJEKT DER ZUKUNFT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12581"/>
            <a:ext cx="8229600" cy="542470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Zwei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innovative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Aspekte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Zuteilung der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Krankenpfleger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benachbarter Stationen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an eine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flexible Zahl von Betten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je nach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Bedarf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an Pflege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 der verschiedenen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Patienten. 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Bessere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Verteilung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 der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Arbeit; 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Krankenhaus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kann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die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Versorgung besser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gewährleisten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,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bei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kurzfristigem Mangel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an Pflegekräften. 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4070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907" y="3957725"/>
            <a:ext cx="4048931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PROJEKT DER ZUKUNFT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12581"/>
            <a:ext cx="8229600" cy="542470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Zwei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innovative 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Aspekte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Therapiefläche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der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Geriatrie-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sowie der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Rehabilitationsstationen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: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in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den Stationen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selbst (bzw.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in einem Bau im Innenhof desselben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Bauteils)</a:t>
            </a:r>
            <a:endParaRPr lang="de-DE" sz="12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G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uter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Zugang von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außen 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für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ambulante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Patienten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Sehr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kurze Wege </a:t>
            </a:r>
            <a:r>
              <a:rPr lang="de-DE" sz="20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für die Patienten </a:t>
            </a:r>
            <a:endParaRPr lang="de-DE" sz="2000" b="1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Fördert die Behandlung</a:t>
            </a:r>
            <a:r>
              <a:rPr lang="de-DE" sz="2000" dirty="0">
                <a:solidFill>
                  <a:schemeClr val="accent4"/>
                </a:solidFill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de-DE" sz="2000" dirty="0" smtClean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e-DE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23" y="3204938"/>
            <a:ext cx="6129565" cy="30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7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7" y="116632"/>
            <a:ext cx="6192688" cy="504056"/>
          </a:xfrm>
        </p:spPr>
        <p:txBody>
          <a:bodyPr/>
          <a:lstStyle/>
          <a:p>
            <a:r>
              <a:rPr lang="lb-L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4"/>
                </a:solidFill>
              </a:rPr>
              <a:t>	</a:t>
            </a:r>
            <a:r>
              <a:rPr lang="en-US" sz="1600" dirty="0" smtClean="0">
                <a:solidFill>
                  <a:schemeClr val="accent4"/>
                </a:solidFill>
              </a:rPr>
              <a:t>  </a:t>
            </a:r>
            <a:endParaRPr lang="en-US" sz="16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/>
                </a:solidFill>
              </a:rPr>
              <a:t>	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4888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7" y="116632"/>
            <a:ext cx="6192688" cy="504056"/>
          </a:xfrm>
        </p:spPr>
        <p:txBody>
          <a:bodyPr/>
          <a:lstStyle/>
          <a:p>
            <a:r>
              <a:rPr lang="lb-L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VIELEN DANK FÜR </a:t>
            </a:r>
            <a:r>
              <a:rPr lang="lb-LU" sz="20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 </a:t>
            </a:r>
            <a:r>
              <a:rPr lang="lb-LU" sz="20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AUFMERKSAMKEIT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4"/>
                </a:solidFill>
              </a:rPr>
              <a:t>	</a:t>
            </a:r>
            <a:r>
              <a:rPr lang="en-US" sz="1600" dirty="0" smtClean="0">
                <a:solidFill>
                  <a:schemeClr val="accent4"/>
                </a:solidFill>
              </a:rPr>
              <a:t>  </a:t>
            </a:r>
            <a:endParaRPr lang="en-US" sz="16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/>
                </a:solidFill>
              </a:rPr>
              <a:t>	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PROJEKTZIELE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sz="2000" dirty="0" smtClean="0">
                <a:solidFill>
                  <a:schemeClr val="accent4"/>
                </a:solidFill>
              </a:rPr>
              <a:t>Wegen: </a:t>
            </a:r>
          </a:p>
          <a:p>
            <a:pPr marL="0" indent="0" algn="just">
              <a:buNone/>
            </a:pPr>
            <a:endParaRPr lang="de-DE" sz="2000" dirty="0" smtClean="0">
              <a:solidFill>
                <a:schemeClr val="accent4"/>
              </a:solidFill>
            </a:endParaRPr>
          </a:p>
          <a:p>
            <a:pPr lvl="1" algn="just"/>
            <a:r>
              <a:rPr lang="de-DE" sz="2000" b="1" dirty="0" smtClean="0">
                <a:solidFill>
                  <a:schemeClr val="accent4"/>
                </a:solidFill>
              </a:rPr>
              <a:t>Flächenmangel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>
                <a:solidFill>
                  <a:schemeClr val="accent4"/>
                </a:solidFill>
              </a:rPr>
              <a:t>im Gebäude des </a:t>
            </a:r>
            <a:r>
              <a:rPr lang="de-DE" sz="2000" dirty="0" smtClean="0">
                <a:solidFill>
                  <a:schemeClr val="accent4"/>
                </a:solidFill>
              </a:rPr>
              <a:t>Hauptstandortes;</a:t>
            </a:r>
          </a:p>
          <a:p>
            <a:pPr marL="457200" lvl="1" indent="0" algn="just">
              <a:buNone/>
            </a:pPr>
            <a:endParaRPr lang="de-DE" sz="2000" dirty="0" smtClean="0">
              <a:solidFill>
                <a:schemeClr val="accent4"/>
              </a:solidFill>
            </a:endParaRPr>
          </a:p>
          <a:p>
            <a:pPr lvl="1" algn="just"/>
            <a:r>
              <a:rPr lang="de-DE" sz="2000" dirty="0" smtClean="0">
                <a:solidFill>
                  <a:schemeClr val="accent4"/>
                </a:solidFill>
              </a:rPr>
              <a:t>Problemen </a:t>
            </a:r>
            <a:r>
              <a:rPr lang="de-DE" sz="2000" dirty="0">
                <a:solidFill>
                  <a:schemeClr val="accent4"/>
                </a:solidFill>
              </a:rPr>
              <a:t>in der </a:t>
            </a:r>
            <a:r>
              <a:rPr lang="de-DE" sz="2000" b="1" dirty="0">
                <a:solidFill>
                  <a:schemeClr val="accent4"/>
                </a:solidFill>
              </a:rPr>
              <a:t>Bausubstanz</a:t>
            </a:r>
            <a:r>
              <a:rPr lang="de-DE" sz="2000" dirty="0">
                <a:solidFill>
                  <a:schemeClr val="accent4"/>
                </a:solidFill>
              </a:rPr>
              <a:t> der drei </a:t>
            </a:r>
            <a:r>
              <a:rPr lang="de-DE" sz="2000" dirty="0" smtClean="0">
                <a:solidFill>
                  <a:schemeClr val="accent4"/>
                </a:solidFill>
              </a:rPr>
              <a:t>Standorte</a:t>
            </a:r>
          </a:p>
          <a:p>
            <a:pPr marL="0" indent="0" algn="just">
              <a:buNone/>
            </a:pPr>
            <a:r>
              <a:rPr lang="de-DE" sz="2000" dirty="0" smtClean="0">
                <a:solidFill>
                  <a:schemeClr val="accent4"/>
                </a:solidFill>
              </a:rPr>
              <a:t>	</a:t>
            </a:r>
            <a:r>
              <a:rPr lang="de-DE" sz="2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 Gr</a:t>
            </a:r>
            <a:r>
              <a:rPr lang="de-DE" sz="2000" dirty="0" smtClean="0">
                <a:solidFill>
                  <a:schemeClr val="accent4"/>
                </a:solidFill>
              </a:rPr>
              <a:t>undlegende Renovierung</a:t>
            </a:r>
          </a:p>
          <a:p>
            <a:pPr marL="0" indent="0" algn="just">
              <a:buNone/>
            </a:pPr>
            <a:r>
              <a:rPr lang="de-DE" sz="2000" dirty="0">
                <a:solidFill>
                  <a:schemeClr val="accent4"/>
                </a:solidFill>
              </a:rPr>
              <a:t>	</a:t>
            </a:r>
            <a:r>
              <a:rPr lang="de-DE" sz="2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 Ph</a:t>
            </a:r>
            <a:r>
              <a:rPr lang="de-DE" sz="2000" dirty="0" smtClean="0">
                <a:solidFill>
                  <a:schemeClr val="accent4"/>
                </a:solidFill>
              </a:rPr>
              <a:t>asenweise </a:t>
            </a:r>
            <a:r>
              <a:rPr lang="de-DE" sz="2000" dirty="0">
                <a:solidFill>
                  <a:schemeClr val="accent4"/>
                </a:solidFill>
              </a:rPr>
              <a:t>Schließung </a:t>
            </a:r>
            <a:endParaRPr lang="de-DE" sz="20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de-DE" sz="2000" dirty="0">
                <a:solidFill>
                  <a:schemeClr val="accent4"/>
                </a:solidFill>
              </a:rPr>
              <a:t>	</a:t>
            </a:r>
            <a:r>
              <a:rPr lang="de-DE" sz="2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accent4"/>
                </a:solidFill>
              </a:rPr>
              <a:t>OHNE die als </a:t>
            </a:r>
            <a:r>
              <a:rPr lang="de-DE" sz="2000" dirty="0">
                <a:solidFill>
                  <a:schemeClr val="accent4"/>
                </a:solidFill>
              </a:rPr>
              <a:t>sinnvoll </a:t>
            </a:r>
            <a:r>
              <a:rPr lang="de-DE" sz="2000" dirty="0" smtClean="0">
                <a:solidFill>
                  <a:schemeClr val="accent4"/>
                </a:solidFill>
              </a:rPr>
              <a:t>erachteten </a:t>
            </a:r>
            <a:r>
              <a:rPr lang="de-DE" sz="2000" dirty="0">
                <a:solidFill>
                  <a:schemeClr val="accent4"/>
                </a:solidFill>
              </a:rPr>
              <a:t>Zuschnitte der Bettenstationen </a:t>
            </a:r>
            <a:r>
              <a:rPr lang="de-DE" sz="2000" dirty="0" smtClean="0">
                <a:solidFill>
                  <a:schemeClr val="accent4"/>
                </a:solidFill>
              </a:rPr>
              <a:t>	      zu erreichen.</a:t>
            </a:r>
            <a:endParaRPr lang="de-DE" sz="20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de-DE" sz="1800" dirty="0" smtClean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de-DE" sz="1800" dirty="0" smtClean="0">
              <a:solidFill>
                <a:schemeClr val="accent4"/>
              </a:solidFill>
            </a:endParaRPr>
          </a:p>
          <a:p>
            <a:pPr>
              <a:buAutoNum type="arabicPeriod"/>
            </a:pPr>
            <a:endParaRPr lang="en-US" sz="1600" dirty="0" smtClean="0"/>
          </a:p>
          <a:p>
            <a:pPr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3896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4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4</a:t>
            </a:fld>
            <a:endParaRPr lang="fr-LU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84" y="980728"/>
            <a:ext cx="6935963" cy="5241284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0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>
                    <a:lumMod val="75000"/>
                  </a:schemeClr>
                </a:solidFill>
              </a:rPr>
              <a:t>PROJEKTINHALTE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45660" y="1052736"/>
            <a:ext cx="5486400" cy="648072"/>
          </a:xfrm>
        </p:spPr>
        <p:txBody>
          <a:bodyPr/>
          <a:lstStyle/>
          <a:p>
            <a:r>
              <a:rPr lang="fr-FR" altLang="en-US" sz="2000" dirty="0" err="1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Trennung</a:t>
            </a:r>
            <a:r>
              <a:rPr lang="fr-FR" altLang="en-US" sz="2000" dirty="0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 der </a:t>
            </a:r>
            <a:r>
              <a:rPr lang="fr-FR" altLang="en-US" sz="2000" dirty="0" err="1">
                <a:solidFill>
                  <a:schemeClr val="tx1">
                    <a:lumMod val="75000"/>
                  </a:schemeClr>
                </a:solidFill>
                <a:ea typeface="ＭＳ Ｐゴシック" panose="020B0600070205080204" pitchFamily="34" charset="-128"/>
              </a:rPr>
              <a:t>Pflegeintensität</a:t>
            </a:r>
            <a:endParaRPr lang="fr-FR" altLang="en-US" sz="2000" dirty="0">
              <a:solidFill>
                <a:schemeClr val="tx1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5EF-14CD-4ED8-B4FA-515528AC52E1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7" y="1424691"/>
            <a:ext cx="8123357" cy="401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sz="2000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04" y="704515"/>
            <a:ext cx="3754760" cy="311622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tx1">
                    <a:lumMod val="75000"/>
                  </a:schemeClr>
                </a:solidFill>
              </a:rPr>
              <a:t>Site </a:t>
            </a:r>
            <a:r>
              <a:rPr lang="fr-FR" sz="2000" b="1" dirty="0" err="1">
                <a:solidFill>
                  <a:schemeClr val="tx1">
                    <a:lumMod val="75000"/>
                  </a:schemeClr>
                </a:solidFill>
              </a:rPr>
              <a:t>Elsebrich</a:t>
            </a:r>
            <a:r>
              <a:rPr lang="fr-FR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/>
                </a:solidFill>
              </a:rPr>
              <a:t>	 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/>
                </a:solidFill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848369" cy="504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1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7" y="116632"/>
            <a:ext cx="6192688" cy="504056"/>
          </a:xfrm>
        </p:spPr>
        <p:txBody>
          <a:bodyPr/>
          <a:lstStyle/>
          <a:p>
            <a:r>
              <a:rPr lang="lb-L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PROJEKTLAGE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4"/>
                </a:solidFill>
              </a:rPr>
              <a:t>	</a:t>
            </a:r>
            <a:r>
              <a:rPr lang="en-US" sz="1600" dirty="0" smtClean="0">
                <a:solidFill>
                  <a:schemeClr val="accent4"/>
                </a:solidFill>
              </a:rPr>
              <a:t>  </a:t>
            </a:r>
            <a:endParaRPr lang="en-US" sz="16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/>
                </a:solidFill>
              </a:rPr>
              <a:t>	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9" y="1294528"/>
            <a:ext cx="7194385" cy="49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439" y="745176"/>
            <a:ext cx="1656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Site </a:t>
            </a:r>
            <a:r>
              <a:rPr lang="fr-FR" sz="2000" b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Elsebrich</a:t>
            </a:r>
            <a:r>
              <a:rPr lang="fr-FR" sz="2000" b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48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7" y="116632"/>
            <a:ext cx="6192688" cy="504056"/>
          </a:xfrm>
        </p:spPr>
        <p:txBody>
          <a:bodyPr/>
          <a:lstStyle/>
          <a:p>
            <a:r>
              <a:rPr lang="lb-L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INVESTITIONSKOSTEN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77" y="1052736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fr-LU" sz="2000" b="1" dirty="0" err="1" smtClean="0">
                <a:solidFill>
                  <a:schemeClr val="tx1">
                    <a:lumMod val="75000"/>
                  </a:schemeClr>
                </a:solidFill>
              </a:rPr>
              <a:t>Finanzierung</a:t>
            </a:r>
            <a:r>
              <a:rPr lang="fr-LU" sz="2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r-LU" sz="2000" b="1" dirty="0">
                <a:solidFill>
                  <a:schemeClr val="tx1">
                    <a:lumMod val="75000"/>
                  </a:schemeClr>
                </a:solidFill>
              </a:rPr>
              <a:t>des </a:t>
            </a:r>
            <a:r>
              <a:rPr lang="fr-LU" sz="2000" b="1" dirty="0" err="1">
                <a:solidFill>
                  <a:schemeClr val="tx1">
                    <a:lumMod val="75000"/>
                  </a:schemeClr>
                </a:solidFill>
              </a:rPr>
              <a:t>Bauprojektes</a:t>
            </a:r>
            <a:r>
              <a:rPr lang="fr-LU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tx1">
                    <a:lumMod val="75000"/>
                  </a:schemeClr>
                </a:solidFill>
              </a:rPr>
              <a:t>« SÜDSPIDOL »</a:t>
            </a:r>
            <a:r>
              <a:rPr lang="de-DE" sz="2000" dirty="0">
                <a:solidFill>
                  <a:schemeClr val="tx1">
                    <a:lumMod val="75000"/>
                  </a:schemeClr>
                </a:solidFill>
              </a:rPr>
              <a:t>  :</a:t>
            </a:r>
            <a:r>
              <a:rPr lang="de-DE" sz="2000" dirty="0" smtClean="0">
                <a:solidFill>
                  <a:schemeClr val="tx1">
                    <a:lumMod val="75000"/>
                  </a:schemeClr>
                </a:solidFill>
              </a:rPr>
              <a:t>  	</a:t>
            </a:r>
            <a:br>
              <a:rPr lang="de-DE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de-DE" sz="1600" i="1" dirty="0" smtClean="0">
                <a:solidFill>
                  <a:schemeClr val="accent4"/>
                </a:solidFill>
              </a:rPr>
              <a:t>(</a:t>
            </a:r>
            <a:r>
              <a:rPr lang="de-DE" sz="1600" b="1" i="1" dirty="0" err="1">
                <a:solidFill>
                  <a:schemeClr val="accent4"/>
                </a:solidFill>
              </a:rPr>
              <a:t>Bauindex</a:t>
            </a:r>
            <a:r>
              <a:rPr lang="de-DE" sz="1600" i="1" dirty="0">
                <a:solidFill>
                  <a:schemeClr val="accent4"/>
                </a:solidFill>
              </a:rPr>
              <a:t> </a:t>
            </a:r>
            <a:r>
              <a:rPr lang="de-DE" sz="1600" b="1" i="1" dirty="0">
                <a:solidFill>
                  <a:schemeClr val="accent4"/>
                </a:solidFill>
              </a:rPr>
              <a:t>Oktober </a:t>
            </a:r>
            <a:r>
              <a:rPr lang="de-DE" sz="1600" b="1" i="1" dirty="0" smtClean="0">
                <a:solidFill>
                  <a:schemeClr val="accent4"/>
                </a:solidFill>
              </a:rPr>
              <a:t>2017: </a:t>
            </a:r>
            <a:r>
              <a:rPr lang="de-DE" sz="1600" i="1" dirty="0" smtClean="0">
                <a:solidFill>
                  <a:schemeClr val="accent4"/>
                </a:solidFill>
              </a:rPr>
              <a:t>779,82)</a:t>
            </a:r>
            <a:endParaRPr lang="de-DE" sz="16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</a:rPr>
              <a:t>Förderbare Gesamtkosten:		</a:t>
            </a:r>
            <a:r>
              <a:rPr lang="de-DE" sz="2000" dirty="0">
                <a:solidFill>
                  <a:schemeClr val="accent4"/>
                </a:solidFill>
              </a:rPr>
              <a:t>	541.928.188,78 </a:t>
            </a:r>
            <a:r>
              <a:rPr lang="de-DE" sz="2000" dirty="0" smtClean="0">
                <a:solidFill>
                  <a:schemeClr val="accent4"/>
                </a:solidFill>
              </a:rPr>
              <a:t>€</a:t>
            </a:r>
            <a:r>
              <a:rPr lang="de-DE" sz="2000" dirty="0">
                <a:solidFill>
                  <a:schemeClr val="accent4"/>
                </a:solidFill>
              </a:rPr>
              <a:t> </a:t>
            </a:r>
            <a:endParaRPr lang="en-US" sz="20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DE" sz="20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accent4"/>
                </a:solidFill>
              </a:rPr>
              <a:t>Beteiligung </a:t>
            </a:r>
            <a:r>
              <a:rPr lang="de-DE" sz="2000" dirty="0">
                <a:solidFill>
                  <a:schemeClr val="accent4"/>
                </a:solidFill>
              </a:rPr>
              <a:t>des Staates durch den </a:t>
            </a:r>
            <a:r>
              <a:rPr lang="de-DE" sz="2000" dirty="0" smtClean="0">
                <a:solidFill>
                  <a:schemeClr val="accent4"/>
                </a:solidFill>
              </a:rPr>
              <a:t/>
            </a:r>
            <a:br>
              <a:rPr lang="de-DE" sz="2000" dirty="0" smtClean="0">
                <a:solidFill>
                  <a:schemeClr val="accent4"/>
                </a:solidFill>
              </a:rPr>
            </a:br>
            <a:r>
              <a:rPr lang="de-DE" sz="2000" b="1" dirty="0" smtClean="0">
                <a:solidFill>
                  <a:schemeClr val="accent4"/>
                </a:solidFill>
              </a:rPr>
              <a:t>Fonds </a:t>
            </a:r>
            <a:r>
              <a:rPr lang="de-DE" sz="2000" b="1" dirty="0" err="1">
                <a:solidFill>
                  <a:schemeClr val="accent4"/>
                </a:solidFill>
              </a:rPr>
              <a:t>hospitalier</a:t>
            </a:r>
            <a:r>
              <a:rPr lang="de-DE" sz="2000" dirty="0">
                <a:solidFill>
                  <a:schemeClr val="accent4"/>
                </a:solidFill>
              </a:rPr>
              <a:t> </a:t>
            </a:r>
            <a:r>
              <a:rPr lang="de-DE" sz="2000" b="1" dirty="0">
                <a:solidFill>
                  <a:schemeClr val="accent4"/>
                </a:solidFill>
              </a:rPr>
              <a:t>(80</a:t>
            </a:r>
            <a:r>
              <a:rPr lang="de-DE" sz="2000" b="1" dirty="0" smtClean="0">
                <a:solidFill>
                  <a:schemeClr val="accent4"/>
                </a:solidFill>
              </a:rPr>
              <a:t>%):</a:t>
            </a:r>
            <a:r>
              <a:rPr lang="de-DE" sz="2000" b="1" dirty="0">
                <a:solidFill>
                  <a:schemeClr val="accent4"/>
                </a:solidFill>
              </a:rPr>
              <a:t>	</a:t>
            </a:r>
            <a:r>
              <a:rPr lang="de-DE" sz="2000" b="1" dirty="0" smtClean="0">
                <a:solidFill>
                  <a:schemeClr val="accent4"/>
                </a:solidFill>
              </a:rPr>
              <a:t>			433.542.551 </a:t>
            </a:r>
            <a:r>
              <a:rPr lang="de-DE" sz="2000" b="1" dirty="0">
                <a:solidFill>
                  <a:schemeClr val="accent4"/>
                </a:solidFill>
              </a:rPr>
              <a:t>€</a:t>
            </a:r>
            <a:endParaRPr lang="en-US" sz="2000" dirty="0">
              <a:solidFill>
                <a:schemeClr val="accent4"/>
              </a:solidFill>
            </a:endParaRPr>
          </a:p>
          <a:p>
            <a:endParaRPr lang="en-US" sz="20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H" sz="1800" dirty="0"/>
              <a:t>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5483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5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PROJEKTZIELE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de-DE" sz="2000" b="1" dirty="0" smtClean="0">
                <a:solidFill>
                  <a:schemeClr val="accent4"/>
                </a:solidFill>
              </a:rPr>
              <a:t>Bündelung</a:t>
            </a:r>
            <a:r>
              <a:rPr lang="de-DE" sz="2000" dirty="0" smtClean="0">
                <a:solidFill>
                  <a:schemeClr val="accent4"/>
                </a:solidFill>
              </a:rPr>
              <a:t> aller Funktionen an einem Standort in einem </a:t>
            </a:r>
            <a:r>
              <a:rPr lang="de-DE" sz="2000" b="1" dirty="0" smtClean="0">
                <a:solidFill>
                  <a:schemeClr val="accent4"/>
                </a:solidFill>
              </a:rPr>
              <a:t>flexiblen Bau     </a:t>
            </a:r>
          </a:p>
          <a:p>
            <a:pPr lvl="1" algn="just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accent4"/>
                </a:solidFill>
              </a:rPr>
              <a:t>optimale </a:t>
            </a:r>
            <a:r>
              <a:rPr lang="de-DE" sz="2000" b="1" dirty="0" smtClean="0">
                <a:solidFill>
                  <a:schemeClr val="accent4"/>
                </a:solidFill>
              </a:rPr>
              <a:t>Funktionalität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</a:p>
          <a:p>
            <a:pPr lvl="1" algn="just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accent4"/>
                </a:solidFill>
              </a:rPr>
              <a:t>optimale</a:t>
            </a:r>
            <a:r>
              <a:rPr lang="de-DE" sz="2000" b="1" dirty="0" smtClean="0">
                <a:solidFill>
                  <a:schemeClr val="accent4"/>
                </a:solidFill>
              </a:rPr>
              <a:t> Versorgung der Patienten</a:t>
            </a:r>
          </a:p>
          <a:p>
            <a:pPr lvl="1" algn="just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patientenfreundliches </a:t>
            </a:r>
            <a:r>
              <a:rPr lang="de-DE" altLang="en-US" sz="20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Umfeld</a:t>
            </a:r>
          </a:p>
          <a:p>
            <a:pPr lvl="1" algn="just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altLang="en-US" sz="2000" b="1" dirty="0" smtClean="0">
                <a:solidFill>
                  <a:schemeClr val="accent4"/>
                </a:solidFill>
                <a:ea typeface="ＭＳ Ｐゴシック" panose="020B0600070205080204" pitchFamily="34" charset="-128"/>
              </a:rPr>
              <a:t>arbeitnehmerfreundliches </a:t>
            </a:r>
            <a:r>
              <a:rPr lang="de-DE" altLang="en-US" sz="2000" dirty="0">
                <a:solidFill>
                  <a:schemeClr val="accent4"/>
                </a:solidFill>
                <a:ea typeface="ＭＳ Ｐゴシック" panose="020B0600070205080204" pitchFamily="34" charset="-128"/>
              </a:rPr>
              <a:t>Umfeld</a:t>
            </a:r>
            <a:r>
              <a:rPr lang="de-DE" sz="2000" b="1" dirty="0" smtClean="0">
                <a:solidFill>
                  <a:schemeClr val="accent4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de-DE" sz="2000" b="1" dirty="0" smtClean="0">
              <a:solidFill>
                <a:schemeClr val="accent4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de-DE" sz="2000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endParaRPr lang="de-DE" sz="20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3896"/>
            <a:ext cx="864096" cy="8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72953"/>
            <a:ext cx="6120680" cy="25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356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824287-29C4-4171-8C23-E6DD6108F67E}"/>
</file>

<file path=customXml/itemProps2.xml><?xml version="1.0" encoding="utf-8"?>
<ds:datastoreItem xmlns:ds="http://schemas.openxmlformats.org/officeDocument/2006/customXml" ds:itemID="{22D178FF-98D1-4BAB-8D6B-70E18EC992DE}"/>
</file>

<file path=customXml/itemProps3.xml><?xml version="1.0" encoding="utf-8"?>
<ds:datastoreItem xmlns:ds="http://schemas.openxmlformats.org/officeDocument/2006/customXml" ds:itemID="{D9CC2E71-62BE-4597-A2BA-4CFEFD6CDA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Affichage à l'écran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Wingdings</vt:lpstr>
      <vt:lpstr>Modèle par défaut</vt:lpstr>
      <vt:lpstr>      PROJEKT SÜDSPIDOL</vt:lpstr>
      <vt:lpstr>PROJEKTZIELE</vt:lpstr>
      <vt:lpstr>PROJEKTZIELE</vt:lpstr>
      <vt:lpstr>Présentation PowerPoint</vt:lpstr>
      <vt:lpstr>PROJEKTINHALTE</vt:lpstr>
      <vt:lpstr>PROJEKTLAGE</vt:lpstr>
      <vt:lpstr>PROJEKTLAGE</vt:lpstr>
      <vt:lpstr>INVESTITIONSKOSTEN</vt:lpstr>
      <vt:lpstr>PROJEKTZIELE</vt:lpstr>
      <vt:lpstr>PROJEKTZIELE</vt:lpstr>
      <vt:lpstr>PROJEKTZIELE</vt:lpstr>
      <vt:lpstr>PROJEKTINHALTE</vt:lpstr>
      <vt:lpstr>PROJEKTINHALTE</vt:lpstr>
      <vt:lpstr>PROJEKTINHALTE</vt:lpstr>
      <vt:lpstr>PROJEKTINHALTE </vt:lpstr>
      <vt:lpstr>PROJEKTINHALTE </vt:lpstr>
      <vt:lpstr>PROJEKTINHALTE </vt:lpstr>
      <vt:lpstr>Présentation PowerPoint</vt:lpstr>
      <vt:lpstr>PROJEKT DER ZUKUNFT</vt:lpstr>
      <vt:lpstr>PROJEKT DER ZUKUNFT</vt:lpstr>
      <vt:lpstr>PROJEKT DER ZUKUNFT</vt:lpstr>
      <vt:lpstr>PROJEKT DER ZUKUNFT</vt:lpstr>
      <vt:lpstr>PROJEKT DER ZUKUNFT</vt:lpstr>
      <vt:lpstr>PROJEKTLAGE</vt:lpstr>
      <vt:lpstr>VIELEN DANK FÜR IHRE AUFMERKSAMKEIT</vt:lpstr>
    </vt:vector>
  </TitlesOfParts>
  <Company>CIE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Monique PUTZ</cp:lastModifiedBy>
  <cp:revision>188</cp:revision>
  <cp:lastPrinted>2016-11-08T14:02:32Z</cp:lastPrinted>
  <dcterms:created xsi:type="dcterms:W3CDTF">2014-02-06T11:46:14Z</dcterms:created>
  <dcterms:modified xsi:type="dcterms:W3CDTF">2018-03-27T08:54:40Z</dcterms:modified>
</cp:coreProperties>
</file>