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1" r:id="rId3"/>
    <p:sldId id="318" r:id="rId4"/>
    <p:sldId id="320" r:id="rId5"/>
    <p:sldId id="327" r:id="rId6"/>
    <p:sldId id="294" r:id="rId7"/>
    <p:sldId id="306" r:id="rId8"/>
    <p:sldId id="310" r:id="rId9"/>
    <p:sldId id="311" r:id="rId10"/>
    <p:sldId id="312" r:id="rId11"/>
    <p:sldId id="313" r:id="rId12"/>
    <p:sldId id="316" r:id="rId13"/>
    <p:sldId id="314" r:id="rId14"/>
    <p:sldId id="317" r:id="rId15"/>
    <p:sldId id="309" r:id="rId16"/>
    <p:sldId id="326" r:id="rId17"/>
    <p:sldId id="319" r:id="rId18"/>
    <p:sldId id="315" r:id="rId19"/>
    <p:sldId id="328" r:id="rId20"/>
    <p:sldId id="300" r:id="rId21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75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2C2F0"/>
    <a:srgbClr val="FFCC66"/>
    <a:srgbClr val="6FA50F"/>
    <a:srgbClr val="99FF66"/>
    <a:srgbClr val="7BD224"/>
    <a:srgbClr val="002060"/>
    <a:srgbClr val="249491"/>
    <a:srgbClr val="2CB6B3"/>
    <a:srgbClr val="B489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279" autoAdjust="0"/>
  </p:normalViewPr>
  <p:slideViewPr>
    <p:cSldViewPr>
      <p:cViewPr varScale="1">
        <p:scale>
          <a:sx n="59" d="100"/>
          <a:sy n="59" d="100"/>
        </p:scale>
        <p:origin x="1484" y="60"/>
      </p:cViewPr>
      <p:guideLst>
        <p:guide orient="horz" pos="275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22"/>
    </p:cViewPr>
  </p:sorterViewPr>
  <p:notesViewPr>
    <p:cSldViewPr>
      <p:cViewPr varScale="1">
        <p:scale>
          <a:sx n="113" d="100"/>
          <a:sy n="113" d="100"/>
        </p:scale>
        <p:origin x="2130" y="108"/>
      </p:cViewPr>
      <p:guideLst>
        <p:guide orient="horz" pos="2208"/>
        <p:guide pos="29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A7314E4-D589-456E-B26E-0FF6F7837ABD}" type="datetimeFigureOut">
              <a:rPr lang="fr-CH"/>
              <a:pPr>
                <a:defRPr/>
              </a:pPr>
              <a:t>11.06.2018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5B9911-A01A-4128-8D5B-020DACF98ECE}" type="slidenum">
              <a:rPr lang="fr-CH" altLang="fr-FR"/>
              <a:pPr/>
              <a:t>‹#›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206173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6347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640" y="3329941"/>
            <a:ext cx="743712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7F00B60-E4D9-4B0C-A35A-8AEF9395264A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73146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00B60-E4D9-4B0C-A35A-8AEF9395264A}" type="slidenum">
              <a:rPr lang="en-US" altLang="fr-FR" smtClean="0"/>
              <a:pPr/>
              <a:t>2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32800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00B60-E4D9-4B0C-A35A-8AEF9395264A}" type="slidenum">
              <a:rPr lang="en-US" altLang="fr-FR" smtClean="0"/>
              <a:pPr/>
              <a:t>16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92092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00B60-E4D9-4B0C-A35A-8AEF9395264A}" type="slidenum">
              <a:rPr lang="en-US" altLang="fr-FR" smtClean="0"/>
              <a:pPr/>
              <a:t>19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12933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00B60-E4D9-4B0C-A35A-8AEF9395264A}" type="slidenum">
              <a:rPr lang="en-US" altLang="fr-FR" smtClean="0"/>
              <a:pPr/>
              <a:t>20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1288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00B60-E4D9-4B0C-A35A-8AEF9395264A}" type="slidenum">
              <a:rPr lang="en-US" altLang="fr-FR" smtClean="0"/>
              <a:pPr/>
              <a:t>3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839954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00B60-E4D9-4B0C-A35A-8AEF9395264A}" type="slidenum">
              <a:rPr lang="en-US" altLang="fr-FR" smtClean="0"/>
              <a:pPr/>
              <a:t>4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70513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00B60-E4D9-4B0C-A35A-8AEF9395264A}" type="slidenum">
              <a:rPr lang="en-US" altLang="fr-FR" smtClean="0"/>
              <a:pPr/>
              <a:t>5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08302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00B60-E4D9-4B0C-A35A-8AEF9395264A}" type="slidenum">
              <a:rPr lang="en-US" altLang="fr-FR" smtClean="0"/>
              <a:pPr/>
              <a:t>6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37308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00B60-E4D9-4B0C-A35A-8AEF9395264A}" type="slidenum">
              <a:rPr lang="en-US" altLang="fr-FR" smtClean="0"/>
              <a:pPr/>
              <a:t>7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37308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00B60-E4D9-4B0C-A35A-8AEF9395264A}" type="slidenum">
              <a:rPr lang="en-US" altLang="fr-FR" smtClean="0"/>
              <a:pPr/>
              <a:t>13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5706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00B60-E4D9-4B0C-A35A-8AEF9395264A}" type="slidenum">
              <a:rPr lang="en-US" altLang="fr-FR" smtClean="0"/>
              <a:pPr/>
              <a:t>14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32284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00B60-E4D9-4B0C-A35A-8AEF9395264A}" type="slidenum">
              <a:rPr lang="en-US" altLang="fr-FR" smtClean="0"/>
              <a:pPr/>
              <a:t>15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32587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7950" y="115888"/>
            <a:ext cx="89281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2818"/>
          <a:stretch>
            <a:fillRect/>
          </a:stretch>
        </p:blipFill>
        <p:spPr bwMode="auto">
          <a:xfrm>
            <a:off x="323850" y="692150"/>
            <a:ext cx="4046538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99992" y="89198"/>
            <a:ext cx="4536504" cy="2187674"/>
          </a:xfrm>
        </p:spPr>
        <p:txBody>
          <a:bodyPr anchor="b"/>
          <a:lstStyle>
            <a:lvl1pPr>
              <a:defRPr sz="3000" baseline="0"/>
            </a:lvl1pPr>
          </a:lstStyle>
          <a:p>
            <a:r>
              <a:rPr lang="en-US"/>
              <a:t>Click to edit Master title style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99992" y="2276872"/>
            <a:ext cx="4536504" cy="1512168"/>
          </a:xfrm>
        </p:spPr>
        <p:txBody>
          <a:bodyPr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CH" dirty="0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/>
          </p:nvPr>
        </p:nvSpPr>
        <p:spPr>
          <a:xfrm>
            <a:off x="4499992" y="4293096"/>
            <a:ext cx="4392488" cy="2448272"/>
          </a:xfrm>
        </p:spPr>
        <p:txBody>
          <a:bodyPr/>
          <a:lstStyle>
            <a:lvl1pPr>
              <a:buNone/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4"/>
          </p:nvPr>
        </p:nvSpPr>
        <p:spPr>
          <a:xfrm>
            <a:off x="4500563" y="3789363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5"/>
          </p:nvPr>
        </p:nvSpPr>
        <p:spPr>
          <a:xfrm>
            <a:off x="827088" y="6165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53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fr-FR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4A47D-8515-4086-8933-76FD04927960}" type="datetimeFigureOut">
              <a:rPr lang="fr-FR" smtClean="0"/>
              <a:t>11/06/2018</a:t>
            </a:fld>
            <a:endParaRPr lang="fr-FR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FE39-7A8E-49E2-9EEE-D1F0708517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14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92688" cy="504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0000"/>
            <a:ext cx="8229600" cy="4929411"/>
          </a:xfrm>
        </p:spPr>
        <p:txBody>
          <a:bodyPr/>
          <a:lstStyle>
            <a:lvl1pPr>
              <a:buSzPct val="80000"/>
              <a:defRPr/>
            </a:lvl1pPr>
            <a:lvl2pPr>
              <a:buSzPct val="100000"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7288"/>
            <a:ext cx="647700" cy="504825"/>
          </a:xfrm>
        </p:spPr>
        <p:txBody>
          <a:bodyPr/>
          <a:lstStyle>
            <a:lvl1pPr>
              <a:defRPr/>
            </a:lvl1pPr>
          </a:lstStyle>
          <a:p>
            <a:fld id="{41ECB5E5-7907-43B1-B993-B756811973E0}" type="slidenum">
              <a:rPr lang="fr-CH" altLang="fr-FR"/>
              <a:pPr/>
              <a:t>‹#›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49960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996952"/>
            <a:ext cx="7772400" cy="2772023"/>
          </a:xfrm>
        </p:spPr>
        <p:txBody>
          <a:bodyPr anchor="t"/>
          <a:lstStyle>
            <a:lvl1pPr algn="l">
              <a:defRPr sz="3000" b="0" cap="none" baseline="0"/>
            </a:lvl1pPr>
          </a:lstStyle>
          <a:p>
            <a:r>
              <a:rPr lang="en-US"/>
              <a:t>Click to edit Master title style</a:t>
            </a:r>
            <a:endParaRPr lang="fr-CH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8D33B-76D0-43D7-BA7C-F61876695132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3901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20680" cy="504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0000"/>
            <a:ext cx="40386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0000"/>
            <a:ext cx="40386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7288"/>
            <a:ext cx="647700" cy="5048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AB4BC8A-BAF5-4A60-8B81-8E626179E794}" type="slidenum">
              <a:rPr lang="fr-CH" altLang="fr-FR"/>
              <a:pPr/>
              <a:t>‹#›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80813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5888"/>
            <a:ext cx="6120680" cy="504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869FE-5404-476A-AF20-704271BD8E33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3363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02433-656E-4AF0-A26F-93E6BE93F0AD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3576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509D2-290D-4752-8D2D-7B9027BA904B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4405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20680" cy="504056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052736"/>
            <a:ext cx="3008313" cy="50734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ECCC4-6E36-4E88-89E7-28201474DA02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33058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53950"/>
            <a:ext cx="6192688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fr-CH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104239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1604A-43A2-47E2-ACA2-B3B4BC3E0A6C}" type="slidenum">
              <a:rPr lang="en-US" altLang="fr-FR"/>
              <a:pPr/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9737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61928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dirty="0" err="1"/>
              <a:t>Cliquez</a:t>
            </a:r>
            <a:r>
              <a:rPr lang="en-US" altLang="fr-FR" dirty="0"/>
              <a:t> pour modifier le style du </a:t>
            </a:r>
            <a:r>
              <a:rPr lang="en-US" altLang="fr-FR" dirty="0" err="1"/>
              <a:t>titre</a:t>
            </a:r>
            <a:endParaRPr lang="en-US" altLang="fr-FR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0475"/>
            <a:ext cx="8229600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dirty="0" err="1"/>
              <a:t>Cliquez</a:t>
            </a:r>
            <a:r>
              <a:rPr lang="en-US" altLang="fr-FR" dirty="0"/>
              <a:t> pour modifier les styles du </a:t>
            </a:r>
            <a:r>
              <a:rPr lang="en-US" altLang="fr-FR" dirty="0" err="1"/>
              <a:t>texte</a:t>
            </a:r>
            <a:r>
              <a:rPr lang="en-US" altLang="fr-FR" dirty="0"/>
              <a:t> du masque</a:t>
            </a:r>
          </a:p>
          <a:p>
            <a:pPr lvl="1"/>
            <a:r>
              <a:rPr lang="en-US" altLang="fr-FR" dirty="0" err="1"/>
              <a:t>Deuxième</a:t>
            </a:r>
            <a:r>
              <a:rPr lang="en-US" altLang="fr-FR" dirty="0"/>
              <a:t> </a:t>
            </a:r>
            <a:r>
              <a:rPr lang="en-US" altLang="fr-FR" dirty="0" err="1"/>
              <a:t>niveau</a:t>
            </a:r>
            <a:endParaRPr lang="en-US" altLang="fr-FR" dirty="0"/>
          </a:p>
          <a:p>
            <a:pPr lvl="2"/>
            <a:r>
              <a:rPr lang="en-US" altLang="fr-FR" dirty="0" err="1"/>
              <a:t>Troisième</a:t>
            </a:r>
            <a:r>
              <a:rPr lang="en-US" altLang="fr-FR" dirty="0"/>
              <a:t> </a:t>
            </a:r>
            <a:r>
              <a:rPr lang="en-US" altLang="fr-FR" dirty="0" err="1"/>
              <a:t>niveau</a:t>
            </a:r>
            <a:endParaRPr lang="en-US" altLang="fr-FR" dirty="0"/>
          </a:p>
          <a:p>
            <a:pPr lvl="3"/>
            <a:r>
              <a:rPr lang="en-US" altLang="fr-FR" dirty="0" err="1"/>
              <a:t>Quatrième</a:t>
            </a:r>
            <a:r>
              <a:rPr lang="en-US" altLang="fr-FR" dirty="0"/>
              <a:t> </a:t>
            </a:r>
            <a:r>
              <a:rPr lang="en-US" altLang="fr-FR" dirty="0" err="1"/>
              <a:t>niveau</a:t>
            </a:r>
            <a:endParaRPr lang="en-US" altLang="fr-FR" dirty="0"/>
          </a:p>
          <a:p>
            <a:pPr lvl="4"/>
            <a:r>
              <a:rPr lang="en-US" altLang="fr-FR" dirty="0" err="1"/>
              <a:t>Cinquième</a:t>
            </a:r>
            <a:r>
              <a:rPr lang="en-US" altLang="fr-FR" dirty="0"/>
              <a:t> </a:t>
            </a:r>
            <a:r>
              <a:rPr lang="en-US" altLang="fr-FR" dirty="0" err="1"/>
              <a:t>niveau</a:t>
            </a:r>
            <a:endParaRPr lang="en-US" altLang="fr-FR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238875"/>
            <a:ext cx="6477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813C5ADE-F44D-437F-9441-8C3FDC11434A}" type="slidenum">
              <a:rPr lang="fr-CH" altLang="fr-FR"/>
              <a:pPr/>
              <a:t>‹#›</a:t>
            </a:fld>
            <a:endParaRPr lang="fr-CH" altLang="fr-FR"/>
          </a:p>
        </p:txBody>
      </p:sp>
      <p:pic>
        <p:nvPicPr>
          <p:cNvPr id="1031" name="Picture 5" descr="GOUV_MAEE_Direction de la coopération au développement et de l’action humanitaire 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84163"/>
            <a:ext cx="248443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6"/>
          <p:cNvSpPr>
            <a:spLocks noChangeShapeType="1"/>
          </p:cNvSpPr>
          <p:nvPr userDrawn="1"/>
        </p:nvSpPr>
        <p:spPr bwMode="auto">
          <a:xfrm flipH="1">
            <a:off x="323850" y="620713"/>
            <a:ext cx="6119813" cy="0"/>
          </a:xfrm>
          <a:prstGeom prst="line">
            <a:avLst/>
          </a:prstGeom>
          <a:noFill/>
          <a:ln w="19050">
            <a:solidFill>
              <a:srgbClr val="E405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Ø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alibri" panose="020F0502020204030204" pitchFamily="34" charset="0"/>
        <a:buChar char="‒"/>
        <a:defRPr sz="16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alibri" panose="020F0502020204030204" pitchFamily="34" charset="0"/>
        <a:buChar char="»"/>
        <a:defRPr sz="14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14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4500563" y="88900"/>
            <a:ext cx="4535487" cy="2187575"/>
          </a:xfrm>
        </p:spPr>
        <p:txBody>
          <a:bodyPr/>
          <a:lstStyle/>
          <a:p>
            <a:r>
              <a:rPr lang="en-US" altLang="fr-FR" dirty="0" err="1" smtClean="0"/>
              <a:t>Séieren</a:t>
            </a:r>
            <a:r>
              <a:rPr lang="en-US" altLang="fr-FR" dirty="0" smtClean="0"/>
              <a:t> Tram / Tram </a:t>
            </a:r>
            <a:r>
              <a:rPr lang="en-US" altLang="fr-FR" dirty="0" err="1" smtClean="0"/>
              <a:t>rapide</a:t>
            </a:r>
            <a:endParaRPr lang="fr-FR" altLang="fr-FR" dirty="0"/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4500563" y="2276475"/>
            <a:ext cx="4535487" cy="1512888"/>
          </a:xfrm>
        </p:spPr>
        <p:txBody>
          <a:bodyPr/>
          <a:lstStyle/>
          <a:p>
            <a:r>
              <a:rPr lang="fr-FR" altLang="fr-FR" sz="2000" dirty="0"/>
              <a:t>Projet multimodal pour le corridor A4 à l’horizon 2035</a:t>
            </a:r>
          </a:p>
        </p:txBody>
      </p:sp>
      <p:sp>
        <p:nvSpPr>
          <p:cNvPr id="11268" name="Content Placeholder 3"/>
          <p:cNvSpPr>
            <a:spLocks noGrp="1"/>
          </p:cNvSpPr>
          <p:nvPr>
            <p:ph sz="half" idx="13"/>
          </p:nvPr>
        </p:nvSpPr>
        <p:spPr>
          <a:xfrm>
            <a:off x="4500563" y="4292600"/>
            <a:ext cx="4392612" cy="2449513"/>
          </a:xfrm>
        </p:spPr>
        <p:txBody>
          <a:bodyPr/>
          <a:lstStyle/>
          <a:p>
            <a:endParaRPr lang="en-US" altLang="fr-FR" sz="1800" dirty="0"/>
          </a:p>
          <a:p>
            <a:endParaRPr lang="en-US" altLang="fr-FR" sz="1800" dirty="0"/>
          </a:p>
          <a:p>
            <a:r>
              <a:rPr lang="en-US" altLang="fr-FR" sz="1800" dirty="0"/>
              <a:t>11 </a:t>
            </a:r>
            <a:r>
              <a:rPr lang="en-US" altLang="fr-FR" sz="1800" dirty="0" err="1"/>
              <a:t>juin</a:t>
            </a:r>
            <a:r>
              <a:rPr lang="en-US" altLang="fr-FR" sz="1800" dirty="0"/>
              <a:t> 2018</a:t>
            </a:r>
            <a:endParaRPr lang="fr-FR" altLang="fr-F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Sytèmes</a:t>
            </a:r>
            <a:r>
              <a:rPr lang="en-US" dirty="0"/>
              <a:t> de transport </a:t>
            </a:r>
            <a:r>
              <a:rPr lang="en-US" dirty="0" err="1"/>
              <a:t>analysés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76024"/>
            <a:ext cx="8363272" cy="4977312"/>
          </a:xfrm>
        </p:spPr>
        <p:txBody>
          <a:bodyPr/>
          <a:lstStyle/>
          <a:p>
            <a:r>
              <a:rPr lang="en-US" dirty="0"/>
              <a:t>Pour </a:t>
            </a:r>
            <a:r>
              <a:rPr lang="en-US" dirty="0" err="1"/>
              <a:t>l’axe</a:t>
            </a:r>
            <a:r>
              <a:rPr lang="en-US" dirty="0"/>
              <a:t> </a:t>
            </a:r>
            <a:r>
              <a:rPr lang="en-US" dirty="0" smtClean="0"/>
              <a:t>A4, </a:t>
            </a:r>
            <a:r>
              <a:rPr lang="en-US" dirty="0" err="1" smtClean="0"/>
              <a:t>parmi</a:t>
            </a:r>
            <a:r>
              <a:rPr lang="en-US" dirty="0" smtClean="0"/>
              <a:t> les </a:t>
            </a:r>
            <a:r>
              <a:rPr lang="en-US" dirty="0" err="1" smtClean="0"/>
              <a:t>systèmes</a:t>
            </a:r>
            <a:r>
              <a:rPr lang="en-US" dirty="0" smtClean="0"/>
              <a:t> sur </a:t>
            </a:r>
            <a:r>
              <a:rPr lang="en-US" dirty="0" err="1" smtClean="0"/>
              <a:t>pneus</a:t>
            </a:r>
            <a:r>
              <a:rPr lang="en-US" dirty="0" smtClean="0"/>
              <a:t>, </a:t>
            </a:r>
            <a:r>
              <a:rPr lang="en-US" dirty="0" err="1"/>
              <a:t>seul</a:t>
            </a:r>
            <a:r>
              <a:rPr lang="en-US" dirty="0"/>
              <a:t> un CHNS </a:t>
            </a:r>
            <a:r>
              <a:rPr lang="en-US" dirty="0" smtClean="0"/>
              <a:t>(</a:t>
            </a:r>
            <a:r>
              <a:rPr lang="en-US" dirty="0" err="1" smtClean="0"/>
              <a:t>autocar</a:t>
            </a:r>
            <a:r>
              <a:rPr lang="en-US" dirty="0" smtClean="0"/>
              <a:t>)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/>
              <a:t>envisageable</a:t>
            </a:r>
            <a:endParaRPr lang="en-US" dirty="0"/>
          </a:p>
          <a:p>
            <a:endParaRPr lang="en-US" sz="500" dirty="0"/>
          </a:p>
          <a:p>
            <a:pPr marL="0" indent="0">
              <a:buNone/>
            </a:pPr>
            <a:r>
              <a:rPr lang="fr-FR" dirty="0"/>
              <a:t>Un système CHNS:</a:t>
            </a:r>
          </a:p>
          <a:p>
            <a:r>
              <a:rPr lang="fr-FR" dirty="0"/>
              <a:t>Ne permet pas d’atteindre un </a:t>
            </a:r>
            <a:r>
              <a:rPr lang="fr-FR" dirty="0">
                <a:solidFill>
                  <a:schemeClr val="tx1"/>
                </a:solidFill>
              </a:rPr>
              <a:t>potentiel de fréquentation </a:t>
            </a:r>
            <a:r>
              <a:rPr lang="fr-FR" dirty="0"/>
              <a:t>suffisant</a:t>
            </a:r>
          </a:p>
          <a:p>
            <a:pPr lvl="1"/>
            <a:r>
              <a:rPr lang="fr-FR" dirty="0"/>
              <a:t>Malgré des fréquences élevées et la combinaison de plusieurs lignes différentes</a:t>
            </a:r>
          </a:p>
          <a:p>
            <a:pPr lvl="1"/>
            <a:r>
              <a:rPr lang="fr-FR" dirty="0" smtClean="0"/>
              <a:t>Maximum 13’000 voyageurs</a:t>
            </a:r>
            <a:r>
              <a:rPr lang="fr-FR" dirty="0"/>
              <a:t> </a:t>
            </a:r>
            <a:r>
              <a:rPr lang="fr-FR" dirty="0" smtClean="0"/>
              <a:t>potentiels par </a:t>
            </a:r>
            <a:r>
              <a:rPr lang="fr-FR" dirty="0"/>
              <a:t>jour </a:t>
            </a:r>
            <a:r>
              <a:rPr lang="fr-FR" dirty="0" smtClean="0"/>
              <a:t>avec terminus en centre-ville</a:t>
            </a:r>
          </a:p>
          <a:p>
            <a:r>
              <a:rPr lang="fr-FR" dirty="0" smtClean="0"/>
              <a:t>Présente </a:t>
            </a:r>
            <a:r>
              <a:rPr lang="fr-FR" dirty="0"/>
              <a:t>des </a:t>
            </a:r>
            <a:r>
              <a:rPr lang="fr-FR" dirty="0">
                <a:solidFill>
                  <a:schemeClr val="tx1"/>
                </a:solidFill>
              </a:rPr>
              <a:t>coûts d’investissement moindres </a:t>
            </a:r>
            <a:r>
              <a:rPr lang="fr-FR" dirty="0"/>
              <a:t>(par rapport aux autres systèmes) à mettre en relation avec des </a:t>
            </a:r>
            <a:r>
              <a:rPr lang="fr-FR" dirty="0">
                <a:solidFill>
                  <a:schemeClr val="tx1"/>
                </a:solidFill>
              </a:rPr>
              <a:t>coûts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d’exploitation plus élevés</a:t>
            </a:r>
          </a:p>
          <a:p>
            <a:pPr lvl="1"/>
            <a:r>
              <a:rPr lang="fr-FR" dirty="0"/>
              <a:t>Nombre de véhicules (et de personnel) nettement supérieur aux autres modes</a:t>
            </a:r>
          </a:p>
          <a:p>
            <a:r>
              <a:rPr lang="fr-FR" dirty="0"/>
              <a:t>Présente des </a:t>
            </a:r>
            <a:r>
              <a:rPr lang="fr-FR" dirty="0">
                <a:solidFill>
                  <a:schemeClr val="tx1"/>
                </a:solidFill>
              </a:rPr>
              <a:t>difficultés d’insertion en ville </a:t>
            </a:r>
            <a:r>
              <a:rPr lang="fr-FR" dirty="0"/>
              <a:t>de Luxembourg</a:t>
            </a:r>
          </a:p>
          <a:p>
            <a:pPr lvl="1"/>
            <a:r>
              <a:rPr lang="fr-FR" dirty="0"/>
              <a:t>Terminus en périphérie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perte </a:t>
            </a:r>
            <a:r>
              <a:rPr lang="fr-FR" dirty="0" smtClean="0"/>
              <a:t>d’attractivité ultérieure</a:t>
            </a:r>
            <a:endParaRPr lang="fr-FR" dirty="0"/>
          </a:p>
          <a:p>
            <a:pPr lvl="1"/>
            <a:r>
              <a:rPr lang="fr-FR" dirty="0"/>
              <a:t>Terminus en centre-ville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difficulté à gérer le terminus </a:t>
            </a:r>
            <a:r>
              <a:rPr lang="fr-FR" dirty="0" smtClean="0"/>
              <a:t>de </a:t>
            </a:r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800</a:t>
            </a:r>
            <a:r>
              <a:rPr lang="fr-FR" dirty="0" smtClean="0"/>
              <a:t> cars double étage par jour </a:t>
            </a:r>
          </a:p>
          <a:p>
            <a:pPr lvl="1"/>
            <a:r>
              <a:rPr lang="fr-FR" dirty="0" smtClean="0"/>
              <a:t>Nécessiterait de gérer jusqu’à 7000 voitures/jour en plus en entrée/sortie de la ville de Luxembourg parce que l’objectif de report n’est pas atteint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10</a:t>
            </a:fld>
            <a:endParaRPr lang="fr-CH" altLang="fr-FR"/>
          </a:p>
        </p:txBody>
      </p:sp>
      <p:sp>
        <p:nvSpPr>
          <p:cNvPr id="5" name="Rectangle 4"/>
          <p:cNvSpPr/>
          <p:nvPr/>
        </p:nvSpPr>
        <p:spPr>
          <a:xfrm>
            <a:off x="467544" y="980727"/>
            <a:ext cx="1872208" cy="2880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BHNS/CHNS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627784" y="980727"/>
            <a:ext cx="1872208" cy="288032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Monorail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788024" y="980727"/>
            <a:ext cx="1872208" cy="288032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Tram </a:t>
            </a:r>
            <a:r>
              <a:rPr lang="en-US" dirty="0" err="1" smtClean="0"/>
              <a:t>rapide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747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Sytèmes</a:t>
            </a:r>
            <a:r>
              <a:rPr lang="en-US" dirty="0"/>
              <a:t> de transport </a:t>
            </a:r>
            <a:r>
              <a:rPr lang="en-US" dirty="0" err="1"/>
              <a:t>analysés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76024"/>
            <a:ext cx="8229600" cy="4473256"/>
          </a:xfrm>
        </p:spPr>
        <p:txBody>
          <a:bodyPr/>
          <a:lstStyle/>
          <a:p>
            <a:r>
              <a:rPr lang="fr-FR" dirty="0"/>
              <a:t>Le Monorail et le Métro sont des modes comparables car il se caractérisent principalement par une infrastructure intégralement séparée des autres modes de transport</a:t>
            </a:r>
          </a:p>
          <a:p>
            <a:pPr lvl="1"/>
            <a:r>
              <a:rPr lang="fr-FR" sz="2000" dirty="0">
                <a:ea typeface="+mn-ea"/>
                <a:cs typeface="+mn-cs"/>
              </a:rPr>
              <a:t>Ils se distinguent par leur système de guidage mais font partie du même « système de transport »</a:t>
            </a:r>
          </a:p>
          <a:p>
            <a:pPr lvl="1"/>
            <a:r>
              <a:rPr lang="fr-FR" sz="2000" dirty="0">
                <a:ea typeface="+mn-ea"/>
                <a:cs typeface="+mn-cs"/>
              </a:rPr>
              <a:t>Leur insertion peut être </a:t>
            </a:r>
            <a:r>
              <a:rPr lang="fr-FR" sz="2000" dirty="0">
                <a:solidFill>
                  <a:schemeClr val="tx1"/>
                </a:solidFill>
                <a:ea typeface="+mn-ea"/>
                <a:cs typeface="+mn-cs"/>
              </a:rPr>
              <a:t>aérienne ou souterraine </a:t>
            </a:r>
            <a:r>
              <a:rPr lang="fr-FR" sz="2000" dirty="0">
                <a:ea typeface="+mn-ea"/>
                <a:cs typeface="+mn-cs"/>
              </a:rPr>
              <a:t>en fonction du contexte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11</a:t>
            </a:fld>
            <a:endParaRPr lang="fr-CH" altLang="fr-FR"/>
          </a:p>
        </p:txBody>
      </p:sp>
      <p:sp>
        <p:nvSpPr>
          <p:cNvPr id="5" name="Rectangle 4"/>
          <p:cNvSpPr/>
          <p:nvPr/>
        </p:nvSpPr>
        <p:spPr>
          <a:xfrm>
            <a:off x="467544" y="980727"/>
            <a:ext cx="1872208" cy="288032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BHNS/CHNS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627784" y="980727"/>
            <a:ext cx="1872208" cy="2880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Monorail/</a:t>
            </a:r>
            <a:r>
              <a:rPr lang="en-US" dirty="0" err="1" smtClean="0"/>
              <a:t>Métro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788024" y="980727"/>
            <a:ext cx="1872208" cy="288032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Tram </a:t>
            </a:r>
            <a:r>
              <a:rPr lang="en-US" dirty="0" err="1" smtClean="0"/>
              <a:t>rapide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507040-FC2C-4B29-A6B6-1A6A19060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3933005"/>
            <a:ext cx="3618148" cy="240305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3DED28F-F159-4286-8C2A-DC2CE114B6B5}"/>
              </a:ext>
            </a:extLst>
          </p:cNvPr>
          <p:cNvSpPr txBox="1"/>
          <p:nvPr/>
        </p:nvSpPr>
        <p:spPr>
          <a:xfrm>
            <a:off x="611560" y="6330806"/>
            <a:ext cx="3618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600" i="1" dirty="0">
                <a:solidFill>
                  <a:schemeClr val="tx2"/>
                </a:solidFill>
                <a:latin typeface="+mn-lt"/>
                <a:cs typeface="+mn-cs"/>
              </a:rPr>
              <a:t>Metro aérien Bangkok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FD8327E-7CE1-45D1-8B54-B61FE06BD353}"/>
              </a:ext>
            </a:extLst>
          </p:cNvPr>
          <p:cNvSpPr txBox="1"/>
          <p:nvPr/>
        </p:nvSpPr>
        <p:spPr>
          <a:xfrm rot="16200000">
            <a:off x="3732316" y="5656269"/>
            <a:ext cx="12867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3">
                    <a:lumMod val="50000"/>
                  </a:schemeClr>
                </a:solidFill>
              </a:rPr>
              <a:t>Source: Wikipedia</a:t>
            </a:r>
            <a:endParaRPr lang="fr-FR" sz="10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53040CB-2FDA-4E52-97F7-A5E1B86A9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68" y="3933005"/>
            <a:ext cx="3618148" cy="241625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EB9EFBA-91B4-4BD2-B95B-1D5F121A575D}"/>
              </a:ext>
            </a:extLst>
          </p:cNvPr>
          <p:cNvSpPr txBox="1"/>
          <p:nvPr/>
        </p:nvSpPr>
        <p:spPr>
          <a:xfrm>
            <a:off x="4626260" y="6376411"/>
            <a:ext cx="3618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600" i="1" dirty="0">
                <a:solidFill>
                  <a:schemeClr val="tx2"/>
                </a:solidFill>
                <a:latin typeface="+mn-lt"/>
                <a:cs typeface="+mn-cs"/>
              </a:rPr>
              <a:t>Monorail Tokyo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137E9AF-1C88-44FC-8CC1-450831075F22}"/>
              </a:ext>
            </a:extLst>
          </p:cNvPr>
          <p:cNvSpPr txBox="1"/>
          <p:nvPr/>
        </p:nvSpPr>
        <p:spPr>
          <a:xfrm rot="16200000">
            <a:off x="7547692" y="5391663"/>
            <a:ext cx="1723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3">
                    <a:lumMod val="50000"/>
                  </a:schemeClr>
                </a:solidFill>
              </a:rPr>
              <a:t>Source: The Japan Times</a:t>
            </a:r>
            <a:endParaRPr lang="fr-FR" sz="1000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Sytèmes</a:t>
            </a:r>
            <a:r>
              <a:rPr lang="en-US" dirty="0"/>
              <a:t> de transport </a:t>
            </a:r>
            <a:r>
              <a:rPr lang="en-US" dirty="0" err="1"/>
              <a:t>analysés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76024"/>
            <a:ext cx="8507288" cy="512132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Dans le contexte du corridor A4 un tel système impliquerait:</a:t>
            </a:r>
          </a:p>
          <a:p>
            <a:r>
              <a:rPr lang="fr-FR" dirty="0"/>
              <a:t>Une capacité </a:t>
            </a:r>
            <a:r>
              <a:rPr lang="fr-FR" sz="2000" dirty="0">
                <a:ea typeface="+mn-ea"/>
                <a:cs typeface="+mn-cs"/>
              </a:rPr>
              <a:t>largement </a:t>
            </a:r>
            <a:r>
              <a:rPr lang="fr-FR" sz="2000" dirty="0">
                <a:solidFill>
                  <a:schemeClr val="tx1"/>
                </a:solidFill>
                <a:ea typeface="+mn-ea"/>
                <a:cs typeface="+mn-cs"/>
              </a:rPr>
              <a:t>surdimensionné</a:t>
            </a:r>
            <a:r>
              <a:rPr lang="fr-FR" dirty="0">
                <a:solidFill>
                  <a:schemeClr val="tx1"/>
                </a:solidFill>
              </a:rPr>
              <a:t>e</a:t>
            </a:r>
          </a:p>
          <a:p>
            <a:pPr lvl="1"/>
            <a:r>
              <a:rPr lang="fr-FR" dirty="0">
                <a:ea typeface="+mn-ea"/>
                <a:cs typeface="+mn-cs"/>
              </a:rPr>
              <a:t>en général ce type de mode de transport est employé pour des demandes dépassant les 100’000 voyageurs/jour</a:t>
            </a:r>
          </a:p>
          <a:p>
            <a:r>
              <a:rPr lang="fr-FR" dirty="0"/>
              <a:t>Une </a:t>
            </a:r>
            <a:r>
              <a:rPr lang="fr-FR" dirty="0">
                <a:solidFill>
                  <a:schemeClr val="tx1"/>
                </a:solidFill>
              </a:rPr>
              <a:t>insertion urbaine compliquée </a:t>
            </a:r>
            <a:r>
              <a:rPr lang="fr-FR" dirty="0"/>
              <a:t>pour relier directement les principales destinations</a:t>
            </a:r>
          </a:p>
          <a:p>
            <a:pPr lvl="1"/>
            <a:r>
              <a:rPr lang="fr-FR" dirty="0"/>
              <a:t>Insertion aérienne en milieu urbain difficilement imaginable au vu du tissu urbain</a:t>
            </a:r>
          </a:p>
          <a:p>
            <a:pPr lvl="1"/>
            <a:r>
              <a:rPr lang="fr-FR" dirty="0"/>
              <a:t>Insertion souterraine très coûteuse et peu </a:t>
            </a:r>
            <a:r>
              <a:rPr lang="fr-FR" dirty="0" smtClean="0"/>
              <a:t>adaptée </a:t>
            </a:r>
            <a:r>
              <a:rPr lang="fr-FR" dirty="0"/>
              <a:t>à la taille des localités</a:t>
            </a:r>
          </a:p>
          <a:p>
            <a:pPr lvl="1"/>
            <a:r>
              <a:rPr lang="fr-FR" dirty="0"/>
              <a:t>Dans les deux cas, desserte fine peu efficace à cause </a:t>
            </a:r>
            <a:r>
              <a:rPr lang="fr-FR" dirty="0" smtClean="0"/>
              <a:t>de distances plus grandes entre les stations comparé aux </a:t>
            </a:r>
            <a:r>
              <a:rPr lang="fr-FR" dirty="0"/>
              <a:t>autres systèmes</a:t>
            </a:r>
          </a:p>
          <a:p>
            <a:r>
              <a:rPr lang="fr-FR" dirty="0"/>
              <a:t>Une forte </a:t>
            </a:r>
            <a:r>
              <a:rPr lang="fr-FR" dirty="0">
                <a:solidFill>
                  <a:schemeClr val="tx1"/>
                </a:solidFill>
              </a:rPr>
              <a:t>perte d’attractivité </a:t>
            </a:r>
            <a:r>
              <a:rPr lang="fr-FR" dirty="0"/>
              <a:t>si le système se limite a circuler le long de l’A4</a:t>
            </a:r>
          </a:p>
          <a:p>
            <a:pPr lvl="1"/>
            <a:r>
              <a:rPr lang="fr-FR" dirty="0"/>
              <a:t>Rabattement en bus et double correspondance obligatoire pour la quasi-totalité des usagers.</a:t>
            </a:r>
          </a:p>
          <a:p>
            <a:pPr lvl="1"/>
            <a:r>
              <a:rPr lang="fr-FR" dirty="0"/>
              <a:t>Allongement du temps de parcours et perte du gain intrinsèque au </a:t>
            </a:r>
            <a:r>
              <a:rPr lang="fr-FR" dirty="0" smtClean="0"/>
              <a:t>système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12</a:t>
            </a:fld>
            <a:endParaRPr lang="fr-CH" altLang="fr-FR"/>
          </a:p>
        </p:txBody>
      </p:sp>
      <p:sp>
        <p:nvSpPr>
          <p:cNvPr id="5" name="Rectangle 4"/>
          <p:cNvSpPr/>
          <p:nvPr/>
        </p:nvSpPr>
        <p:spPr>
          <a:xfrm>
            <a:off x="467544" y="980727"/>
            <a:ext cx="1872208" cy="288032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BHNS/CHNS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627784" y="980727"/>
            <a:ext cx="1872208" cy="2880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Monorail/Metro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788024" y="980727"/>
            <a:ext cx="1872208" cy="288032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Tram </a:t>
            </a:r>
            <a:r>
              <a:rPr lang="en-US" dirty="0" err="1" smtClean="0"/>
              <a:t>rapide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38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Sytèmes</a:t>
            </a:r>
            <a:r>
              <a:rPr lang="en-US" dirty="0"/>
              <a:t> de transport </a:t>
            </a:r>
            <a:r>
              <a:rPr lang="en-US" dirty="0" err="1"/>
              <a:t>analysés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76024"/>
            <a:ext cx="8229600" cy="4977312"/>
          </a:xfrm>
        </p:spPr>
        <p:txBody>
          <a:bodyPr/>
          <a:lstStyle/>
          <a:p>
            <a:r>
              <a:rPr lang="fr-FR" dirty="0"/>
              <a:t>Un système tram peut être adapté pour circuler hors localité.</a:t>
            </a:r>
          </a:p>
          <a:p>
            <a:pPr lvl="1"/>
            <a:r>
              <a:rPr lang="fr-FR" dirty="0"/>
              <a:t>Motorisation et freins aptes à une circulation à </a:t>
            </a:r>
            <a:r>
              <a:rPr lang="fr-FR" dirty="0">
                <a:solidFill>
                  <a:schemeClr val="tx1"/>
                </a:solidFill>
              </a:rPr>
              <a:t>100 km/h</a:t>
            </a:r>
          </a:p>
          <a:p>
            <a:pPr lvl="1"/>
            <a:r>
              <a:rPr lang="fr-FR" dirty="0"/>
              <a:t>Circulation sur le </a:t>
            </a:r>
            <a:r>
              <a:rPr lang="fr-FR" dirty="0">
                <a:solidFill>
                  <a:schemeClr val="tx1"/>
                </a:solidFill>
              </a:rPr>
              <a:t>réseau de tram “classique” </a:t>
            </a:r>
            <a:r>
              <a:rPr lang="fr-FR" dirty="0"/>
              <a:t>en milieu urbain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Même aspect extérieur </a:t>
            </a:r>
            <a:r>
              <a:rPr lang="fr-FR" dirty="0"/>
              <a:t>et gabarit que le tram urbain</a:t>
            </a:r>
          </a:p>
          <a:p>
            <a:pPr lvl="1"/>
            <a:r>
              <a:rPr lang="fr-FR" dirty="0"/>
              <a:t>Possibilité d’aménager plus de </a:t>
            </a:r>
            <a:r>
              <a:rPr lang="fr-FR" dirty="0">
                <a:solidFill>
                  <a:schemeClr val="tx1"/>
                </a:solidFill>
              </a:rPr>
              <a:t>places </a:t>
            </a:r>
            <a:r>
              <a:rPr lang="fr-FR" dirty="0"/>
              <a:t>assises pour tenir compte du temps de parcours plus long, mais places debout </a:t>
            </a:r>
            <a:r>
              <a:rPr lang="fr-FR" dirty="0" smtClean="0"/>
              <a:t>possibles hors localité</a:t>
            </a:r>
            <a:endParaRPr lang="fr-FR" dirty="0"/>
          </a:p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13</a:t>
            </a:fld>
            <a:endParaRPr lang="fr-CH" altLang="fr-FR"/>
          </a:p>
        </p:txBody>
      </p:sp>
      <p:sp>
        <p:nvSpPr>
          <p:cNvPr id="5" name="Rectangle 4"/>
          <p:cNvSpPr/>
          <p:nvPr/>
        </p:nvSpPr>
        <p:spPr>
          <a:xfrm>
            <a:off x="467544" y="980727"/>
            <a:ext cx="1872208" cy="288032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BHNS/CHNS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627784" y="980727"/>
            <a:ext cx="1872208" cy="288032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Monorail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788024" y="980727"/>
            <a:ext cx="1872208" cy="288032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Tram </a:t>
            </a:r>
            <a:r>
              <a:rPr lang="en-US" dirty="0" err="1" smtClean="0"/>
              <a:t>rapide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16631CE-059D-4EB1-A7DD-889C1F586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88" y="3624584"/>
            <a:ext cx="5224636" cy="27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7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Sytèmes</a:t>
            </a:r>
            <a:r>
              <a:rPr lang="en-US" dirty="0"/>
              <a:t> de transport </a:t>
            </a:r>
            <a:r>
              <a:rPr lang="en-US" dirty="0" err="1"/>
              <a:t>analysés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76024"/>
            <a:ext cx="8229600" cy="497731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Pour le corridor A4 un système tram permet:</a:t>
            </a:r>
          </a:p>
          <a:p>
            <a:pPr marL="400050"/>
            <a:r>
              <a:rPr lang="fr-FR" dirty="0"/>
              <a:t>De </a:t>
            </a:r>
            <a:r>
              <a:rPr lang="fr-FR" dirty="0">
                <a:solidFill>
                  <a:schemeClr val="tx1"/>
                </a:solidFill>
              </a:rPr>
              <a:t>relier directement les principales destinations </a:t>
            </a:r>
            <a:r>
              <a:rPr lang="fr-FR" dirty="0"/>
              <a:t>de la ville de Luxembourg sans transbordement</a:t>
            </a:r>
          </a:p>
          <a:p>
            <a:pPr marL="800100" lvl="1"/>
            <a:r>
              <a:rPr lang="fr-FR" dirty="0"/>
              <a:t>Compatibilité avec le réseau </a:t>
            </a:r>
            <a:r>
              <a:rPr lang="fr-FR" dirty="0" smtClean="0"/>
              <a:t>tram</a:t>
            </a:r>
          </a:p>
          <a:p>
            <a:pPr marL="800100" lvl="1"/>
            <a:r>
              <a:rPr lang="fr-FR" dirty="0" smtClean="0"/>
              <a:t>Cohérence urbanistique et esthétique</a:t>
            </a:r>
          </a:p>
          <a:p>
            <a:pPr marL="800100" lvl="1"/>
            <a:r>
              <a:rPr lang="fr-FR" dirty="0" smtClean="0"/>
              <a:t>Réduction du trafic motorisé en ville </a:t>
            </a:r>
          </a:p>
          <a:p>
            <a:pPr marL="800100" lvl="1"/>
            <a:r>
              <a:rPr lang="fr-FR" dirty="0" smtClean="0"/>
              <a:t>Desserte fine des </a:t>
            </a:r>
            <a:r>
              <a:rPr lang="fr-FR" dirty="0"/>
              <a:t>quartiers Nord de Esch-sur-Alzette</a:t>
            </a:r>
          </a:p>
          <a:p>
            <a:pPr marL="800100" lvl="1"/>
            <a:r>
              <a:rPr lang="fr-FR" dirty="0"/>
              <a:t>Liaisons tram au sein de l’agglomération de Esch-sur-Alzette</a:t>
            </a:r>
          </a:p>
          <a:p>
            <a:pPr marL="800100" lvl="1"/>
            <a:r>
              <a:rPr lang="fr-FR" dirty="0" smtClean="0"/>
              <a:t>Attractivité de l’agglomération Sud pour des institutions à caractère national et des entreprises</a:t>
            </a:r>
          </a:p>
          <a:p>
            <a:pPr marL="400050"/>
            <a:r>
              <a:rPr lang="fr-FR" dirty="0" smtClean="0"/>
              <a:t>D’offrir </a:t>
            </a:r>
            <a:r>
              <a:rPr lang="fr-FR" dirty="0"/>
              <a:t>des </a:t>
            </a:r>
            <a:r>
              <a:rPr lang="fr-FR" dirty="0">
                <a:solidFill>
                  <a:schemeClr val="tx1"/>
                </a:solidFill>
              </a:rPr>
              <a:t>capacités et des temps de parcours adaptés </a:t>
            </a:r>
            <a:r>
              <a:rPr lang="fr-FR" dirty="0"/>
              <a:t>au contexte</a:t>
            </a:r>
          </a:p>
          <a:p>
            <a:pPr marL="800100" lvl="1"/>
            <a:r>
              <a:rPr lang="fr-FR" dirty="0" smtClean="0"/>
              <a:t>Le potentiel </a:t>
            </a:r>
            <a:r>
              <a:rPr lang="fr-FR" dirty="0"/>
              <a:t>de fréquentation estimé correspond aux objectifs</a:t>
            </a:r>
          </a:p>
          <a:p>
            <a:pPr marL="400050"/>
            <a:r>
              <a:rPr lang="fr-FR" dirty="0"/>
              <a:t>De </a:t>
            </a:r>
            <a:r>
              <a:rPr lang="fr-FR" dirty="0">
                <a:solidFill>
                  <a:schemeClr val="tx1"/>
                </a:solidFill>
              </a:rPr>
              <a:t>réduire les coûts d’exploitation </a:t>
            </a:r>
            <a:r>
              <a:rPr lang="fr-FR" dirty="0"/>
              <a:t>par rapport à un système bus/car</a:t>
            </a:r>
          </a:p>
          <a:p>
            <a:pPr marL="800100" lvl="1"/>
            <a:r>
              <a:rPr lang="fr-FR" dirty="0"/>
              <a:t>Avec toutefois un coût d’investissement plus élevé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14</a:t>
            </a:fld>
            <a:endParaRPr lang="fr-CH" altLang="fr-FR"/>
          </a:p>
        </p:txBody>
      </p:sp>
      <p:sp>
        <p:nvSpPr>
          <p:cNvPr id="5" name="Rectangle 4"/>
          <p:cNvSpPr/>
          <p:nvPr/>
        </p:nvSpPr>
        <p:spPr>
          <a:xfrm>
            <a:off x="467544" y="980727"/>
            <a:ext cx="1872208" cy="288032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BHNS/CHNS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627784" y="980727"/>
            <a:ext cx="1872208" cy="288032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Monorail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788024" y="980727"/>
            <a:ext cx="1872208" cy="288032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Tram </a:t>
            </a:r>
            <a:r>
              <a:rPr lang="en-US" dirty="0" err="1" smtClean="0"/>
              <a:t>rapide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729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Choix</a:t>
            </a:r>
            <a:r>
              <a:rPr lang="en-US" dirty="0" smtClean="0"/>
              <a:t> du mode de transport principal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235893"/>
            <a:ext cx="8820472" cy="4929411"/>
          </a:xfrm>
        </p:spPr>
        <p:txBody>
          <a:bodyPr/>
          <a:lstStyle/>
          <a:p>
            <a:pPr marL="0" indent="0">
              <a:buNone/>
            </a:pPr>
            <a:endParaRPr lang="fr-FR" b="1" u="sng" dirty="0"/>
          </a:p>
          <a:p>
            <a:pPr marL="1257300" lvl="3" indent="0">
              <a:buNone/>
            </a:pPr>
            <a:endParaRPr lang="fr-FR" b="1" u="sng" dirty="0"/>
          </a:p>
          <a:p>
            <a:pPr marL="0" indent="0">
              <a:buNone/>
            </a:pPr>
            <a:endParaRPr lang="fr-FR" b="1" u="sng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15</a:t>
            </a:fld>
            <a:endParaRPr lang="fr-CH" altLang="fr-FR"/>
          </a:p>
        </p:txBody>
      </p:sp>
      <p:graphicFrame>
        <p:nvGraphicFramePr>
          <p:cNvPr id="5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4011749"/>
              </p:ext>
            </p:extLst>
          </p:nvPr>
        </p:nvGraphicFramePr>
        <p:xfrm>
          <a:off x="328807" y="1700808"/>
          <a:ext cx="82296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640">
                  <a:extLst>
                    <a:ext uri="{9D8B030D-6E8A-4147-A177-3AD203B41FA5}">
                      <a16:colId xmlns:a16="http://schemas.microsoft.com/office/drawing/2014/main" val="3239784964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52339652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176476316"/>
                    </a:ext>
                  </a:extLst>
                </a:gridCol>
                <a:gridCol w="1810544">
                  <a:extLst>
                    <a:ext uri="{9D8B030D-6E8A-4147-A177-3AD203B41FA5}">
                      <a16:colId xmlns:a16="http://schemas.microsoft.com/office/drawing/2014/main" val="2803895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Tram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rapide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CHNS</a:t>
                      </a:r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Monorail/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Métro</a:t>
                      </a:r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9772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0000"/>
                          </a:solidFill>
                        </a:rPr>
                        <a:t>Potentiel</a:t>
                      </a:r>
                      <a:r>
                        <a:rPr lang="en-US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de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fréquentation</a:t>
                      </a:r>
                      <a:endParaRPr lang="en-US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6FA50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38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Destinations</a:t>
                      </a:r>
                      <a:r>
                        <a:rPr lang="en-US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en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Ville de Luxembourg</a:t>
                      </a:r>
                      <a:endParaRPr lang="en-US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6FA50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543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0000"/>
                          </a:solidFill>
                        </a:rPr>
                        <a:t>Intégration</a:t>
                      </a: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urbaine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dans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Esch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et Luxembourg</a:t>
                      </a:r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6FA50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81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0000"/>
                          </a:solidFill>
                        </a:rPr>
                        <a:t>Coûts</a:t>
                      </a: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d’investissement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6FA50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570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000000"/>
                          </a:solidFill>
                        </a:rPr>
                        <a:t>Coûts</a:t>
                      </a:r>
                      <a:r>
                        <a:rPr lang="en-US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d’exploitation</a:t>
                      </a:r>
                      <a:endParaRPr lang="en-US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6FA50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6FA50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6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9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Concept d’offre en transport en commun </a:t>
            </a:r>
            <a:r>
              <a:rPr lang="fr-FR" dirty="0" smtClean="0"/>
              <a:t>proposé</a:t>
            </a:r>
            <a:endParaRPr lang="fr-FR" dirty="0"/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D89D71AC-992B-4609-B611-52239A61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7988" y="6237288"/>
            <a:ext cx="647700" cy="504825"/>
          </a:xfrm>
        </p:spPr>
        <p:txBody>
          <a:bodyPr/>
          <a:lstStyle/>
          <a:p>
            <a:fld id="{59F8FE39-7A8E-49E2-9EEE-D1F070851750}" type="slidenum">
              <a:rPr lang="fr-FR" smtClean="0"/>
              <a:t>16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5851"/>
            <a:ext cx="8564400" cy="58330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EBF5A5-8DCF-474D-9B2E-BD4EBD8EF1F8}"/>
              </a:ext>
            </a:extLst>
          </p:cNvPr>
          <p:cNvSpPr/>
          <p:nvPr/>
        </p:nvSpPr>
        <p:spPr>
          <a:xfrm>
            <a:off x="179512" y="2708920"/>
            <a:ext cx="3240360" cy="13003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defTabSz="723900"/>
            <a:r>
              <a:rPr lang="fr-FR" sz="1400" dirty="0">
                <a:solidFill>
                  <a:schemeClr val="accent4"/>
                </a:solidFill>
              </a:rPr>
              <a:t>Phase </a:t>
            </a:r>
            <a:r>
              <a:rPr lang="fr-FR" sz="1400" dirty="0" smtClean="0">
                <a:solidFill>
                  <a:schemeClr val="accent4"/>
                </a:solidFill>
              </a:rPr>
              <a:t>3: Friches </a:t>
            </a:r>
            <a:r>
              <a:rPr lang="fr-FR" sz="1400" dirty="0" err="1" smtClean="0">
                <a:solidFill>
                  <a:schemeClr val="accent4"/>
                </a:solidFill>
              </a:rPr>
              <a:t>Esch</a:t>
            </a:r>
            <a:r>
              <a:rPr lang="fr-FR" sz="1400" dirty="0" smtClean="0">
                <a:solidFill>
                  <a:schemeClr val="accent4"/>
                </a:solidFill>
              </a:rPr>
              <a:t>-Schifflange </a:t>
            </a:r>
            <a:r>
              <a:rPr lang="fr-FR" sz="1400" dirty="0">
                <a:solidFill>
                  <a:schemeClr val="accent4"/>
                </a:solidFill>
              </a:rPr>
              <a:t>– </a:t>
            </a:r>
            <a:r>
              <a:rPr lang="fr-FR" sz="1400" dirty="0" smtClean="0">
                <a:solidFill>
                  <a:schemeClr val="accent4"/>
                </a:solidFill>
              </a:rPr>
              <a:t>	 </a:t>
            </a:r>
            <a:r>
              <a:rPr lang="fr-FR" sz="1400" dirty="0" err="1" smtClean="0">
                <a:solidFill>
                  <a:schemeClr val="accent4"/>
                </a:solidFill>
              </a:rPr>
              <a:t>Beval</a:t>
            </a:r>
            <a:r>
              <a:rPr lang="fr-FR" sz="1400" dirty="0" smtClean="0">
                <a:solidFill>
                  <a:schemeClr val="accent4"/>
                </a:solidFill>
              </a:rPr>
              <a:t> </a:t>
            </a:r>
            <a:r>
              <a:rPr lang="fr-FR" sz="1400" dirty="0">
                <a:solidFill>
                  <a:schemeClr val="accent4"/>
                </a:solidFill>
              </a:rPr>
              <a:t>(-</a:t>
            </a:r>
            <a:r>
              <a:rPr lang="fr-FR" sz="1400" dirty="0" err="1">
                <a:solidFill>
                  <a:schemeClr val="accent4"/>
                </a:solidFill>
              </a:rPr>
              <a:t>Belvaux</a:t>
            </a:r>
            <a:r>
              <a:rPr lang="fr-FR" sz="1400" dirty="0">
                <a:solidFill>
                  <a:schemeClr val="accent4"/>
                </a:solidFill>
              </a:rPr>
              <a:t>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accent4"/>
                </a:solidFill>
              </a:rPr>
              <a:t>Desserte de « Esch-Nord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accent4"/>
                </a:solidFill>
              </a:rPr>
              <a:t>Tracé en traversée de Esch à </a:t>
            </a:r>
            <a:r>
              <a:rPr lang="fr-FR" sz="1200" dirty="0" smtClean="0">
                <a:solidFill>
                  <a:schemeClr val="accent4"/>
                </a:solidFill>
              </a:rPr>
              <a:t>préciser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chemeClr val="accent4"/>
                </a:solidFill>
              </a:rPr>
              <a:t>Délais de réalisation en concertation avec la ville d’Esch-sur-Alzette</a:t>
            </a:r>
            <a:endParaRPr lang="fr-FR" sz="1200" dirty="0">
              <a:solidFill>
                <a:schemeClr val="accent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823482">
            <a:off x="2557773" y="3055089"/>
            <a:ext cx="747014" cy="2002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2035?</a:t>
            </a:r>
            <a:endParaRPr lang="fr-F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85B57-7DC4-4DCA-AB4F-25D19BF1EAC4}"/>
              </a:ext>
            </a:extLst>
          </p:cNvPr>
          <p:cNvSpPr/>
          <p:nvPr/>
        </p:nvSpPr>
        <p:spPr>
          <a:xfrm>
            <a:off x="3635896" y="4336068"/>
            <a:ext cx="2880320" cy="1454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</a:rPr>
              <a:t>Phase </a:t>
            </a:r>
            <a:r>
              <a:rPr lang="fr-FR" sz="1400" dirty="0" smtClean="0">
                <a:solidFill>
                  <a:schemeClr val="accent4"/>
                </a:solidFill>
              </a:rPr>
              <a:t>1: </a:t>
            </a:r>
            <a:r>
              <a:rPr lang="fr-FR" sz="1400" dirty="0">
                <a:solidFill>
                  <a:schemeClr val="accent4"/>
                </a:solidFill>
              </a:rPr>
              <a:t>Luxembourg – </a:t>
            </a:r>
            <a:r>
              <a:rPr lang="fr-FR" sz="1400" dirty="0" err="1">
                <a:solidFill>
                  <a:schemeClr val="accent4"/>
                </a:solidFill>
              </a:rPr>
              <a:t>Foetz</a:t>
            </a:r>
            <a:endParaRPr lang="fr-FR" sz="1400" dirty="0">
              <a:solidFill>
                <a:schemeClr val="accent4"/>
              </a:solidFill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accent4"/>
                </a:solidFill>
              </a:rPr>
              <a:t>Longe l’autoroute A4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accent4"/>
                </a:solidFill>
              </a:rPr>
              <a:t>Pôle d’échange à </a:t>
            </a:r>
            <a:r>
              <a:rPr lang="fr-FR" sz="1200" dirty="0" err="1" smtClean="0">
                <a:solidFill>
                  <a:schemeClr val="accent4"/>
                </a:solidFill>
              </a:rPr>
              <a:t>Foetz</a:t>
            </a:r>
            <a:endParaRPr lang="fr-FR" sz="1200" dirty="0" smtClean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accent4"/>
                </a:solidFill>
              </a:rPr>
              <a:t>BHNS de rabattement depuis Differdange et la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accent4"/>
                </a:solidFill>
              </a:rPr>
              <a:t>Rabattement de lignes RGTR et TICE sur le pôle </a:t>
            </a:r>
            <a:r>
              <a:rPr lang="fr-FR" sz="1200" dirty="0" smtClean="0">
                <a:solidFill>
                  <a:schemeClr val="accent4"/>
                </a:solidFill>
              </a:rPr>
              <a:t>d’échange</a:t>
            </a:r>
            <a:endParaRPr lang="fr-FR" sz="1200" dirty="0">
              <a:solidFill>
                <a:schemeClr val="accent4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823482">
            <a:off x="5884733" y="4729466"/>
            <a:ext cx="632512" cy="17659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FAB553-6B7B-4F07-B4C7-DEA3EFA4D158}"/>
              </a:ext>
            </a:extLst>
          </p:cNvPr>
          <p:cNvSpPr/>
          <p:nvPr/>
        </p:nvSpPr>
        <p:spPr>
          <a:xfrm>
            <a:off x="3293590" y="5958696"/>
            <a:ext cx="3930255" cy="7155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</a:rPr>
              <a:t>Phase </a:t>
            </a:r>
            <a:r>
              <a:rPr lang="fr-FR" sz="1400" dirty="0" smtClean="0">
                <a:solidFill>
                  <a:schemeClr val="accent4"/>
                </a:solidFill>
              </a:rPr>
              <a:t>2: </a:t>
            </a:r>
            <a:r>
              <a:rPr lang="fr-FR" sz="1400" dirty="0" err="1">
                <a:solidFill>
                  <a:schemeClr val="accent4"/>
                </a:solidFill>
              </a:rPr>
              <a:t>Foetz</a:t>
            </a:r>
            <a:r>
              <a:rPr lang="fr-FR" sz="1400" dirty="0">
                <a:solidFill>
                  <a:schemeClr val="accent4"/>
                </a:solidFill>
              </a:rPr>
              <a:t> – Friches </a:t>
            </a:r>
            <a:r>
              <a:rPr lang="fr-FR" sz="1400" dirty="0" err="1" smtClean="0">
                <a:solidFill>
                  <a:schemeClr val="accent4"/>
                </a:solidFill>
              </a:rPr>
              <a:t>Esch</a:t>
            </a:r>
            <a:r>
              <a:rPr lang="fr-FR" sz="1400" dirty="0" smtClean="0">
                <a:solidFill>
                  <a:schemeClr val="accent4"/>
                </a:solidFill>
              </a:rPr>
              <a:t>-Schifflange</a:t>
            </a:r>
            <a:endParaRPr lang="fr-FR" sz="1400" dirty="0">
              <a:solidFill>
                <a:schemeClr val="accent4"/>
              </a:solidFill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accent4"/>
                </a:solidFill>
              </a:rPr>
              <a:t>Desserte nouvelle urbanisation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accent4"/>
                </a:solidFill>
              </a:rPr>
              <a:t>Connexion avec les CFL et le BHNS Sud</a:t>
            </a:r>
          </a:p>
        </p:txBody>
      </p:sp>
      <p:sp>
        <p:nvSpPr>
          <p:cNvPr id="12" name="Rectangle 11"/>
          <p:cNvSpPr/>
          <p:nvPr/>
        </p:nvSpPr>
        <p:spPr>
          <a:xfrm rot="823482">
            <a:off x="6698718" y="6345285"/>
            <a:ext cx="747014" cy="2002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  <a:endParaRPr lang="fr-FR" sz="12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0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Pôle d’échange à </a:t>
            </a:r>
            <a:r>
              <a:rPr lang="fr-FR" dirty="0" err="1" smtClean="0"/>
              <a:t>Foetz</a:t>
            </a:r>
            <a:r>
              <a:rPr lang="fr-FR" dirty="0" smtClean="0"/>
              <a:t> – Une opportunité pour la ZA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4701037"/>
            <a:ext cx="8229600" cy="1896315"/>
          </a:xfrm>
        </p:spPr>
        <p:txBody>
          <a:bodyPr/>
          <a:lstStyle/>
          <a:p>
            <a:r>
              <a:rPr lang="fr-FR" dirty="0" smtClean="0"/>
              <a:t>Pour la zone d’activité, la présence d’un pôle d’échange est une grande opportunité</a:t>
            </a:r>
          </a:p>
          <a:p>
            <a:pPr lvl="1"/>
            <a:r>
              <a:rPr lang="fr-FR" dirty="0" smtClean="0"/>
              <a:t>Mutualisation de stationnement P+R et stationnement pour les commerces</a:t>
            </a:r>
          </a:p>
          <a:p>
            <a:pPr lvl="1"/>
            <a:r>
              <a:rPr lang="en-US" dirty="0" smtClean="0"/>
              <a:t>Passage d’un grand </a:t>
            </a:r>
            <a:r>
              <a:rPr lang="fr-FR" dirty="0" smtClean="0"/>
              <a:t>nombre de clients potentiels sur </a:t>
            </a:r>
            <a:r>
              <a:rPr lang="en-US" dirty="0" smtClean="0"/>
              <a:t>le site</a:t>
            </a: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D89D71AC-992B-4609-B611-52239A61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FE39-7A8E-49E2-9EEE-D1F070851750}" type="slidenum">
              <a:rPr lang="fr-FR" smtClean="0"/>
              <a:t>17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4088" y="919858"/>
            <a:ext cx="2879500" cy="3373238"/>
          </a:xfrm>
          <a:prstGeom prst="rect">
            <a:avLst/>
          </a:prstGeom>
        </p:spPr>
      </p:pic>
      <p:pic>
        <p:nvPicPr>
          <p:cNvPr id="1026" name="Picture 2" descr="Bildergebnis für karlsruhe Bannwaldallee strassenbahnbrück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770" y="708938"/>
            <a:ext cx="4852529" cy="349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3DED28F-F159-4286-8C2A-DC2CE114B6B5}"/>
              </a:ext>
            </a:extLst>
          </p:cNvPr>
          <p:cNvSpPr txBox="1"/>
          <p:nvPr/>
        </p:nvSpPr>
        <p:spPr>
          <a:xfrm>
            <a:off x="251520" y="4243728"/>
            <a:ext cx="4699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 smtClean="0">
                <a:solidFill>
                  <a:schemeClr val="tx2"/>
                </a:solidFill>
                <a:latin typeface="+mn-lt"/>
                <a:cs typeface="+mn-cs"/>
              </a:rPr>
              <a:t>Exemple</a:t>
            </a:r>
            <a:r>
              <a:rPr lang="de-DE" sz="1600" i="1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  <a:latin typeface="+mn-lt"/>
                <a:cs typeface="+mn-cs"/>
              </a:rPr>
              <a:t>d‘un</a:t>
            </a:r>
            <a:r>
              <a:rPr lang="de-DE" sz="1600" i="1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  <a:latin typeface="+mn-lt"/>
                <a:cs typeface="+mn-cs"/>
              </a:rPr>
              <a:t>rail</a:t>
            </a:r>
            <a:r>
              <a:rPr lang="de-DE" sz="1600" i="1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  <a:latin typeface="+mn-lt"/>
                <a:cs typeface="+mn-cs"/>
              </a:rPr>
              <a:t>léger</a:t>
            </a:r>
            <a:r>
              <a:rPr lang="de-DE" sz="1600" i="1" dirty="0" smtClean="0">
                <a:solidFill>
                  <a:schemeClr val="tx2"/>
                </a:solidFill>
                <a:latin typeface="+mn-lt"/>
                <a:cs typeface="+mn-cs"/>
              </a:rPr>
              <a:t> à travers </a:t>
            </a:r>
            <a:r>
              <a:rPr lang="de-DE" sz="1600" i="1" dirty="0" err="1" smtClean="0">
                <a:solidFill>
                  <a:schemeClr val="tx2"/>
                </a:solidFill>
                <a:latin typeface="+mn-lt"/>
                <a:cs typeface="+mn-cs"/>
              </a:rPr>
              <a:t>une</a:t>
            </a:r>
            <a:r>
              <a:rPr lang="de-DE" sz="1600" i="1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  <a:latin typeface="+mn-lt"/>
                <a:cs typeface="+mn-cs"/>
              </a:rPr>
              <a:t>zone</a:t>
            </a:r>
            <a:r>
              <a:rPr lang="de-DE" sz="1600" i="1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  <a:latin typeface="+mn-lt"/>
                <a:cs typeface="+mn-cs"/>
              </a:rPr>
              <a:t>d‘activité</a:t>
            </a:r>
            <a:r>
              <a:rPr lang="de-DE" sz="1600" i="1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endParaRPr lang="fr-LU" sz="1600" i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DED28F-F159-4286-8C2A-DC2CE114B6B5}"/>
              </a:ext>
            </a:extLst>
          </p:cNvPr>
          <p:cNvSpPr txBox="1"/>
          <p:nvPr/>
        </p:nvSpPr>
        <p:spPr>
          <a:xfrm>
            <a:off x="5333876" y="4221088"/>
            <a:ext cx="3702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 smtClean="0">
                <a:solidFill>
                  <a:schemeClr val="tx2"/>
                </a:solidFill>
                <a:latin typeface="+mn-lt"/>
                <a:cs typeface="+mn-cs"/>
              </a:rPr>
              <a:t>Schéma</a:t>
            </a:r>
            <a:r>
              <a:rPr lang="de-DE" sz="1600" i="1" dirty="0" smtClean="0">
                <a:solidFill>
                  <a:schemeClr val="tx2"/>
                </a:solidFill>
                <a:latin typeface="+mn-lt"/>
                <a:cs typeface="+mn-cs"/>
              </a:rPr>
              <a:t> de la </a:t>
            </a:r>
            <a:r>
              <a:rPr lang="de-DE" sz="1600" i="1" dirty="0" err="1" smtClean="0">
                <a:solidFill>
                  <a:schemeClr val="tx2"/>
                </a:solidFill>
                <a:latin typeface="+mn-lt"/>
                <a:cs typeface="+mn-cs"/>
              </a:rPr>
              <a:t>zone</a:t>
            </a:r>
            <a:r>
              <a:rPr lang="de-DE" sz="1600" i="1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de-DE" sz="1600" i="1" dirty="0" err="1" smtClean="0">
                <a:solidFill>
                  <a:schemeClr val="tx2"/>
                </a:solidFill>
                <a:latin typeface="+mn-lt"/>
                <a:cs typeface="+mn-cs"/>
              </a:rPr>
              <a:t>d‘activité</a:t>
            </a:r>
            <a:r>
              <a:rPr lang="de-DE" sz="1600" i="1" dirty="0" smtClean="0">
                <a:solidFill>
                  <a:schemeClr val="tx2"/>
                </a:solidFill>
                <a:latin typeface="+mn-lt"/>
                <a:cs typeface="+mn-cs"/>
              </a:rPr>
              <a:t> de </a:t>
            </a:r>
            <a:r>
              <a:rPr lang="de-DE" sz="1600" i="1" dirty="0" err="1" smtClean="0">
                <a:solidFill>
                  <a:schemeClr val="tx2"/>
                </a:solidFill>
                <a:latin typeface="+mn-lt"/>
                <a:cs typeface="+mn-cs"/>
              </a:rPr>
              <a:t>Foetz</a:t>
            </a:r>
            <a:endParaRPr lang="fr-LU" sz="1600" i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1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considérer</a:t>
            </a:r>
            <a:r>
              <a:rPr lang="en-US" dirty="0" smtClean="0"/>
              <a:t> </a:t>
            </a:r>
            <a:r>
              <a:rPr lang="en-US" dirty="0" err="1" smtClean="0"/>
              <a:t>lors</a:t>
            </a:r>
            <a:r>
              <a:rPr lang="en-US" dirty="0" smtClean="0"/>
              <a:t> des </a:t>
            </a:r>
            <a:r>
              <a:rPr lang="en-US" dirty="0" err="1" smtClean="0"/>
              <a:t>prochaines</a:t>
            </a:r>
            <a:r>
              <a:rPr lang="en-US" dirty="0" smtClean="0"/>
              <a:t> </a:t>
            </a:r>
            <a:r>
              <a:rPr lang="en-US" dirty="0" err="1" smtClean="0"/>
              <a:t>étapes</a:t>
            </a:r>
            <a:r>
              <a:rPr lang="en-US" dirty="0" smtClean="0"/>
              <a:t> du </a:t>
            </a:r>
            <a:r>
              <a:rPr lang="en-US" dirty="0" err="1" smtClean="0"/>
              <a:t>projet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052736"/>
            <a:ext cx="8686800" cy="518455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Certaines </a:t>
            </a:r>
            <a:r>
              <a:rPr lang="fr-FR" dirty="0">
                <a:solidFill>
                  <a:schemeClr val="tx1"/>
                </a:solidFill>
              </a:rPr>
              <a:t>caractéristiques</a:t>
            </a:r>
            <a:r>
              <a:rPr lang="fr-FR" dirty="0"/>
              <a:t> sont </a:t>
            </a:r>
            <a:r>
              <a:rPr lang="fr-FR" dirty="0" smtClean="0">
                <a:solidFill>
                  <a:schemeClr val="tx1"/>
                </a:solidFill>
              </a:rPr>
              <a:t>indispensables</a:t>
            </a:r>
            <a:r>
              <a:rPr lang="fr-FR" dirty="0" smtClean="0"/>
              <a:t> </a:t>
            </a:r>
            <a:r>
              <a:rPr lang="fr-FR" dirty="0"/>
              <a:t>afin d’atteindre les </a:t>
            </a:r>
            <a:r>
              <a:rPr lang="fr-FR" dirty="0" smtClean="0"/>
              <a:t>objectifs:</a:t>
            </a:r>
            <a:endParaRPr lang="fr-FR" dirty="0"/>
          </a:p>
          <a:p>
            <a:r>
              <a:rPr lang="fr-FR" dirty="0"/>
              <a:t>Un tracé aussi direct et rapide que possible entre les friches Schifflange et le réseau de la Ville de Luxembourg</a:t>
            </a:r>
          </a:p>
          <a:p>
            <a:pPr marL="685800" lvl="1"/>
            <a:r>
              <a:rPr lang="fr-FR" dirty="0"/>
              <a:t>Pas de détours ou </a:t>
            </a:r>
            <a:r>
              <a:rPr lang="fr-FR" dirty="0" smtClean="0"/>
              <a:t>de multiplication </a:t>
            </a:r>
            <a:r>
              <a:rPr lang="fr-FR" dirty="0"/>
              <a:t>des </a:t>
            </a:r>
            <a:r>
              <a:rPr lang="fr-FR" dirty="0" smtClean="0"/>
              <a:t>arrêts, sortie rapide de Luxembourg-ville</a:t>
            </a:r>
            <a:endParaRPr lang="fr-FR" dirty="0"/>
          </a:p>
          <a:p>
            <a:pPr marL="685800" lvl="1"/>
            <a:r>
              <a:rPr lang="fr-FR" dirty="0"/>
              <a:t>Liaisons directes vers les principales destinations</a:t>
            </a:r>
          </a:p>
          <a:p>
            <a:pPr marL="285750"/>
            <a:r>
              <a:rPr lang="fr-FR" dirty="0"/>
              <a:t>Un important pôle d’échange à </a:t>
            </a:r>
            <a:r>
              <a:rPr lang="fr-FR" dirty="0" err="1"/>
              <a:t>Foetz</a:t>
            </a:r>
            <a:endParaRPr lang="fr-FR" dirty="0"/>
          </a:p>
          <a:p>
            <a:pPr marL="685800" lvl="1"/>
            <a:r>
              <a:rPr lang="fr-FR" dirty="0"/>
              <a:t>Rabattement bus et P+R</a:t>
            </a:r>
          </a:p>
          <a:p>
            <a:pPr marL="285750"/>
            <a:r>
              <a:rPr lang="fr-FR" dirty="0"/>
              <a:t>Des points de correspondance efficaces avec le BHNS </a:t>
            </a:r>
            <a:r>
              <a:rPr lang="fr-FR" dirty="0" smtClean="0"/>
              <a:t>Sud et le réseau cyclable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De </a:t>
            </a:r>
            <a:r>
              <a:rPr lang="fr-FR" dirty="0"/>
              <a:t>nombreuses </a:t>
            </a:r>
            <a:r>
              <a:rPr lang="fr-FR" dirty="0">
                <a:solidFill>
                  <a:schemeClr val="tx1"/>
                </a:solidFill>
              </a:rPr>
              <a:t>marges de manœuvre </a:t>
            </a:r>
            <a:r>
              <a:rPr lang="fr-FR" dirty="0"/>
              <a:t>et adaptations sont </a:t>
            </a:r>
            <a:r>
              <a:rPr lang="fr-FR" dirty="0" smtClean="0"/>
              <a:t>possibles:</a:t>
            </a:r>
            <a:endParaRPr lang="fr-FR" dirty="0"/>
          </a:p>
          <a:p>
            <a:r>
              <a:rPr lang="fr-FR" dirty="0"/>
              <a:t>Le tracé </a:t>
            </a:r>
            <a:r>
              <a:rPr lang="fr-FR" dirty="0" smtClean="0"/>
              <a:t>exact dans </a:t>
            </a:r>
            <a:r>
              <a:rPr lang="fr-FR" dirty="0" err="1" smtClean="0"/>
              <a:t>Esch</a:t>
            </a:r>
            <a:r>
              <a:rPr lang="fr-FR" dirty="0"/>
              <a:t> </a:t>
            </a:r>
            <a:r>
              <a:rPr lang="fr-FR" dirty="0" smtClean="0"/>
              <a:t>et </a:t>
            </a:r>
            <a:r>
              <a:rPr lang="fr-FR" dirty="0" err="1" smtClean="0"/>
              <a:t>Foetz</a:t>
            </a:r>
            <a:r>
              <a:rPr lang="fr-FR" dirty="0" smtClean="0"/>
              <a:t> et au niveau de </a:t>
            </a:r>
            <a:r>
              <a:rPr lang="fr-FR" dirty="0" err="1" smtClean="0"/>
              <a:t>Leudelange</a:t>
            </a:r>
            <a:endParaRPr lang="fr-FR" dirty="0"/>
          </a:p>
          <a:p>
            <a:r>
              <a:rPr lang="fr-FR" dirty="0" smtClean="0"/>
              <a:t>La </a:t>
            </a:r>
            <a:r>
              <a:rPr lang="fr-FR" dirty="0"/>
              <a:t>position des arrêts</a:t>
            </a:r>
          </a:p>
          <a:p>
            <a:r>
              <a:rPr lang="fr-FR" dirty="0"/>
              <a:t>Le concept d’exploitation </a:t>
            </a:r>
            <a:r>
              <a:rPr lang="fr-FR" dirty="0" smtClean="0"/>
              <a:t>(fréquence etc.) et l’insertion de la ligne du tram rapide dans </a:t>
            </a:r>
            <a:r>
              <a:rPr lang="fr-FR" dirty="0"/>
              <a:t>le réseau de la ville de </a:t>
            </a:r>
            <a:r>
              <a:rPr lang="fr-FR" dirty="0" smtClean="0"/>
              <a:t>Luxembourg</a:t>
            </a:r>
            <a:endParaRPr lang="fr-FR" dirty="0"/>
          </a:p>
          <a:p>
            <a:r>
              <a:rPr lang="fr-FR" dirty="0" smtClean="0"/>
              <a:t>La position d’un deuxième centre de remisage (« </a:t>
            </a:r>
            <a:r>
              <a:rPr lang="fr-FR" dirty="0" err="1" smtClean="0"/>
              <a:t>Tramsschapp</a:t>
            </a:r>
            <a:r>
              <a:rPr lang="fr-FR" dirty="0" smtClean="0"/>
              <a:t> »)</a:t>
            </a:r>
            <a:endParaRPr lang="fr-FR" dirty="0"/>
          </a:p>
          <a:p>
            <a:pPr marL="285750"/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8FE39-7A8E-49E2-9EEE-D1F07085175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92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336704" cy="504056"/>
          </a:xfrm>
        </p:spPr>
        <p:txBody>
          <a:bodyPr/>
          <a:lstStyle/>
          <a:p>
            <a:r>
              <a:rPr lang="fr-FR" dirty="0" smtClean="0"/>
              <a:t>Prochaines étapes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19</a:t>
            </a:fld>
            <a:endParaRPr lang="fr-CH" alt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6761333" cy="236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5"/>
          <p:cNvSpPr>
            <a:spLocks noGrp="1"/>
          </p:cNvSpPr>
          <p:nvPr>
            <p:ph idx="1"/>
          </p:nvPr>
        </p:nvSpPr>
        <p:spPr>
          <a:xfrm>
            <a:off x="323527" y="1147605"/>
            <a:ext cx="8686800" cy="1705331"/>
          </a:xfrm>
        </p:spPr>
        <p:txBody>
          <a:bodyPr/>
          <a:lstStyle/>
          <a:p>
            <a:r>
              <a:rPr lang="fr-FR" dirty="0" smtClean="0"/>
              <a:t>Présentation aux communes</a:t>
            </a:r>
            <a:endParaRPr lang="fr-FR" dirty="0"/>
          </a:p>
          <a:p>
            <a:pPr marL="285750"/>
            <a:r>
              <a:rPr lang="fr-FR" dirty="0" smtClean="0"/>
              <a:t>Décision prochain gouvernement</a:t>
            </a:r>
            <a:endParaRPr lang="fr-FR" dirty="0"/>
          </a:p>
          <a:p>
            <a:pPr marL="285750"/>
            <a:r>
              <a:rPr lang="fr-FR" dirty="0" smtClean="0"/>
              <a:t>Etudes techniques</a:t>
            </a:r>
            <a:endParaRPr lang="fr-FR" dirty="0"/>
          </a:p>
        </p:txBody>
      </p:sp>
      <p:sp>
        <p:nvSpPr>
          <p:cNvPr id="6" name="Espace réservé du contenu 5"/>
          <p:cNvSpPr txBox="1">
            <a:spLocks/>
          </p:cNvSpPr>
          <p:nvPr/>
        </p:nvSpPr>
        <p:spPr bwMode="auto">
          <a:xfrm>
            <a:off x="1691680" y="5637034"/>
            <a:ext cx="8686800" cy="170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‒"/>
              <a:defRPr sz="16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»"/>
              <a:defRPr sz="14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fr-FR" kern="0" dirty="0" smtClean="0"/>
              <a:t>Téléchargement du dossier sur www.mddi.lu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350008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Modu</a:t>
            </a:r>
            <a:r>
              <a:rPr lang="en-US" dirty="0"/>
              <a:t> 2.0 – Un </a:t>
            </a:r>
            <a:r>
              <a:rPr lang="en-US" dirty="0" err="1"/>
              <a:t>changement</a:t>
            </a:r>
            <a:r>
              <a:rPr lang="en-US" dirty="0"/>
              <a:t> de </a:t>
            </a:r>
            <a:r>
              <a:rPr lang="en-US" dirty="0" err="1"/>
              <a:t>paradigme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2433-656E-4AF0-A26F-93E6BE93F0AD}" type="slidenum">
              <a:rPr lang="en-US" altLang="fr-FR" smtClean="0"/>
              <a:pPr/>
              <a:t>2</a:t>
            </a:fld>
            <a:endParaRPr lang="en-US" alt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796DDE-566F-AD48-83DF-4F07FCD3C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00" y="4878314"/>
            <a:ext cx="8183488" cy="1214982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Comment passer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d’une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logique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rattrapage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à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une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logique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d’anticipation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?</a:t>
            </a:r>
          </a:p>
          <a:p>
            <a:pPr marL="0" indent="0">
              <a:buNone/>
            </a:pPr>
            <a:r>
              <a:rPr lang="en-US" dirty="0" err="1"/>
              <a:t>Elaborer</a:t>
            </a:r>
            <a:r>
              <a:rPr lang="en-US" dirty="0"/>
              <a:t> un </a:t>
            </a:r>
            <a:r>
              <a:rPr lang="en-US" b="1" dirty="0" err="1">
                <a:solidFill>
                  <a:schemeClr val="tx1"/>
                </a:solidFill>
              </a:rPr>
              <a:t>système</a:t>
            </a:r>
            <a:r>
              <a:rPr lang="en-US" b="1" dirty="0">
                <a:solidFill>
                  <a:schemeClr val="tx1"/>
                </a:solidFill>
              </a:rPr>
              <a:t> de transport multimodal</a:t>
            </a:r>
            <a:r>
              <a:rPr lang="en-US" b="1" dirty="0"/>
              <a:t> </a:t>
            </a:r>
            <a:r>
              <a:rPr lang="en-US" b="1" dirty="0" err="1">
                <a:solidFill>
                  <a:schemeClr val="tx1"/>
                </a:solidFill>
              </a:rPr>
              <a:t>cohérent</a:t>
            </a:r>
            <a:r>
              <a:rPr lang="en-US" b="1" dirty="0"/>
              <a:t> </a:t>
            </a:r>
            <a:r>
              <a:rPr lang="en-US" b="1" dirty="0">
                <a:solidFill>
                  <a:schemeClr val="tx1"/>
                </a:solidFill>
              </a:rPr>
              <a:t>pour </a:t>
            </a:r>
            <a:r>
              <a:rPr lang="en-US" b="1" dirty="0" err="1">
                <a:solidFill>
                  <a:schemeClr val="tx1"/>
                </a:solidFill>
              </a:rPr>
              <a:t>l’ensemble</a:t>
            </a:r>
            <a:r>
              <a:rPr lang="en-US" b="1" dirty="0">
                <a:solidFill>
                  <a:schemeClr val="tx1"/>
                </a:solidFill>
              </a:rPr>
              <a:t> du </a:t>
            </a:r>
            <a:r>
              <a:rPr lang="en-US" b="1" dirty="0" err="1">
                <a:solidFill>
                  <a:schemeClr val="tx1"/>
                </a:solidFill>
              </a:rPr>
              <a:t>territoire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/>
              <a:t>à </a:t>
            </a:r>
            <a:r>
              <a:rPr lang="en-US" dirty="0" err="1"/>
              <a:t>partir</a:t>
            </a:r>
            <a:r>
              <a:rPr lang="en-US" dirty="0"/>
              <a:t> de projections de la </a:t>
            </a:r>
            <a:r>
              <a:rPr lang="en-US" dirty="0" err="1"/>
              <a:t>demande</a:t>
            </a:r>
            <a:r>
              <a:rPr lang="en-US" dirty="0"/>
              <a:t> à </a:t>
            </a:r>
            <a:r>
              <a:rPr lang="en-US" dirty="0" err="1"/>
              <a:t>l’horizon</a:t>
            </a:r>
            <a:r>
              <a:rPr lang="en-US" dirty="0"/>
              <a:t> 2035.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796DDE-566F-AD48-83DF-4F07FCD3CA6A}"/>
              </a:ext>
            </a:extLst>
          </p:cNvPr>
          <p:cNvSpPr txBox="1">
            <a:spLocks/>
          </p:cNvSpPr>
          <p:nvPr/>
        </p:nvSpPr>
        <p:spPr bwMode="auto">
          <a:xfrm>
            <a:off x="484501" y="5413717"/>
            <a:ext cx="831901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‒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»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000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83455" y="1477360"/>
            <a:ext cx="1552552" cy="3007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05" y="2427902"/>
            <a:ext cx="2645893" cy="183940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796DDE-566F-AD48-83DF-4F07FCD3CA6A}"/>
              </a:ext>
            </a:extLst>
          </p:cNvPr>
          <p:cNvSpPr txBox="1">
            <a:spLocks/>
          </p:cNvSpPr>
          <p:nvPr/>
        </p:nvSpPr>
        <p:spPr bwMode="auto">
          <a:xfrm>
            <a:off x="107504" y="1058669"/>
            <a:ext cx="4104456" cy="99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‒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»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kern="0" dirty="0" err="1">
                <a:solidFill>
                  <a:schemeClr val="tx1"/>
                </a:solidFill>
              </a:rPr>
              <a:t>Suivre</a:t>
            </a:r>
            <a:r>
              <a:rPr lang="en-US" sz="2000" b="1" kern="0" dirty="0">
                <a:solidFill>
                  <a:schemeClr val="tx1"/>
                </a:solidFill>
              </a:rPr>
              <a:t> les </a:t>
            </a:r>
            <a:r>
              <a:rPr lang="en-US" sz="2000" b="1" kern="0" dirty="0" err="1">
                <a:solidFill>
                  <a:schemeClr val="tx1"/>
                </a:solidFill>
              </a:rPr>
              <a:t>embouteillages</a:t>
            </a:r>
            <a:r>
              <a:rPr lang="en-US" sz="2000" b="1" kern="0" dirty="0">
                <a:solidFill>
                  <a:schemeClr val="tx1"/>
                </a:solidFill>
              </a:rPr>
              <a:t> avec des </a:t>
            </a:r>
            <a:r>
              <a:rPr lang="en-US" sz="2000" b="1" kern="0" dirty="0" err="1">
                <a:solidFill>
                  <a:schemeClr val="tx1"/>
                </a:solidFill>
              </a:rPr>
              <a:t>chantiers</a:t>
            </a:r>
            <a:r>
              <a:rPr lang="en-US" sz="2000" kern="0" dirty="0">
                <a:solidFill>
                  <a:schemeClr val="tx1"/>
                </a:solidFill>
              </a:rPr>
              <a:t> </a:t>
            </a:r>
            <a:r>
              <a:rPr lang="en-US" sz="2000" kern="0" dirty="0" err="1"/>
              <a:t>en</a:t>
            </a:r>
            <a:r>
              <a:rPr lang="en-US" sz="2000" kern="0" dirty="0"/>
              <a:t> </a:t>
            </a:r>
            <a:r>
              <a:rPr lang="en-US" sz="2000" kern="0" dirty="0" err="1"/>
              <a:t>élargissant</a:t>
            </a:r>
            <a:r>
              <a:rPr lang="en-US" sz="2000" kern="0" dirty="0"/>
              <a:t> les </a:t>
            </a:r>
            <a:r>
              <a:rPr lang="en-US" sz="2000" kern="0" dirty="0" err="1"/>
              <a:t>goulots</a:t>
            </a:r>
            <a:r>
              <a:rPr lang="en-US" sz="2000" kern="0" dirty="0"/>
              <a:t> </a:t>
            </a:r>
            <a:r>
              <a:rPr lang="en-US" sz="2000" kern="0" dirty="0" err="1"/>
              <a:t>d’étranglement</a:t>
            </a:r>
            <a:r>
              <a:rPr lang="en-US" sz="2000" kern="0" dirty="0"/>
              <a:t> </a:t>
            </a:r>
            <a:r>
              <a:rPr lang="en-US" sz="2000" b="1" kern="0" dirty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endParaRPr lang="en-US" sz="2000" kern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4796DDE-566F-AD48-83DF-4F07FCD3CA6A}"/>
              </a:ext>
            </a:extLst>
          </p:cNvPr>
          <p:cNvSpPr txBox="1">
            <a:spLocks/>
          </p:cNvSpPr>
          <p:nvPr/>
        </p:nvSpPr>
        <p:spPr bwMode="auto">
          <a:xfrm>
            <a:off x="4644008" y="1058669"/>
            <a:ext cx="4248472" cy="142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‒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»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kern="0" dirty="0" err="1">
                <a:solidFill>
                  <a:schemeClr val="tx1"/>
                </a:solidFill>
              </a:rPr>
              <a:t>Recréer</a:t>
            </a:r>
            <a:r>
              <a:rPr lang="en-US" sz="2000" b="1" kern="0" dirty="0">
                <a:solidFill>
                  <a:schemeClr val="tx1"/>
                </a:solidFill>
              </a:rPr>
              <a:t> les </a:t>
            </a:r>
            <a:r>
              <a:rPr lang="en-US" sz="2000" b="1" kern="0" dirty="0" err="1">
                <a:solidFill>
                  <a:schemeClr val="tx1"/>
                </a:solidFill>
              </a:rPr>
              <a:t>problèmes</a:t>
            </a:r>
            <a:r>
              <a:rPr lang="en-US" sz="2000" b="1" kern="0" dirty="0">
                <a:solidFill>
                  <a:schemeClr val="tx1"/>
                </a:solidFill>
              </a:rPr>
              <a:t> </a:t>
            </a:r>
            <a:r>
              <a:rPr lang="en-US" sz="2000" b="1" kern="0" dirty="0" err="1">
                <a:solidFill>
                  <a:schemeClr val="tx1"/>
                </a:solidFill>
              </a:rPr>
              <a:t>actuels</a:t>
            </a:r>
            <a:r>
              <a:rPr lang="en-US" sz="2000" b="1" kern="0" dirty="0">
                <a:solidFill>
                  <a:schemeClr val="tx1"/>
                </a:solidFill>
              </a:rPr>
              <a:t> à </a:t>
            </a:r>
            <a:r>
              <a:rPr lang="en-US" sz="2000" b="1" kern="0" dirty="0" err="1">
                <a:solidFill>
                  <a:schemeClr val="tx1"/>
                </a:solidFill>
              </a:rPr>
              <a:t>une</a:t>
            </a:r>
            <a:r>
              <a:rPr lang="en-US" sz="2000" b="1" kern="0" dirty="0">
                <a:solidFill>
                  <a:schemeClr val="tx1"/>
                </a:solidFill>
              </a:rPr>
              <a:t> </a:t>
            </a:r>
            <a:r>
              <a:rPr lang="en-US" sz="2000" b="1" kern="0" dirty="0" err="1">
                <a:solidFill>
                  <a:schemeClr val="tx1"/>
                </a:solidFill>
              </a:rPr>
              <a:t>échelle</a:t>
            </a:r>
            <a:r>
              <a:rPr lang="en-US" sz="2000" b="1" kern="0" dirty="0">
                <a:solidFill>
                  <a:schemeClr val="tx1"/>
                </a:solidFill>
              </a:rPr>
              <a:t> plus </a:t>
            </a:r>
            <a:r>
              <a:rPr lang="en-US" sz="2000" b="1" kern="0" dirty="0" err="1">
                <a:solidFill>
                  <a:schemeClr val="tx1"/>
                </a:solidFill>
              </a:rPr>
              <a:t>grande</a:t>
            </a:r>
            <a:r>
              <a:rPr lang="en-US" sz="2000" b="1" kern="0" dirty="0">
                <a:solidFill>
                  <a:schemeClr val="tx1"/>
                </a:solidFill>
              </a:rPr>
              <a:t> </a:t>
            </a:r>
            <a:r>
              <a:rPr lang="en-US" sz="2000" kern="0" dirty="0" err="1"/>
              <a:t>en</a:t>
            </a:r>
            <a:r>
              <a:rPr lang="en-US" sz="2000" kern="0" dirty="0"/>
              <a:t> </a:t>
            </a:r>
            <a:r>
              <a:rPr lang="en-US" sz="2000" kern="0" dirty="0" err="1"/>
              <a:t>augmentant</a:t>
            </a:r>
            <a:r>
              <a:rPr lang="en-US" sz="2000" kern="0" dirty="0"/>
              <a:t> la </a:t>
            </a:r>
            <a:r>
              <a:rPr lang="en-US" sz="2000" kern="0" dirty="0" err="1"/>
              <a:t>capacité</a:t>
            </a:r>
            <a:r>
              <a:rPr lang="en-US" sz="2000" kern="0" dirty="0"/>
              <a:t> de </a:t>
            </a:r>
            <a:r>
              <a:rPr lang="en-US" sz="2000" kern="0" dirty="0" err="1"/>
              <a:t>toutes</a:t>
            </a:r>
            <a:r>
              <a:rPr lang="en-US" sz="2000" kern="0" dirty="0"/>
              <a:t> les infrastructures </a:t>
            </a:r>
            <a:r>
              <a:rPr lang="en-US" sz="2000" kern="0" dirty="0" err="1"/>
              <a:t>existantes</a:t>
            </a:r>
            <a:r>
              <a:rPr lang="en-US" sz="2000" b="1" kern="0" dirty="0">
                <a:solidFill>
                  <a:schemeClr val="tx1"/>
                </a:solidFill>
              </a:rPr>
              <a:t> ?</a:t>
            </a:r>
          </a:p>
          <a:p>
            <a:pPr marL="0" indent="0">
              <a:buNone/>
            </a:pP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27112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336704" cy="504056"/>
          </a:xfrm>
        </p:spPr>
        <p:txBody>
          <a:bodyPr/>
          <a:lstStyle/>
          <a:p>
            <a:r>
              <a:rPr lang="fr-FR" dirty="0" smtClean="0"/>
              <a:t>Vidéo clip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29411"/>
          </a:xfrm>
        </p:spPr>
        <p:txBody>
          <a:bodyPr/>
          <a:lstStyle/>
          <a:p>
            <a:r>
              <a:rPr lang="fr-FR" dirty="0" smtClean="0"/>
              <a:t>Présentation du projet aux communes.</a:t>
            </a:r>
          </a:p>
          <a:p>
            <a:r>
              <a:rPr lang="fr-FR" dirty="0" smtClean="0"/>
              <a:t>Décision du prochain gouvernement.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20</a:t>
            </a:fld>
            <a:endParaRPr lang="fr-CH" altLang="fr-FR"/>
          </a:p>
        </p:txBody>
      </p:sp>
      <p:pic>
        <p:nvPicPr>
          <p:cNvPr id="5" name="MODU2_Film 2_Transporter des personnes plutot que des véhicu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Aménagement</a:t>
            </a:r>
            <a:r>
              <a:rPr lang="en-US" dirty="0" smtClean="0"/>
              <a:t> du </a:t>
            </a:r>
            <a:r>
              <a:rPr lang="en-US" dirty="0" err="1" smtClean="0"/>
              <a:t>territoire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027988" y="6236543"/>
            <a:ext cx="647700" cy="504825"/>
          </a:xfrm>
        </p:spPr>
        <p:txBody>
          <a:bodyPr/>
          <a:lstStyle/>
          <a:p>
            <a:fld id="{CE802433-656E-4AF0-A26F-93E6BE93F0AD}" type="slidenum">
              <a:rPr lang="en-US" altLang="fr-FR" smtClean="0"/>
              <a:pPr/>
              <a:t>3</a:t>
            </a:fld>
            <a:endParaRPr lang="en-US" alt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796DDE-566F-AD48-83DF-4F07FCD3C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1124744"/>
            <a:ext cx="8496944" cy="760553"/>
          </a:xfrm>
        </p:spPr>
        <p:txBody>
          <a:bodyPr/>
          <a:lstStyle/>
          <a:p>
            <a:r>
              <a:rPr lang="en-US" sz="2000" dirty="0" err="1"/>
              <a:t>Créer</a:t>
            </a:r>
            <a:r>
              <a:rPr lang="en-US" sz="2000" dirty="0"/>
              <a:t> des axes de transport </a:t>
            </a:r>
            <a:r>
              <a:rPr lang="en-US" sz="2000" dirty="0" err="1"/>
              <a:t>structurants</a:t>
            </a:r>
            <a:r>
              <a:rPr lang="en-US" sz="2000" dirty="0"/>
              <a:t> entre les </a:t>
            </a:r>
            <a:r>
              <a:rPr lang="en-US" sz="2000" dirty="0" err="1"/>
              <a:t>trois</a:t>
            </a:r>
            <a:r>
              <a:rPr lang="en-US" sz="2000" dirty="0"/>
              <a:t> </a:t>
            </a:r>
            <a:r>
              <a:rPr lang="en-US" sz="2000" dirty="0" err="1" smtClean="0"/>
              <a:t>agglomérations</a:t>
            </a:r>
            <a:r>
              <a:rPr lang="en-US" sz="2000" dirty="0" smtClean="0"/>
              <a:t> </a:t>
            </a:r>
            <a:r>
              <a:rPr lang="en-US" sz="2000" dirty="0" err="1"/>
              <a:t>AggloNORD</a:t>
            </a:r>
            <a:r>
              <a:rPr lang="en-US" sz="2000" dirty="0"/>
              <a:t>, </a:t>
            </a:r>
            <a:r>
              <a:rPr lang="en-US" sz="2000" dirty="0" err="1"/>
              <a:t>AggloLUX</a:t>
            </a:r>
            <a:r>
              <a:rPr lang="en-US" sz="2000" dirty="0"/>
              <a:t> et </a:t>
            </a:r>
            <a:r>
              <a:rPr lang="en-US" sz="2000" dirty="0" err="1"/>
              <a:t>AggloSUD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029395"/>
            <a:ext cx="6192688" cy="42677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35696" y="6216164"/>
            <a:ext cx="2448272" cy="453196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</a:t>
            </a:r>
            <a:r>
              <a:rPr lang="fr-FR" dirty="0" smtClean="0"/>
              <a:t>iffus et désordonné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5364089" y="6216164"/>
            <a:ext cx="2395867" cy="453196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</a:t>
            </a:r>
            <a:r>
              <a:rPr lang="fr-FR" dirty="0" smtClean="0"/>
              <a:t>rganisé et harmonieux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849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/>
              <a:t>approche</a:t>
            </a:r>
            <a:r>
              <a:rPr lang="en-US" dirty="0"/>
              <a:t> </a:t>
            </a:r>
            <a:r>
              <a:rPr lang="en-US" dirty="0" err="1"/>
              <a:t>multimodale</a:t>
            </a:r>
            <a:r>
              <a:rPr lang="en-US" dirty="0"/>
              <a:t> pour le corridor A4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0000"/>
            <a:ext cx="8507288" cy="4929411"/>
          </a:xfrm>
        </p:spPr>
        <p:txBody>
          <a:bodyPr/>
          <a:lstStyle/>
          <a:p>
            <a:r>
              <a:rPr lang="en-US" dirty="0" smtClean="0"/>
              <a:t>Premier </a:t>
            </a:r>
            <a:r>
              <a:rPr lang="en-US" dirty="0"/>
              <a:t>corridor de transport </a:t>
            </a:r>
            <a:r>
              <a:rPr lang="en-US" dirty="0" err="1"/>
              <a:t>analysé</a:t>
            </a:r>
            <a:r>
              <a:rPr lang="en-US" dirty="0"/>
              <a:t> </a:t>
            </a:r>
            <a:r>
              <a:rPr lang="en-US" dirty="0" err="1"/>
              <a:t>selon</a:t>
            </a:r>
            <a:r>
              <a:rPr lang="en-US" dirty="0"/>
              <a:t> </a:t>
            </a:r>
            <a:r>
              <a:rPr lang="en-US" dirty="0" err="1"/>
              <a:t>l’approche</a:t>
            </a:r>
            <a:r>
              <a:rPr lang="en-US" dirty="0"/>
              <a:t> “horizon 2035</a:t>
            </a:r>
            <a:r>
              <a:rPr lang="en-US" dirty="0" smtClean="0"/>
              <a:t>” (</a:t>
            </a:r>
            <a:r>
              <a:rPr lang="en-US" dirty="0" err="1" smtClean="0"/>
              <a:t>approche</a:t>
            </a:r>
            <a:r>
              <a:rPr lang="en-US" dirty="0" smtClean="0"/>
              <a:t> à </a:t>
            </a:r>
            <a:r>
              <a:rPr lang="en-US" dirty="0" err="1" smtClean="0"/>
              <a:t>appliquer</a:t>
            </a:r>
            <a:r>
              <a:rPr lang="en-US" dirty="0" smtClean="0"/>
              <a:t> sur </a:t>
            </a:r>
            <a:r>
              <a:rPr lang="en-US" dirty="0" err="1" smtClean="0"/>
              <a:t>l’ensemble</a:t>
            </a:r>
            <a:r>
              <a:rPr lang="en-US" dirty="0" smtClean="0"/>
              <a:t> du </a:t>
            </a:r>
            <a:r>
              <a:rPr lang="en-US" dirty="0" err="1" smtClean="0"/>
              <a:t>territoire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années</a:t>
            </a:r>
            <a:r>
              <a:rPr lang="en-US" dirty="0" smtClean="0"/>
              <a:t> à </a:t>
            </a:r>
            <a:r>
              <a:rPr lang="en-US" dirty="0" err="1" smtClean="0"/>
              <a:t>venir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4</a:t>
            </a:fld>
            <a:endParaRPr lang="fr-CH" alt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762" y="2254571"/>
            <a:ext cx="5625441" cy="4176464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 bwMode="auto">
          <a:xfrm>
            <a:off x="6876256" y="2132856"/>
            <a:ext cx="245304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‒"/>
              <a:defRPr sz="16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»"/>
              <a:defRPr sz="14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</a:pPr>
            <a:r>
              <a:rPr lang="en-US" kern="0" dirty="0" smtClean="0"/>
              <a:t>Ville de Luxembourg: </a:t>
            </a:r>
            <a:r>
              <a:rPr lang="en-US" kern="0" dirty="0" err="1" smtClean="0"/>
              <a:t>réseau</a:t>
            </a:r>
            <a:r>
              <a:rPr lang="en-US" kern="0" dirty="0" smtClean="0"/>
              <a:t> tramway</a:t>
            </a:r>
            <a:endParaRPr lang="fr-FR" kern="0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-468560" y="5442832"/>
            <a:ext cx="208783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‒"/>
              <a:defRPr sz="16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»"/>
              <a:defRPr sz="14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 algn="r">
              <a:buNone/>
            </a:pPr>
            <a:r>
              <a:rPr lang="en-US" kern="0" dirty="0" err="1" smtClean="0"/>
              <a:t>Agglomération</a:t>
            </a:r>
            <a:r>
              <a:rPr lang="en-US" kern="0" dirty="0" smtClean="0"/>
              <a:t> SUD: </a:t>
            </a:r>
            <a:r>
              <a:rPr lang="en-US" kern="0" dirty="0" err="1" smtClean="0"/>
              <a:t>réseau</a:t>
            </a:r>
            <a:r>
              <a:rPr lang="en-US" kern="0" dirty="0" smtClean="0"/>
              <a:t> BHNS et bus</a:t>
            </a:r>
            <a:endParaRPr lang="fr-FR" kern="0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1331640" y="3604429"/>
            <a:ext cx="345877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‒"/>
              <a:defRPr sz="16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»"/>
              <a:defRPr sz="14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0">
              <a:buNone/>
            </a:pPr>
            <a:r>
              <a:rPr lang="en-US" kern="0" dirty="0" smtClean="0"/>
              <a:t>Axe </a:t>
            </a:r>
            <a:r>
              <a:rPr lang="en-US" kern="0" dirty="0" err="1" smtClean="0"/>
              <a:t>structurant</a:t>
            </a:r>
            <a:r>
              <a:rPr lang="en-US" kern="0" dirty="0" smtClean="0"/>
              <a:t>: </a:t>
            </a:r>
            <a:r>
              <a:rPr lang="en-US" kern="0" dirty="0" err="1" smtClean="0"/>
              <a:t>maillage</a:t>
            </a:r>
            <a:r>
              <a:rPr lang="en-US" kern="0" dirty="0" smtClean="0"/>
              <a:t> des </a:t>
            </a:r>
            <a:r>
              <a:rPr lang="en-US" kern="0" dirty="0" err="1" smtClean="0"/>
              <a:t>réseaux</a:t>
            </a:r>
            <a:r>
              <a:rPr lang="en-US" kern="0" dirty="0" smtClean="0"/>
              <a:t> de transport (transports </a:t>
            </a:r>
            <a:r>
              <a:rPr lang="en-US" kern="0" dirty="0" err="1" smtClean="0"/>
              <a:t>en</a:t>
            </a:r>
            <a:r>
              <a:rPr lang="en-US" kern="0" dirty="0" smtClean="0"/>
              <a:t> </a:t>
            </a:r>
            <a:r>
              <a:rPr lang="en-US" kern="0" dirty="0" err="1" smtClean="0"/>
              <a:t>commun</a:t>
            </a:r>
            <a:r>
              <a:rPr lang="en-US" kern="0" dirty="0" smtClean="0"/>
              <a:t>, </a:t>
            </a:r>
            <a:r>
              <a:rPr lang="en-US" kern="0" dirty="0" err="1" smtClean="0"/>
              <a:t>voiture</a:t>
            </a:r>
            <a:r>
              <a:rPr lang="en-US" kern="0" dirty="0" smtClean="0"/>
              <a:t>, </a:t>
            </a:r>
            <a:r>
              <a:rPr lang="en-US" kern="0" dirty="0" err="1" smtClean="0"/>
              <a:t>vélo</a:t>
            </a:r>
            <a:r>
              <a:rPr lang="en-US" kern="0" dirty="0" smtClean="0"/>
              <a:t>)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7824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Bureau </a:t>
            </a:r>
            <a:r>
              <a:rPr lang="en-US" dirty="0" err="1" smtClean="0"/>
              <a:t>d’études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0000"/>
            <a:ext cx="8507288" cy="4929411"/>
          </a:xfrm>
        </p:spPr>
        <p:txBody>
          <a:bodyPr/>
          <a:lstStyle/>
          <a:p>
            <a:r>
              <a:rPr lang="en-US" dirty="0" smtClean="0"/>
              <a:t>Transport </a:t>
            </a:r>
            <a:r>
              <a:rPr lang="en-US" dirty="0" err="1" smtClean="0"/>
              <a:t>Technologie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onsult Karlsruhe (TTK)</a:t>
            </a:r>
          </a:p>
          <a:p>
            <a:r>
              <a:rPr lang="fr-FR" dirty="0"/>
              <a:t>Entreprise franco-allemande de conseil spécialisée dans la planification des </a:t>
            </a:r>
            <a:r>
              <a:rPr lang="fr-FR" dirty="0" smtClean="0"/>
              <a:t>transports</a:t>
            </a:r>
          </a:p>
          <a:p>
            <a:endParaRPr lang="fr-FR" dirty="0" smtClean="0"/>
          </a:p>
          <a:p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références</a:t>
            </a:r>
            <a:r>
              <a:rPr lang="en-US" dirty="0" smtClean="0"/>
              <a:t> :</a:t>
            </a:r>
          </a:p>
          <a:p>
            <a:pPr lvl="1"/>
            <a:r>
              <a:rPr lang="fr-FR" dirty="0" smtClean="0"/>
              <a:t>Tours </a:t>
            </a:r>
            <a:r>
              <a:rPr lang="fr-FR" dirty="0"/>
              <a:t>– Développement du réseau TCSP </a:t>
            </a:r>
            <a:r>
              <a:rPr lang="fr-FR" dirty="0" smtClean="0"/>
              <a:t>(Transport </a:t>
            </a:r>
            <a:r>
              <a:rPr lang="fr-FR" dirty="0"/>
              <a:t>collectif en site </a:t>
            </a:r>
            <a:r>
              <a:rPr lang="fr-FR" dirty="0" smtClean="0"/>
              <a:t>propre)</a:t>
            </a:r>
            <a:endParaRPr lang="fr-FR" dirty="0"/>
          </a:p>
          <a:p>
            <a:pPr lvl="1"/>
            <a:r>
              <a:rPr lang="fr-FR" dirty="0" smtClean="0"/>
              <a:t>Liaison </a:t>
            </a:r>
            <a:r>
              <a:rPr lang="fr-FR" dirty="0"/>
              <a:t>mixte tramway express / piste cyclable Lyon </a:t>
            </a:r>
            <a:r>
              <a:rPr lang="fr-FR" dirty="0" smtClean="0"/>
              <a:t>– Aéroport Saint-Exupéry</a:t>
            </a:r>
          </a:p>
          <a:p>
            <a:pPr lvl="1"/>
            <a:r>
              <a:rPr lang="fr-FR" dirty="0"/>
              <a:t>Saint-Etienne – Schéma multimodal de desserte </a:t>
            </a:r>
            <a:r>
              <a:rPr lang="fr-FR" dirty="0" smtClean="0"/>
              <a:t>en transport public</a:t>
            </a:r>
          </a:p>
          <a:p>
            <a:pPr lvl="1"/>
            <a:r>
              <a:rPr lang="fr-FR" dirty="0"/>
              <a:t>Grenoble – Schéma directeur cyclable de la </a:t>
            </a:r>
            <a:r>
              <a:rPr lang="fr-FR" dirty="0" smtClean="0"/>
              <a:t>Métropole</a:t>
            </a:r>
          </a:p>
          <a:p>
            <a:pPr lvl="1"/>
            <a:r>
              <a:rPr lang="fr-FR" dirty="0"/>
              <a:t>Wolfsburg – Etude de développement d’un </a:t>
            </a:r>
            <a:r>
              <a:rPr lang="fr-FR" dirty="0" smtClean="0"/>
              <a:t>réseau TCSP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5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58855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7416824" cy="54126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D9375E-A0E1-41F5-BCA9-B7224368014A}"/>
              </a:ext>
            </a:extLst>
          </p:cNvPr>
          <p:cNvSpPr/>
          <p:nvPr/>
        </p:nvSpPr>
        <p:spPr>
          <a:xfrm>
            <a:off x="140894" y="6046688"/>
            <a:ext cx="3513582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</a:rPr>
              <a:t>Desserte peu satisfaisante d’une partie du </a:t>
            </a:r>
            <a:r>
              <a:rPr lang="fr-FR" sz="1400" dirty="0" smtClean="0">
                <a:solidFill>
                  <a:schemeClr val="accent4"/>
                </a:solidFill>
              </a:rPr>
              <a:t>territoire </a:t>
            </a:r>
            <a:r>
              <a:rPr lang="fr-FR" sz="1400" dirty="0">
                <a:solidFill>
                  <a:schemeClr val="accent4"/>
                </a:solidFill>
              </a:rPr>
              <a:t>qui va fortement se développer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accent4"/>
                </a:solidFill>
              </a:rPr>
              <a:t>Foetz</a:t>
            </a:r>
            <a:r>
              <a:rPr lang="fr-FR" sz="1200" dirty="0">
                <a:solidFill>
                  <a:schemeClr val="accent4"/>
                </a:solidFill>
              </a:rPr>
              <a:t>, </a:t>
            </a:r>
            <a:r>
              <a:rPr lang="fr-FR" sz="1200" dirty="0" smtClean="0">
                <a:solidFill>
                  <a:schemeClr val="accent4"/>
                </a:solidFill>
              </a:rPr>
              <a:t>« Quartiers Nord » </a:t>
            </a:r>
            <a:r>
              <a:rPr lang="fr-FR" sz="1200" dirty="0" err="1" smtClean="0">
                <a:solidFill>
                  <a:schemeClr val="accent4"/>
                </a:solidFill>
              </a:rPr>
              <a:t>Esch</a:t>
            </a:r>
            <a:r>
              <a:rPr lang="fr-FR" sz="1200" dirty="0" smtClean="0">
                <a:solidFill>
                  <a:schemeClr val="accent4"/>
                </a:solidFill>
              </a:rPr>
              <a:t> , </a:t>
            </a:r>
            <a:r>
              <a:rPr lang="fr-FR" sz="1200" dirty="0">
                <a:solidFill>
                  <a:schemeClr val="accent4"/>
                </a:solidFill>
              </a:rPr>
              <a:t>etc</a:t>
            </a:r>
            <a:r>
              <a:rPr lang="fr-FR" sz="1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 </a:t>
            </a:r>
            <a:r>
              <a:rPr lang="en-US" dirty="0" err="1"/>
              <a:t>actuelle</a:t>
            </a:r>
            <a:r>
              <a:rPr lang="en-US" dirty="0"/>
              <a:t>	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6</a:t>
            </a:fld>
            <a:endParaRPr lang="fr-CH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5E93AA-3AF4-436D-8581-C46FAC61838F}"/>
              </a:ext>
            </a:extLst>
          </p:cNvPr>
          <p:cNvSpPr/>
          <p:nvPr/>
        </p:nvSpPr>
        <p:spPr>
          <a:xfrm>
            <a:off x="755576" y="2708920"/>
            <a:ext cx="2925880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</a:rPr>
              <a:t>Une offre bus/car importante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accent4"/>
                </a:solidFill>
              </a:rPr>
              <a:t>10 lignes </a:t>
            </a:r>
            <a:r>
              <a:rPr lang="fr-FR" sz="1200" dirty="0" smtClean="0">
                <a:solidFill>
                  <a:schemeClr val="accent4"/>
                </a:solidFill>
              </a:rPr>
              <a:t>RGTR</a:t>
            </a:r>
            <a:endParaRPr lang="fr-FR" sz="12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chemeClr val="accent4"/>
                </a:solidFill>
              </a:rPr>
              <a:t>1 </a:t>
            </a:r>
            <a:r>
              <a:rPr lang="fr-FR" sz="1200" dirty="0">
                <a:solidFill>
                  <a:schemeClr val="accent4"/>
                </a:solidFill>
              </a:rPr>
              <a:t>bus toutes les ~ 3min sur l’A4 aux heures de pointe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accent4"/>
                </a:solidFill>
              </a:rPr>
              <a:t>5500 </a:t>
            </a:r>
            <a:r>
              <a:rPr lang="fr-FR" sz="1200" dirty="0" smtClean="0">
                <a:solidFill>
                  <a:schemeClr val="accent4"/>
                </a:solidFill>
              </a:rPr>
              <a:t>voyageurs par jour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chemeClr val="accent4"/>
                </a:solidFill>
              </a:rPr>
              <a:t>Destinations au centre-ville</a:t>
            </a:r>
            <a:endParaRPr lang="fr-FR" sz="1200" dirty="0">
              <a:solidFill>
                <a:schemeClr val="accent4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EA1959-48B4-4B8A-9857-54E1E1998FC3}"/>
              </a:ext>
            </a:extLst>
          </p:cNvPr>
          <p:cNvSpPr/>
          <p:nvPr/>
        </p:nvSpPr>
        <p:spPr>
          <a:xfrm>
            <a:off x="5711044" y="4111514"/>
            <a:ext cx="2844316" cy="8925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accent4"/>
                </a:solidFill>
              </a:rPr>
              <a:t>Une liaison ferroviaire qui fait un </a:t>
            </a:r>
            <a:r>
              <a:rPr lang="fr-FR" sz="1400" dirty="0" smtClean="0">
                <a:solidFill>
                  <a:schemeClr val="accent4"/>
                </a:solidFill>
              </a:rPr>
              <a:t>“détour”</a:t>
            </a:r>
            <a:endParaRPr lang="fr-FR" sz="14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accent4"/>
                </a:solidFill>
              </a:rPr>
              <a:t>Passe partiellement en marge de l’urbanisation</a:t>
            </a:r>
          </a:p>
        </p:txBody>
      </p:sp>
    </p:spTree>
    <p:extLst>
      <p:ext uri="{BB962C8B-B14F-4D97-AF65-F5344CB8AC3E}">
        <p14:creationId xmlns:p14="http://schemas.microsoft.com/office/powerpoint/2010/main" val="285370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336704" cy="504056"/>
          </a:xfrm>
        </p:spPr>
        <p:txBody>
          <a:bodyPr/>
          <a:lstStyle/>
          <a:p>
            <a:r>
              <a:rPr lang="en-US" dirty="0" smtClean="0"/>
              <a:t>Horizon 2035: </a:t>
            </a:r>
            <a:r>
              <a:rPr lang="en-US" dirty="0" err="1" smtClean="0"/>
              <a:t>demande</a:t>
            </a:r>
            <a:r>
              <a:rPr lang="en-US" dirty="0" smtClean="0"/>
              <a:t> et </a:t>
            </a:r>
            <a:r>
              <a:rPr lang="en-US" dirty="0" err="1" smtClean="0"/>
              <a:t>objectifs</a:t>
            </a:r>
            <a:r>
              <a:rPr lang="en-US" dirty="0" smtClean="0"/>
              <a:t> </a:t>
            </a:r>
            <a:r>
              <a:rPr lang="en-US" dirty="0"/>
              <a:t>pour le corridor A4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3885"/>
            <a:ext cx="8218488" cy="4929411"/>
          </a:xfrm>
        </p:spPr>
        <p:txBody>
          <a:bodyPr/>
          <a:lstStyle/>
          <a:p>
            <a:r>
              <a:rPr lang="fr-FR" dirty="0"/>
              <a:t>Calcul des habitants et emplois à l’horizon 2035</a:t>
            </a:r>
          </a:p>
          <a:p>
            <a:pPr lvl="1"/>
            <a:r>
              <a:rPr lang="fr-FR" dirty="0"/>
              <a:t>selon le </a:t>
            </a:r>
            <a:r>
              <a:rPr lang="fr-FR" dirty="0" smtClean="0"/>
              <a:t>scénario moyen du </a:t>
            </a:r>
            <a:r>
              <a:rPr lang="fr-FR" dirty="0"/>
              <a:t>STATEC </a:t>
            </a:r>
            <a:r>
              <a:rPr lang="fr-FR" dirty="0" smtClean="0"/>
              <a:t>(+3% PIB par an)</a:t>
            </a:r>
            <a:endParaRPr lang="fr-FR" dirty="0"/>
          </a:p>
          <a:p>
            <a:pPr lvl="1"/>
            <a:r>
              <a:rPr lang="fr-FR" dirty="0"/>
              <a:t>r</a:t>
            </a:r>
            <a:r>
              <a:rPr lang="fr-FR" dirty="0" smtClean="0"/>
              <a:t>épartition de la population et des emplois sur le territoire national selon </a:t>
            </a:r>
            <a:r>
              <a:rPr lang="fr-FR" dirty="0"/>
              <a:t>le « scénario</a:t>
            </a:r>
            <a:r>
              <a:rPr lang="en-US" dirty="0"/>
              <a:t> </a:t>
            </a:r>
            <a:r>
              <a:rPr lang="en-US" dirty="0" smtClean="0"/>
              <a:t>3 - </a:t>
            </a:r>
            <a:r>
              <a:rPr lang="fr-FR" dirty="0" smtClean="0"/>
              <a:t>organisé </a:t>
            </a:r>
            <a:r>
              <a:rPr lang="fr-FR" dirty="0"/>
              <a:t>et harmonieux »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fr-FR" dirty="0" smtClean="0"/>
              <a:t>l’aménagement du territoire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Augmentation </a:t>
            </a:r>
            <a:r>
              <a:rPr lang="en-US" dirty="0">
                <a:sym typeface="Wingdings" panose="05000000000000000000" pitchFamily="2" charset="2"/>
              </a:rPr>
              <a:t>de +55% </a:t>
            </a:r>
            <a:r>
              <a:rPr lang="en-US" dirty="0" smtClean="0">
                <a:sym typeface="Wingdings" panose="05000000000000000000" pitchFamily="2" charset="2"/>
              </a:rPr>
              <a:t>de la </a:t>
            </a:r>
            <a:r>
              <a:rPr lang="en-US" dirty="0" err="1" smtClean="0">
                <a:sym typeface="Wingdings" panose="05000000000000000000" pitchFamily="2" charset="2"/>
              </a:rPr>
              <a:t>demande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en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mobilité</a:t>
            </a:r>
            <a:r>
              <a:rPr lang="en-US" dirty="0" smtClean="0">
                <a:sym typeface="Wingdings" panose="05000000000000000000" pitchFamily="2" charset="2"/>
              </a:rPr>
              <a:t> sur le corridor A4</a:t>
            </a:r>
            <a:endParaRPr lang="en-US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Objectif </a:t>
            </a:r>
            <a:r>
              <a:rPr lang="fr-FR" dirty="0" smtClean="0">
                <a:sym typeface="Wingdings" panose="05000000000000000000" pitchFamily="2" charset="2"/>
              </a:rPr>
              <a:t>de la planification de la mobilité: Réduire la </a:t>
            </a:r>
            <a:r>
              <a:rPr lang="fr-FR" dirty="0">
                <a:sym typeface="Wingdings" panose="05000000000000000000" pitchFamily="2" charset="2"/>
              </a:rPr>
              <a:t>congestion sur le réseau routier </a:t>
            </a:r>
          </a:p>
          <a:p>
            <a:pPr lvl="1"/>
            <a:r>
              <a:rPr lang="fr-FR" dirty="0">
                <a:sym typeface="Wingdings" panose="05000000000000000000" pitchFamily="2" charset="2"/>
              </a:rPr>
              <a:t>Même en considérant une augmentation des passagers CFL, une augmentation du covoiturage et un report modal sur le vélo conformes aux objectifs du </a:t>
            </a:r>
            <a:r>
              <a:rPr lang="fr-FR" dirty="0" err="1" smtClean="0">
                <a:sym typeface="Wingdings" panose="05000000000000000000" pitchFamily="2" charset="2"/>
              </a:rPr>
              <a:t>Modu</a:t>
            </a:r>
            <a:r>
              <a:rPr lang="fr-FR" dirty="0" smtClean="0">
                <a:sym typeface="Wingdings" panose="05000000000000000000" pitchFamily="2" charset="2"/>
              </a:rPr>
              <a:t> 2.0,</a:t>
            </a:r>
            <a:endParaRPr lang="fr-FR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 à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l’horizon 2035</a:t>
            </a:r>
            <a:r>
              <a:rPr lang="fr-FR" dirty="0" smtClean="0">
                <a:solidFill>
                  <a:schemeClr val="bg2"/>
                </a:solidFill>
                <a:sym typeface="Wingdings" panose="05000000000000000000" pitchFamily="2" charset="2"/>
              </a:rPr>
              <a:t>,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il </a:t>
            </a:r>
            <a:r>
              <a:rPr lang="fr-FR" dirty="0">
                <a:sym typeface="Wingdings" panose="05000000000000000000" pitchFamily="2" charset="2"/>
              </a:rPr>
              <a:t>reste environ 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20’000 </a:t>
            </a:r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déplacements par jour 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à effectuer en transport en commun sur le corridor A4</a:t>
            </a:r>
            <a:r>
              <a:rPr lang="fr-FR" dirty="0">
                <a:sym typeface="Wingdings" panose="05000000000000000000" pitchFamily="2" charset="2"/>
              </a:rPr>
              <a:t>, soit une multiplication par 4 par rapport à la situation </a:t>
            </a:r>
            <a:r>
              <a:rPr lang="fr-FR" dirty="0" smtClean="0">
                <a:sym typeface="Wingdings" panose="05000000000000000000" pitchFamily="2" charset="2"/>
              </a:rPr>
              <a:t>en 2018.</a:t>
            </a:r>
            <a:endParaRPr lang="fr-FR" dirty="0">
              <a:sym typeface="Wingdings" panose="05000000000000000000" pitchFamily="2" charset="2"/>
            </a:endParaRPr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7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9869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demande</a:t>
            </a:r>
            <a:r>
              <a:rPr lang="en-US" dirty="0"/>
              <a:t> future et les </a:t>
            </a:r>
            <a:r>
              <a:rPr lang="en-US" dirty="0" err="1"/>
              <a:t>objectifs</a:t>
            </a:r>
            <a:r>
              <a:rPr lang="en-US" dirty="0"/>
              <a:t> pour le corridor A4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680520"/>
          </a:xfrm>
        </p:spPr>
        <p:txBody>
          <a:bodyPr/>
          <a:lstStyle/>
          <a:p>
            <a:r>
              <a:rPr lang="fr-FR" dirty="0" smtClean="0"/>
              <a:t>20’000 voyageurs</a:t>
            </a:r>
            <a:r>
              <a:rPr lang="fr-FR" dirty="0"/>
              <a:t> </a:t>
            </a:r>
            <a:r>
              <a:rPr lang="fr-FR" dirty="0" smtClean="0"/>
              <a:t>par jou</a:t>
            </a:r>
            <a:r>
              <a:rPr lang="fr-FR" dirty="0"/>
              <a:t>r</a:t>
            </a:r>
            <a:r>
              <a:rPr lang="fr-FR" dirty="0" smtClean="0"/>
              <a:t> </a:t>
            </a:r>
            <a:r>
              <a:rPr lang="fr-FR" dirty="0"/>
              <a:t>ne peuvent être </a:t>
            </a:r>
            <a:r>
              <a:rPr lang="fr-FR" dirty="0" smtClean="0"/>
              <a:t>motivés à utiliser les transports en commun que </a:t>
            </a:r>
            <a:r>
              <a:rPr lang="fr-FR" dirty="0"/>
              <a:t>si </a:t>
            </a:r>
            <a:r>
              <a:rPr lang="fr-FR" dirty="0" smtClean="0"/>
              <a:t>l’offre est </a:t>
            </a:r>
            <a:r>
              <a:rPr lang="fr-FR" dirty="0"/>
              <a:t>suffisamment </a:t>
            </a:r>
            <a:r>
              <a:rPr lang="fr-FR" dirty="0" smtClean="0"/>
              <a:t>attractive par rapport à l’alternative du trafic motorisé individuel.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L’</a:t>
            </a:r>
            <a:r>
              <a:rPr lang="fr-FR" dirty="0" smtClean="0">
                <a:solidFill>
                  <a:schemeClr val="tx1"/>
                </a:solidFill>
              </a:rPr>
              <a:t>offre des transports en commun </a:t>
            </a:r>
            <a:r>
              <a:rPr lang="fr-FR" dirty="0"/>
              <a:t>doit </a:t>
            </a:r>
            <a:r>
              <a:rPr lang="fr-FR" dirty="0" smtClean="0"/>
              <a:t>entre </a:t>
            </a:r>
            <a:r>
              <a:rPr lang="fr-FR" dirty="0"/>
              <a:t>autres:</a:t>
            </a:r>
          </a:p>
          <a:p>
            <a:pPr lvl="1"/>
            <a:r>
              <a:rPr lang="fr-FR" dirty="0"/>
              <a:t>Côté sud: desservir de manière directe les habitants et emplois situés à l’écart des gares ferroviaires </a:t>
            </a:r>
          </a:p>
          <a:p>
            <a:pPr lvl="1"/>
            <a:r>
              <a:rPr lang="fr-FR" dirty="0" smtClean="0"/>
              <a:t>Côté Ville de Luxembourg: permettre </a:t>
            </a:r>
            <a:r>
              <a:rPr lang="fr-FR" dirty="0"/>
              <a:t>un accès direct au centre ville et au Kirchberg </a:t>
            </a:r>
            <a:endParaRPr lang="fr-FR" dirty="0" smtClean="0"/>
          </a:p>
          <a:p>
            <a:pPr lvl="1"/>
            <a:r>
              <a:rPr lang="fr-FR" dirty="0" smtClean="0"/>
              <a:t>Proposer la capacité nécessaire (avec des réserves raisonnables)</a:t>
            </a:r>
          </a:p>
          <a:p>
            <a:pPr lvl="1"/>
            <a:r>
              <a:rPr lang="fr-FR" dirty="0" smtClean="0"/>
              <a:t>Proposer un bon niveau de confort</a:t>
            </a:r>
            <a:endParaRPr lang="fr-FR" dirty="0"/>
          </a:p>
          <a:p>
            <a:pPr lvl="1"/>
            <a:r>
              <a:rPr lang="fr-FR" dirty="0"/>
              <a:t>Proposer des temps de parcours </a:t>
            </a:r>
            <a:r>
              <a:rPr lang="fr-FR" dirty="0" smtClean="0"/>
              <a:t>compétitifs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8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08011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Systèmes</a:t>
            </a:r>
            <a:r>
              <a:rPr lang="en-US" dirty="0" smtClean="0"/>
              <a:t> de transport </a:t>
            </a:r>
            <a:r>
              <a:rPr lang="en-US" dirty="0" err="1" smtClean="0"/>
              <a:t>analysés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04016"/>
            <a:ext cx="8229600" cy="728840"/>
          </a:xfrm>
        </p:spPr>
        <p:txBody>
          <a:bodyPr/>
          <a:lstStyle/>
          <a:p>
            <a:r>
              <a:rPr lang="fr-FR" dirty="0"/>
              <a:t>Il faut distinguer entre Bus à haut niveau de service (BHNS) et Car à haut niveau de service (CHNS)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CB5E5-7907-43B1-B993-B756811973E0}" type="slidenum">
              <a:rPr lang="fr-CH" altLang="fr-FR" smtClean="0"/>
              <a:pPr/>
              <a:t>9</a:t>
            </a:fld>
            <a:endParaRPr lang="fr-CH" altLang="fr-FR"/>
          </a:p>
        </p:txBody>
      </p:sp>
      <p:sp>
        <p:nvSpPr>
          <p:cNvPr id="5" name="Rectangle 4"/>
          <p:cNvSpPr/>
          <p:nvPr/>
        </p:nvSpPr>
        <p:spPr>
          <a:xfrm>
            <a:off x="467544" y="966104"/>
            <a:ext cx="1872208" cy="2880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BHNS/CHNS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2627784" y="966104"/>
            <a:ext cx="1872208" cy="288032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Monorail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788024" y="966104"/>
            <a:ext cx="1872208" cy="288032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Tram </a:t>
            </a:r>
            <a:r>
              <a:rPr lang="en-US" dirty="0" err="1" smtClean="0"/>
              <a:t>rapide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431910" y="2253489"/>
            <a:ext cx="4068082" cy="434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‒"/>
              <a:defRPr sz="16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»"/>
              <a:defRPr sz="14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BHNS</a:t>
            </a:r>
          </a:p>
          <a:p>
            <a:pPr marL="0" indent="0">
              <a:buNone/>
            </a:pPr>
            <a:r>
              <a:rPr lang="en-US" kern="0" dirty="0" smtClean="0"/>
              <a:t>“Tram</a:t>
            </a:r>
          </a:p>
          <a:p>
            <a:pPr marL="0" indent="0">
              <a:buNone/>
            </a:pPr>
            <a:r>
              <a:rPr lang="en-US" kern="0" dirty="0" smtClean="0"/>
              <a:t>sur</a:t>
            </a:r>
          </a:p>
          <a:p>
            <a:pPr marL="0" indent="0">
              <a:buNone/>
            </a:pPr>
            <a:r>
              <a:rPr lang="en-US" kern="0" dirty="0" err="1"/>
              <a:t>p</a:t>
            </a:r>
            <a:r>
              <a:rPr lang="en-US" kern="0" dirty="0" err="1" smtClean="0"/>
              <a:t>neus</a:t>
            </a:r>
            <a:r>
              <a:rPr lang="en-US" kern="0" dirty="0" smtClean="0"/>
              <a:t>”</a:t>
            </a:r>
            <a:endParaRPr lang="en-US" kern="0" dirty="0"/>
          </a:p>
          <a:p>
            <a:r>
              <a:rPr lang="fr-FR" kern="0" dirty="0" smtClean="0"/>
              <a:t>Transport </a:t>
            </a:r>
            <a:r>
              <a:rPr lang="fr-FR" kern="0" dirty="0"/>
              <a:t>urbain</a:t>
            </a:r>
          </a:p>
          <a:p>
            <a:r>
              <a:rPr lang="fr-FR" kern="0" dirty="0"/>
              <a:t>Adapté à des trajets courts</a:t>
            </a:r>
          </a:p>
          <a:p>
            <a:r>
              <a:rPr lang="fr-FR" kern="0" dirty="0"/>
              <a:t>Hautement capacitaire avec plus de places debout que de places assises</a:t>
            </a:r>
          </a:p>
          <a:p>
            <a:pPr lvl="1"/>
            <a:r>
              <a:rPr lang="fr-FR" kern="0" dirty="0"/>
              <a:t>Jusqu’à 200 places par véhicule</a:t>
            </a:r>
          </a:p>
          <a:p>
            <a:r>
              <a:rPr lang="fr-FR" kern="0" dirty="0" smtClean="0"/>
              <a:t>Code de la </a:t>
            </a:r>
            <a:r>
              <a:rPr lang="fr-FR" kern="0" dirty="0"/>
              <a:t>route: </a:t>
            </a:r>
            <a:r>
              <a:rPr lang="fr-FR" kern="0" dirty="0">
                <a:solidFill>
                  <a:schemeClr val="tx1"/>
                </a:solidFill>
              </a:rPr>
              <a:t>places debout autorisées uniquement en localité</a:t>
            </a:r>
          </a:p>
          <a:p>
            <a:pPr lvl="1"/>
            <a:endParaRPr lang="fr-FR" kern="0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4788024" y="2229178"/>
            <a:ext cx="4032448" cy="425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‒"/>
              <a:defRPr sz="16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anose="020F0502020204030204" pitchFamily="34" charset="0"/>
              <a:buChar char="»"/>
              <a:defRPr sz="14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4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CHNS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endParaRPr lang="en-US" kern="0" dirty="0"/>
          </a:p>
          <a:p>
            <a:r>
              <a:rPr lang="fr-FR" kern="0" dirty="0"/>
              <a:t>Transport </a:t>
            </a:r>
            <a:r>
              <a:rPr lang="fr-FR" kern="0" dirty="0" smtClean="0"/>
              <a:t>régional</a:t>
            </a:r>
            <a:endParaRPr lang="fr-FR" kern="0" dirty="0"/>
          </a:p>
          <a:p>
            <a:r>
              <a:rPr lang="fr-FR" kern="0" dirty="0"/>
              <a:t>Apte à rouler hors localité</a:t>
            </a:r>
          </a:p>
          <a:p>
            <a:pPr lvl="1"/>
            <a:r>
              <a:rPr lang="fr-FR" kern="0" dirty="0"/>
              <a:t>90 km/h sur autoroute</a:t>
            </a:r>
          </a:p>
          <a:p>
            <a:pPr lvl="1"/>
            <a:r>
              <a:rPr lang="fr-FR" kern="0" dirty="0" smtClean="0"/>
              <a:t>Uniquement </a:t>
            </a:r>
            <a:r>
              <a:rPr lang="fr-FR" kern="0" dirty="0"/>
              <a:t>places </a:t>
            </a:r>
            <a:r>
              <a:rPr lang="fr-FR" kern="0" dirty="0" smtClean="0"/>
              <a:t>assises</a:t>
            </a:r>
            <a:endParaRPr lang="fr-FR" kern="0" dirty="0"/>
          </a:p>
          <a:p>
            <a:r>
              <a:rPr lang="fr-FR" kern="0" dirty="0"/>
              <a:t>Avec une </a:t>
            </a:r>
            <a:r>
              <a:rPr lang="fr-FR" kern="0" dirty="0">
                <a:solidFill>
                  <a:schemeClr val="tx1"/>
                </a:solidFill>
              </a:rPr>
              <a:t>capacité limitée</a:t>
            </a:r>
          </a:p>
          <a:p>
            <a:pPr lvl="1"/>
            <a:r>
              <a:rPr lang="fr-FR" kern="0" dirty="0"/>
              <a:t>Max </a:t>
            </a:r>
            <a:r>
              <a:rPr lang="fr-FR" kern="0" dirty="0" smtClean="0"/>
              <a:t>~90 places assises </a:t>
            </a:r>
            <a:r>
              <a:rPr lang="fr-FR" kern="0" dirty="0"/>
              <a:t>pour des bus double étage</a:t>
            </a:r>
          </a:p>
          <a:p>
            <a:pPr lvl="1"/>
            <a:endParaRPr lang="fr-FR" kern="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53490"/>
            <a:ext cx="2473198" cy="136815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41427"/>
            <a:ext cx="2029429" cy="136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Gouvernement luxembourgeois">
      <a:dk1>
        <a:srgbClr val="FF0000"/>
      </a:dk1>
      <a:lt1>
        <a:srgbClr val="FFFFFF"/>
      </a:lt1>
      <a:dk2>
        <a:srgbClr val="80808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ouvernement luxembourgeo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 Powerpoint Gouvernement luxembourgeois [Read-Only] [Compatibility Mode]" id="{E55400D2-6CE0-4701-9F9A-29EC0066D7FB}" vid="{88CF7192-F88C-40B3-8BA8-646AE7167321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E41214-444E-4FF8-A549-C69A69DF86EB}"/>
</file>

<file path=customXml/itemProps2.xml><?xml version="1.0" encoding="utf-8"?>
<ds:datastoreItem xmlns:ds="http://schemas.openxmlformats.org/officeDocument/2006/customXml" ds:itemID="{6B5A07E5-20F5-42AB-B5AD-3E9816A9D570}"/>
</file>

<file path=customXml/itemProps3.xml><?xml version="1.0" encoding="utf-8"?>
<ds:datastoreItem xmlns:ds="http://schemas.openxmlformats.org/officeDocument/2006/customXml" ds:itemID="{235051F9-B10A-4505-AA3E-C659CAFF1AF8}"/>
</file>

<file path=docProps/app.xml><?xml version="1.0" encoding="utf-8"?>
<Properties xmlns="http://schemas.openxmlformats.org/officeDocument/2006/extended-properties" xmlns:vt="http://schemas.openxmlformats.org/officeDocument/2006/docPropsVTypes">
  <Template>20171201 PPT Enquete</Template>
  <TotalTime>0</TotalTime>
  <Words>1426</Words>
  <Application>Microsoft Office PowerPoint</Application>
  <PresentationFormat>On-screen Show (4:3)</PresentationFormat>
  <Paragraphs>242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Modèle par défaut</vt:lpstr>
      <vt:lpstr>Séieren Tram / Tram rapide</vt:lpstr>
      <vt:lpstr>Modu 2.0 – Un changement de paradigme</vt:lpstr>
      <vt:lpstr>Aménagement du territoire</vt:lpstr>
      <vt:lpstr>Une approche multimodale pour le corridor A4</vt:lpstr>
      <vt:lpstr>Bureau d’études</vt:lpstr>
      <vt:lpstr>Situation actuelle </vt:lpstr>
      <vt:lpstr>Horizon 2035: demande et objectifs pour le corridor A4</vt:lpstr>
      <vt:lpstr>La demande future et les objectifs pour le corridor A4</vt:lpstr>
      <vt:lpstr>Systèmes de transport analysés</vt:lpstr>
      <vt:lpstr>Sytèmes de transport analysés</vt:lpstr>
      <vt:lpstr>Sytèmes de transport analysés</vt:lpstr>
      <vt:lpstr>Sytèmes de transport analysés</vt:lpstr>
      <vt:lpstr>Sytèmes de transport analysés</vt:lpstr>
      <vt:lpstr>Sytèmes de transport analysés</vt:lpstr>
      <vt:lpstr>Choix du mode de transport principal</vt:lpstr>
      <vt:lpstr>Concept d’offre en transport en commun proposé</vt:lpstr>
      <vt:lpstr>Pôle d’échange à Foetz – Une opportunité pour la ZA</vt:lpstr>
      <vt:lpstr>A considérer lors des prochaines étapes du projet</vt:lpstr>
      <vt:lpstr>Prochaines étapes</vt:lpstr>
      <vt:lpstr>Vidéo clip</vt:lpstr>
    </vt:vector>
  </TitlesOfParts>
  <Company>CTIE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Enquête Mobilité</dc:title>
  <dc:creator>Yan Steil</dc:creator>
  <cp:lastModifiedBy>Danielle Frank</cp:lastModifiedBy>
  <cp:revision>256</cp:revision>
  <cp:lastPrinted>2018-06-08T09:24:26Z</cp:lastPrinted>
  <dcterms:created xsi:type="dcterms:W3CDTF">2017-12-01T09:38:00Z</dcterms:created>
  <dcterms:modified xsi:type="dcterms:W3CDTF">2018-06-11T10:29:34Z</dcterms:modified>
</cp:coreProperties>
</file>