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1" r:id="rId4"/>
    <p:sldId id="264" r:id="rId5"/>
    <p:sldId id="267" r:id="rId6"/>
    <p:sldId id="268" r:id="rId7"/>
    <p:sldId id="265" r:id="rId8"/>
    <p:sldId id="269" r:id="rId9"/>
    <p:sldId id="276" r:id="rId10"/>
    <p:sldId id="266" r:id="rId11"/>
    <p:sldId id="270" r:id="rId12"/>
    <p:sldId id="271" r:id="rId13"/>
    <p:sldId id="272" r:id="rId14"/>
    <p:sldId id="274" r:id="rId15"/>
    <p:sldId id="275" r:id="rId16"/>
    <p:sldId id="273" r:id="rId17"/>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200" y="318"/>
      </p:cViewPr>
      <p:guideLst>
        <p:guide orient="horz" pos="2160"/>
        <p:guide pos="2880"/>
      </p:guideLst>
    </p:cSldViewPr>
  </p:slid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L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LU"/>
          </a:p>
        </p:txBody>
      </p:sp>
      <p:sp>
        <p:nvSpPr>
          <p:cNvPr id="4" name="Date Placeholder 3"/>
          <p:cNvSpPr>
            <a:spLocks noGrp="1"/>
          </p:cNvSpPr>
          <p:nvPr>
            <p:ph type="dt" sz="half" idx="10"/>
          </p:nvPr>
        </p:nvSpPr>
        <p:spPr/>
        <p:txBody>
          <a:bodyPr/>
          <a:lstStyle/>
          <a:p>
            <a:fld id="{3EBA9BA3-8EE6-44E2-848C-28A60011B1A3}" type="datetimeFigureOut">
              <a:rPr lang="fr-LU" smtClean="0"/>
              <a:t>03/05/2019</a:t>
            </a:fld>
            <a:endParaRPr lang="fr-LU"/>
          </a:p>
        </p:txBody>
      </p:sp>
      <p:sp>
        <p:nvSpPr>
          <p:cNvPr id="5" name="Footer Placeholder 4"/>
          <p:cNvSpPr>
            <a:spLocks noGrp="1"/>
          </p:cNvSpPr>
          <p:nvPr>
            <p:ph type="ftr" sz="quarter" idx="11"/>
          </p:nvPr>
        </p:nvSpPr>
        <p:spPr/>
        <p:txBody>
          <a:bodyPr/>
          <a:lstStyle/>
          <a:p>
            <a:endParaRPr lang="fr-LU"/>
          </a:p>
        </p:txBody>
      </p:sp>
      <p:sp>
        <p:nvSpPr>
          <p:cNvPr id="6" name="Slide Number Placeholder 5"/>
          <p:cNvSpPr>
            <a:spLocks noGrp="1"/>
          </p:cNvSpPr>
          <p:nvPr>
            <p:ph type="sldNum" sz="quarter" idx="12"/>
          </p:nvPr>
        </p:nvSpPr>
        <p:spPr/>
        <p:txBody>
          <a:bodyPr/>
          <a:lstStyle/>
          <a:p>
            <a:fld id="{10EF79D7-1EE5-4616-850F-695C2601543B}" type="slidenum">
              <a:rPr lang="fr-LU" smtClean="0"/>
              <a:t>‹#›</a:t>
            </a:fld>
            <a:endParaRPr lang="fr-LU"/>
          </a:p>
        </p:txBody>
      </p:sp>
    </p:spTree>
    <p:extLst>
      <p:ext uri="{BB962C8B-B14F-4D97-AF65-F5344CB8AC3E}">
        <p14:creationId xmlns:p14="http://schemas.microsoft.com/office/powerpoint/2010/main" val="2102459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L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LU"/>
          </a:p>
        </p:txBody>
      </p:sp>
      <p:sp>
        <p:nvSpPr>
          <p:cNvPr id="4" name="Date Placeholder 3"/>
          <p:cNvSpPr>
            <a:spLocks noGrp="1"/>
          </p:cNvSpPr>
          <p:nvPr>
            <p:ph type="dt" sz="half" idx="10"/>
          </p:nvPr>
        </p:nvSpPr>
        <p:spPr/>
        <p:txBody>
          <a:bodyPr/>
          <a:lstStyle/>
          <a:p>
            <a:fld id="{3EBA9BA3-8EE6-44E2-848C-28A60011B1A3}" type="datetimeFigureOut">
              <a:rPr lang="fr-LU" smtClean="0"/>
              <a:t>03/05/2019</a:t>
            </a:fld>
            <a:endParaRPr lang="fr-LU"/>
          </a:p>
        </p:txBody>
      </p:sp>
      <p:sp>
        <p:nvSpPr>
          <p:cNvPr id="5" name="Footer Placeholder 4"/>
          <p:cNvSpPr>
            <a:spLocks noGrp="1"/>
          </p:cNvSpPr>
          <p:nvPr>
            <p:ph type="ftr" sz="quarter" idx="11"/>
          </p:nvPr>
        </p:nvSpPr>
        <p:spPr/>
        <p:txBody>
          <a:bodyPr/>
          <a:lstStyle/>
          <a:p>
            <a:endParaRPr lang="fr-LU"/>
          </a:p>
        </p:txBody>
      </p:sp>
      <p:sp>
        <p:nvSpPr>
          <p:cNvPr id="6" name="Slide Number Placeholder 5"/>
          <p:cNvSpPr>
            <a:spLocks noGrp="1"/>
          </p:cNvSpPr>
          <p:nvPr>
            <p:ph type="sldNum" sz="quarter" idx="12"/>
          </p:nvPr>
        </p:nvSpPr>
        <p:spPr/>
        <p:txBody>
          <a:bodyPr/>
          <a:lstStyle/>
          <a:p>
            <a:fld id="{10EF79D7-1EE5-4616-850F-695C2601543B}" type="slidenum">
              <a:rPr lang="fr-LU" smtClean="0"/>
              <a:t>‹#›</a:t>
            </a:fld>
            <a:endParaRPr lang="fr-LU"/>
          </a:p>
        </p:txBody>
      </p:sp>
    </p:spTree>
    <p:extLst>
      <p:ext uri="{BB962C8B-B14F-4D97-AF65-F5344CB8AC3E}">
        <p14:creationId xmlns:p14="http://schemas.microsoft.com/office/powerpoint/2010/main" val="1927917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L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LU"/>
          </a:p>
        </p:txBody>
      </p:sp>
      <p:sp>
        <p:nvSpPr>
          <p:cNvPr id="4" name="Date Placeholder 3"/>
          <p:cNvSpPr>
            <a:spLocks noGrp="1"/>
          </p:cNvSpPr>
          <p:nvPr>
            <p:ph type="dt" sz="half" idx="10"/>
          </p:nvPr>
        </p:nvSpPr>
        <p:spPr/>
        <p:txBody>
          <a:bodyPr/>
          <a:lstStyle/>
          <a:p>
            <a:fld id="{3EBA9BA3-8EE6-44E2-848C-28A60011B1A3}" type="datetimeFigureOut">
              <a:rPr lang="fr-LU" smtClean="0"/>
              <a:t>03/05/2019</a:t>
            </a:fld>
            <a:endParaRPr lang="fr-LU"/>
          </a:p>
        </p:txBody>
      </p:sp>
      <p:sp>
        <p:nvSpPr>
          <p:cNvPr id="5" name="Footer Placeholder 4"/>
          <p:cNvSpPr>
            <a:spLocks noGrp="1"/>
          </p:cNvSpPr>
          <p:nvPr>
            <p:ph type="ftr" sz="quarter" idx="11"/>
          </p:nvPr>
        </p:nvSpPr>
        <p:spPr/>
        <p:txBody>
          <a:bodyPr/>
          <a:lstStyle/>
          <a:p>
            <a:endParaRPr lang="fr-LU"/>
          </a:p>
        </p:txBody>
      </p:sp>
      <p:sp>
        <p:nvSpPr>
          <p:cNvPr id="6" name="Slide Number Placeholder 5"/>
          <p:cNvSpPr>
            <a:spLocks noGrp="1"/>
          </p:cNvSpPr>
          <p:nvPr>
            <p:ph type="sldNum" sz="quarter" idx="12"/>
          </p:nvPr>
        </p:nvSpPr>
        <p:spPr/>
        <p:txBody>
          <a:bodyPr/>
          <a:lstStyle/>
          <a:p>
            <a:fld id="{10EF79D7-1EE5-4616-850F-695C2601543B}" type="slidenum">
              <a:rPr lang="fr-LU" smtClean="0"/>
              <a:t>‹#›</a:t>
            </a:fld>
            <a:endParaRPr lang="fr-LU"/>
          </a:p>
        </p:txBody>
      </p:sp>
    </p:spTree>
    <p:extLst>
      <p:ext uri="{BB962C8B-B14F-4D97-AF65-F5344CB8AC3E}">
        <p14:creationId xmlns:p14="http://schemas.microsoft.com/office/powerpoint/2010/main" val="1959845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L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LU"/>
          </a:p>
        </p:txBody>
      </p:sp>
      <p:sp>
        <p:nvSpPr>
          <p:cNvPr id="4" name="Date Placeholder 3"/>
          <p:cNvSpPr>
            <a:spLocks noGrp="1"/>
          </p:cNvSpPr>
          <p:nvPr>
            <p:ph type="dt" sz="half" idx="10"/>
          </p:nvPr>
        </p:nvSpPr>
        <p:spPr/>
        <p:txBody>
          <a:bodyPr/>
          <a:lstStyle/>
          <a:p>
            <a:fld id="{3EBA9BA3-8EE6-44E2-848C-28A60011B1A3}" type="datetimeFigureOut">
              <a:rPr lang="fr-LU" smtClean="0"/>
              <a:t>03/05/2019</a:t>
            </a:fld>
            <a:endParaRPr lang="fr-LU"/>
          </a:p>
        </p:txBody>
      </p:sp>
      <p:sp>
        <p:nvSpPr>
          <p:cNvPr id="5" name="Footer Placeholder 4"/>
          <p:cNvSpPr>
            <a:spLocks noGrp="1"/>
          </p:cNvSpPr>
          <p:nvPr>
            <p:ph type="ftr" sz="quarter" idx="11"/>
          </p:nvPr>
        </p:nvSpPr>
        <p:spPr/>
        <p:txBody>
          <a:bodyPr/>
          <a:lstStyle/>
          <a:p>
            <a:endParaRPr lang="fr-LU"/>
          </a:p>
        </p:txBody>
      </p:sp>
      <p:sp>
        <p:nvSpPr>
          <p:cNvPr id="6" name="Slide Number Placeholder 5"/>
          <p:cNvSpPr>
            <a:spLocks noGrp="1"/>
          </p:cNvSpPr>
          <p:nvPr>
            <p:ph type="sldNum" sz="quarter" idx="12"/>
          </p:nvPr>
        </p:nvSpPr>
        <p:spPr/>
        <p:txBody>
          <a:bodyPr/>
          <a:lstStyle/>
          <a:p>
            <a:fld id="{10EF79D7-1EE5-4616-850F-695C2601543B}" type="slidenum">
              <a:rPr lang="fr-LU" smtClean="0"/>
              <a:t>‹#›</a:t>
            </a:fld>
            <a:endParaRPr lang="fr-LU"/>
          </a:p>
        </p:txBody>
      </p:sp>
    </p:spTree>
    <p:extLst>
      <p:ext uri="{BB962C8B-B14F-4D97-AF65-F5344CB8AC3E}">
        <p14:creationId xmlns:p14="http://schemas.microsoft.com/office/powerpoint/2010/main" val="4124092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L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BA9BA3-8EE6-44E2-848C-28A60011B1A3}" type="datetimeFigureOut">
              <a:rPr lang="fr-LU" smtClean="0"/>
              <a:t>03/05/2019</a:t>
            </a:fld>
            <a:endParaRPr lang="fr-LU"/>
          </a:p>
        </p:txBody>
      </p:sp>
      <p:sp>
        <p:nvSpPr>
          <p:cNvPr id="5" name="Footer Placeholder 4"/>
          <p:cNvSpPr>
            <a:spLocks noGrp="1"/>
          </p:cNvSpPr>
          <p:nvPr>
            <p:ph type="ftr" sz="quarter" idx="11"/>
          </p:nvPr>
        </p:nvSpPr>
        <p:spPr/>
        <p:txBody>
          <a:bodyPr/>
          <a:lstStyle/>
          <a:p>
            <a:endParaRPr lang="fr-LU"/>
          </a:p>
        </p:txBody>
      </p:sp>
      <p:sp>
        <p:nvSpPr>
          <p:cNvPr id="6" name="Slide Number Placeholder 5"/>
          <p:cNvSpPr>
            <a:spLocks noGrp="1"/>
          </p:cNvSpPr>
          <p:nvPr>
            <p:ph type="sldNum" sz="quarter" idx="12"/>
          </p:nvPr>
        </p:nvSpPr>
        <p:spPr/>
        <p:txBody>
          <a:bodyPr/>
          <a:lstStyle/>
          <a:p>
            <a:fld id="{10EF79D7-1EE5-4616-850F-695C2601543B}" type="slidenum">
              <a:rPr lang="fr-LU" smtClean="0"/>
              <a:t>‹#›</a:t>
            </a:fld>
            <a:endParaRPr lang="fr-LU"/>
          </a:p>
        </p:txBody>
      </p:sp>
    </p:spTree>
    <p:extLst>
      <p:ext uri="{BB962C8B-B14F-4D97-AF65-F5344CB8AC3E}">
        <p14:creationId xmlns:p14="http://schemas.microsoft.com/office/powerpoint/2010/main" val="3961458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L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L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LU"/>
          </a:p>
        </p:txBody>
      </p:sp>
      <p:sp>
        <p:nvSpPr>
          <p:cNvPr id="5" name="Date Placeholder 4"/>
          <p:cNvSpPr>
            <a:spLocks noGrp="1"/>
          </p:cNvSpPr>
          <p:nvPr>
            <p:ph type="dt" sz="half" idx="10"/>
          </p:nvPr>
        </p:nvSpPr>
        <p:spPr/>
        <p:txBody>
          <a:bodyPr/>
          <a:lstStyle/>
          <a:p>
            <a:fld id="{3EBA9BA3-8EE6-44E2-848C-28A60011B1A3}" type="datetimeFigureOut">
              <a:rPr lang="fr-LU" smtClean="0"/>
              <a:t>03/05/2019</a:t>
            </a:fld>
            <a:endParaRPr lang="fr-LU"/>
          </a:p>
        </p:txBody>
      </p:sp>
      <p:sp>
        <p:nvSpPr>
          <p:cNvPr id="6" name="Footer Placeholder 5"/>
          <p:cNvSpPr>
            <a:spLocks noGrp="1"/>
          </p:cNvSpPr>
          <p:nvPr>
            <p:ph type="ftr" sz="quarter" idx="11"/>
          </p:nvPr>
        </p:nvSpPr>
        <p:spPr/>
        <p:txBody>
          <a:bodyPr/>
          <a:lstStyle/>
          <a:p>
            <a:endParaRPr lang="fr-LU"/>
          </a:p>
        </p:txBody>
      </p:sp>
      <p:sp>
        <p:nvSpPr>
          <p:cNvPr id="7" name="Slide Number Placeholder 6"/>
          <p:cNvSpPr>
            <a:spLocks noGrp="1"/>
          </p:cNvSpPr>
          <p:nvPr>
            <p:ph type="sldNum" sz="quarter" idx="12"/>
          </p:nvPr>
        </p:nvSpPr>
        <p:spPr/>
        <p:txBody>
          <a:bodyPr/>
          <a:lstStyle/>
          <a:p>
            <a:fld id="{10EF79D7-1EE5-4616-850F-695C2601543B}" type="slidenum">
              <a:rPr lang="fr-LU" smtClean="0"/>
              <a:t>‹#›</a:t>
            </a:fld>
            <a:endParaRPr lang="fr-LU"/>
          </a:p>
        </p:txBody>
      </p:sp>
    </p:spTree>
    <p:extLst>
      <p:ext uri="{BB962C8B-B14F-4D97-AF65-F5344CB8AC3E}">
        <p14:creationId xmlns:p14="http://schemas.microsoft.com/office/powerpoint/2010/main" val="636063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L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L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LU"/>
          </a:p>
        </p:txBody>
      </p:sp>
      <p:sp>
        <p:nvSpPr>
          <p:cNvPr id="7" name="Date Placeholder 6"/>
          <p:cNvSpPr>
            <a:spLocks noGrp="1"/>
          </p:cNvSpPr>
          <p:nvPr>
            <p:ph type="dt" sz="half" idx="10"/>
          </p:nvPr>
        </p:nvSpPr>
        <p:spPr/>
        <p:txBody>
          <a:bodyPr/>
          <a:lstStyle/>
          <a:p>
            <a:fld id="{3EBA9BA3-8EE6-44E2-848C-28A60011B1A3}" type="datetimeFigureOut">
              <a:rPr lang="fr-LU" smtClean="0"/>
              <a:t>03/05/2019</a:t>
            </a:fld>
            <a:endParaRPr lang="fr-LU"/>
          </a:p>
        </p:txBody>
      </p:sp>
      <p:sp>
        <p:nvSpPr>
          <p:cNvPr id="8" name="Footer Placeholder 7"/>
          <p:cNvSpPr>
            <a:spLocks noGrp="1"/>
          </p:cNvSpPr>
          <p:nvPr>
            <p:ph type="ftr" sz="quarter" idx="11"/>
          </p:nvPr>
        </p:nvSpPr>
        <p:spPr/>
        <p:txBody>
          <a:bodyPr/>
          <a:lstStyle/>
          <a:p>
            <a:endParaRPr lang="fr-LU"/>
          </a:p>
        </p:txBody>
      </p:sp>
      <p:sp>
        <p:nvSpPr>
          <p:cNvPr id="9" name="Slide Number Placeholder 8"/>
          <p:cNvSpPr>
            <a:spLocks noGrp="1"/>
          </p:cNvSpPr>
          <p:nvPr>
            <p:ph type="sldNum" sz="quarter" idx="12"/>
          </p:nvPr>
        </p:nvSpPr>
        <p:spPr/>
        <p:txBody>
          <a:bodyPr/>
          <a:lstStyle/>
          <a:p>
            <a:fld id="{10EF79D7-1EE5-4616-850F-695C2601543B}" type="slidenum">
              <a:rPr lang="fr-LU" smtClean="0"/>
              <a:t>‹#›</a:t>
            </a:fld>
            <a:endParaRPr lang="fr-LU"/>
          </a:p>
        </p:txBody>
      </p:sp>
    </p:spTree>
    <p:extLst>
      <p:ext uri="{BB962C8B-B14F-4D97-AF65-F5344CB8AC3E}">
        <p14:creationId xmlns:p14="http://schemas.microsoft.com/office/powerpoint/2010/main" val="2771313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LU"/>
          </a:p>
        </p:txBody>
      </p:sp>
      <p:sp>
        <p:nvSpPr>
          <p:cNvPr id="3" name="Date Placeholder 2"/>
          <p:cNvSpPr>
            <a:spLocks noGrp="1"/>
          </p:cNvSpPr>
          <p:nvPr>
            <p:ph type="dt" sz="half" idx="10"/>
          </p:nvPr>
        </p:nvSpPr>
        <p:spPr/>
        <p:txBody>
          <a:bodyPr/>
          <a:lstStyle/>
          <a:p>
            <a:fld id="{3EBA9BA3-8EE6-44E2-848C-28A60011B1A3}" type="datetimeFigureOut">
              <a:rPr lang="fr-LU" smtClean="0"/>
              <a:t>03/05/2019</a:t>
            </a:fld>
            <a:endParaRPr lang="fr-LU"/>
          </a:p>
        </p:txBody>
      </p:sp>
      <p:sp>
        <p:nvSpPr>
          <p:cNvPr id="4" name="Footer Placeholder 3"/>
          <p:cNvSpPr>
            <a:spLocks noGrp="1"/>
          </p:cNvSpPr>
          <p:nvPr>
            <p:ph type="ftr" sz="quarter" idx="11"/>
          </p:nvPr>
        </p:nvSpPr>
        <p:spPr/>
        <p:txBody>
          <a:bodyPr/>
          <a:lstStyle/>
          <a:p>
            <a:endParaRPr lang="fr-LU"/>
          </a:p>
        </p:txBody>
      </p:sp>
      <p:sp>
        <p:nvSpPr>
          <p:cNvPr id="5" name="Slide Number Placeholder 4"/>
          <p:cNvSpPr>
            <a:spLocks noGrp="1"/>
          </p:cNvSpPr>
          <p:nvPr>
            <p:ph type="sldNum" sz="quarter" idx="12"/>
          </p:nvPr>
        </p:nvSpPr>
        <p:spPr/>
        <p:txBody>
          <a:bodyPr/>
          <a:lstStyle/>
          <a:p>
            <a:fld id="{10EF79D7-1EE5-4616-850F-695C2601543B}" type="slidenum">
              <a:rPr lang="fr-LU" smtClean="0"/>
              <a:t>‹#›</a:t>
            </a:fld>
            <a:endParaRPr lang="fr-LU"/>
          </a:p>
        </p:txBody>
      </p:sp>
    </p:spTree>
    <p:extLst>
      <p:ext uri="{BB962C8B-B14F-4D97-AF65-F5344CB8AC3E}">
        <p14:creationId xmlns:p14="http://schemas.microsoft.com/office/powerpoint/2010/main" val="3149208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BA9BA3-8EE6-44E2-848C-28A60011B1A3}" type="datetimeFigureOut">
              <a:rPr lang="fr-LU" smtClean="0"/>
              <a:t>03/05/2019</a:t>
            </a:fld>
            <a:endParaRPr lang="fr-LU"/>
          </a:p>
        </p:txBody>
      </p:sp>
      <p:sp>
        <p:nvSpPr>
          <p:cNvPr id="3" name="Footer Placeholder 2"/>
          <p:cNvSpPr>
            <a:spLocks noGrp="1"/>
          </p:cNvSpPr>
          <p:nvPr>
            <p:ph type="ftr" sz="quarter" idx="11"/>
          </p:nvPr>
        </p:nvSpPr>
        <p:spPr/>
        <p:txBody>
          <a:bodyPr/>
          <a:lstStyle/>
          <a:p>
            <a:endParaRPr lang="fr-LU"/>
          </a:p>
        </p:txBody>
      </p:sp>
      <p:sp>
        <p:nvSpPr>
          <p:cNvPr id="4" name="Slide Number Placeholder 3"/>
          <p:cNvSpPr>
            <a:spLocks noGrp="1"/>
          </p:cNvSpPr>
          <p:nvPr>
            <p:ph type="sldNum" sz="quarter" idx="12"/>
          </p:nvPr>
        </p:nvSpPr>
        <p:spPr/>
        <p:txBody>
          <a:bodyPr/>
          <a:lstStyle/>
          <a:p>
            <a:fld id="{10EF79D7-1EE5-4616-850F-695C2601543B}" type="slidenum">
              <a:rPr lang="fr-LU" smtClean="0"/>
              <a:t>‹#›</a:t>
            </a:fld>
            <a:endParaRPr lang="fr-LU"/>
          </a:p>
        </p:txBody>
      </p:sp>
    </p:spTree>
    <p:extLst>
      <p:ext uri="{BB962C8B-B14F-4D97-AF65-F5344CB8AC3E}">
        <p14:creationId xmlns:p14="http://schemas.microsoft.com/office/powerpoint/2010/main" val="1157580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L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L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BA9BA3-8EE6-44E2-848C-28A60011B1A3}" type="datetimeFigureOut">
              <a:rPr lang="fr-LU" smtClean="0"/>
              <a:t>03/05/2019</a:t>
            </a:fld>
            <a:endParaRPr lang="fr-LU"/>
          </a:p>
        </p:txBody>
      </p:sp>
      <p:sp>
        <p:nvSpPr>
          <p:cNvPr id="6" name="Footer Placeholder 5"/>
          <p:cNvSpPr>
            <a:spLocks noGrp="1"/>
          </p:cNvSpPr>
          <p:nvPr>
            <p:ph type="ftr" sz="quarter" idx="11"/>
          </p:nvPr>
        </p:nvSpPr>
        <p:spPr/>
        <p:txBody>
          <a:bodyPr/>
          <a:lstStyle/>
          <a:p>
            <a:endParaRPr lang="fr-LU"/>
          </a:p>
        </p:txBody>
      </p:sp>
      <p:sp>
        <p:nvSpPr>
          <p:cNvPr id="7" name="Slide Number Placeholder 6"/>
          <p:cNvSpPr>
            <a:spLocks noGrp="1"/>
          </p:cNvSpPr>
          <p:nvPr>
            <p:ph type="sldNum" sz="quarter" idx="12"/>
          </p:nvPr>
        </p:nvSpPr>
        <p:spPr/>
        <p:txBody>
          <a:bodyPr/>
          <a:lstStyle/>
          <a:p>
            <a:fld id="{10EF79D7-1EE5-4616-850F-695C2601543B}" type="slidenum">
              <a:rPr lang="fr-LU" smtClean="0"/>
              <a:t>‹#›</a:t>
            </a:fld>
            <a:endParaRPr lang="fr-LU"/>
          </a:p>
        </p:txBody>
      </p:sp>
    </p:spTree>
    <p:extLst>
      <p:ext uri="{BB962C8B-B14F-4D97-AF65-F5344CB8AC3E}">
        <p14:creationId xmlns:p14="http://schemas.microsoft.com/office/powerpoint/2010/main" val="885129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L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L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BA9BA3-8EE6-44E2-848C-28A60011B1A3}" type="datetimeFigureOut">
              <a:rPr lang="fr-LU" smtClean="0"/>
              <a:t>03/05/2019</a:t>
            </a:fld>
            <a:endParaRPr lang="fr-LU"/>
          </a:p>
        </p:txBody>
      </p:sp>
      <p:sp>
        <p:nvSpPr>
          <p:cNvPr id="6" name="Footer Placeholder 5"/>
          <p:cNvSpPr>
            <a:spLocks noGrp="1"/>
          </p:cNvSpPr>
          <p:nvPr>
            <p:ph type="ftr" sz="quarter" idx="11"/>
          </p:nvPr>
        </p:nvSpPr>
        <p:spPr/>
        <p:txBody>
          <a:bodyPr/>
          <a:lstStyle/>
          <a:p>
            <a:endParaRPr lang="fr-LU"/>
          </a:p>
        </p:txBody>
      </p:sp>
      <p:sp>
        <p:nvSpPr>
          <p:cNvPr id="7" name="Slide Number Placeholder 6"/>
          <p:cNvSpPr>
            <a:spLocks noGrp="1"/>
          </p:cNvSpPr>
          <p:nvPr>
            <p:ph type="sldNum" sz="quarter" idx="12"/>
          </p:nvPr>
        </p:nvSpPr>
        <p:spPr/>
        <p:txBody>
          <a:bodyPr/>
          <a:lstStyle/>
          <a:p>
            <a:fld id="{10EF79D7-1EE5-4616-850F-695C2601543B}" type="slidenum">
              <a:rPr lang="fr-LU" smtClean="0"/>
              <a:t>‹#›</a:t>
            </a:fld>
            <a:endParaRPr lang="fr-LU"/>
          </a:p>
        </p:txBody>
      </p:sp>
    </p:spTree>
    <p:extLst>
      <p:ext uri="{BB962C8B-B14F-4D97-AF65-F5344CB8AC3E}">
        <p14:creationId xmlns:p14="http://schemas.microsoft.com/office/powerpoint/2010/main" val="4047067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L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L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A9BA3-8EE6-44E2-848C-28A60011B1A3}" type="datetimeFigureOut">
              <a:rPr lang="fr-LU" smtClean="0"/>
              <a:t>03/05/2019</a:t>
            </a:fld>
            <a:endParaRPr lang="fr-L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L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EF79D7-1EE5-4616-850F-695C2601543B}" type="slidenum">
              <a:rPr lang="fr-LU" smtClean="0"/>
              <a:t>‹#›</a:t>
            </a:fld>
            <a:endParaRPr lang="fr-LU"/>
          </a:p>
        </p:txBody>
      </p:sp>
    </p:spTree>
    <p:extLst>
      <p:ext uri="{BB962C8B-B14F-4D97-AF65-F5344CB8AC3E}">
        <p14:creationId xmlns:p14="http://schemas.microsoft.com/office/powerpoint/2010/main" val="604587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10.jpeg"/><Relationship Id="rId5" Type="http://schemas.microsoft.com/office/2007/relationships/hdphoto" Target="../media/hdphoto2.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1916833"/>
            <a:ext cx="4032448" cy="2592288"/>
          </a:xfrm>
        </p:spPr>
        <p:txBody>
          <a:bodyPr>
            <a:normAutofit/>
          </a:bodyPr>
          <a:lstStyle/>
          <a:p>
            <a:pPr algn="l"/>
            <a:r>
              <a:rPr lang="fr-LU" sz="2000" cap="all" dirty="0" smtClean="0">
                <a:solidFill>
                  <a:schemeClr val="bg1">
                    <a:lumMod val="50000"/>
                  </a:schemeClr>
                </a:solidFill>
                <a:cs typeface="Arial" panose="020B0604020202020204" pitchFamily="34" charset="0"/>
              </a:rPr>
              <a:t>Mesures en faveur du </a:t>
            </a:r>
            <a:r>
              <a:rPr lang="fr-LU" sz="2000" cap="all" dirty="0" smtClean="0">
                <a:solidFill>
                  <a:schemeClr val="bg1">
                    <a:lumMod val="50000"/>
                  </a:schemeClr>
                </a:solidFill>
                <a:cs typeface="Arial" panose="020B0604020202020204" pitchFamily="34" charset="0"/>
              </a:rPr>
              <a:t>covoiturage </a:t>
            </a:r>
            <a:r>
              <a:rPr lang="fr-LU" sz="2000" cap="all" dirty="0">
                <a:solidFill>
                  <a:schemeClr val="bg1">
                    <a:lumMod val="50000"/>
                  </a:schemeClr>
                </a:solidFill>
                <a:cs typeface="Arial" panose="020B0604020202020204" pitchFamily="34" charset="0"/>
              </a:rPr>
              <a:t>sur </a:t>
            </a:r>
            <a:r>
              <a:rPr lang="fr-LU" sz="2000" cap="all" dirty="0" smtClean="0">
                <a:solidFill>
                  <a:schemeClr val="bg1">
                    <a:lumMod val="50000"/>
                  </a:schemeClr>
                </a:solidFill>
                <a:cs typeface="Arial" panose="020B0604020202020204" pitchFamily="34" charset="0"/>
              </a:rPr>
              <a:t>le </a:t>
            </a:r>
            <a:r>
              <a:rPr lang="fr-LU" sz="2000" cap="all" dirty="0" err="1" smtClean="0">
                <a:solidFill>
                  <a:schemeClr val="bg1">
                    <a:lumMod val="50000"/>
                  </a:schemeClr>
                </a:solidFill>
                <a:cs typeface="Arial" panose="020B0604020202020204" pitchFamily="34" charset="0"/>
              </a:rPr>
              <a:t>reseau</a:t>
            </a:r>
            <a:r>
              <a:rPr lang="fr-LU" sz="2000" cap="all" dirty="0" smtClean="0">
                <a:solidFill>
                  <a:schemeClr val="bg1">
                    <a:lumMod val="50000"/>
                  </a:schemeClr>
                </a:solidFill>
                <a:cs typeface="Arial" panose="020B0604020202020204" pitchFamily="34" charset="0"/>
              </a:rPr>
              <a:t> de la grande voirie / </a:t>
            </a:r>
            <a:r>
              <a:rPr lang="fr-LU" sz="2000" cap="all" dirty="0" err="1" smtClean="0">
                <a:solidFill>
                  <a:schemeClr val="bg1">
                    <a:lumMod val="50000"/>
                  </a:schemeClr>
                </a:solidFill>
                <a:cs typeface="Arial" panose="020B0604020202020204" pitchFamily="34" charset="0"/>
              </a:rPr>
              <a:t>R</a:t>
            </a:r>
            <a:r>
              <a:rPr lang="fr-LU" sz="2000" cap="all" dirty="0" err="1" smtClean="0">
                <a:solidFill>
                  <a:schemeClr val="bg1">
                    <a:lumMod val="50000"/>
                  </a:schemeClr>
                </a:solidFill>
                <a:cs typeface="Arial" panose="020B0604020202020204" pitchFamily="34" charset="0"/>
              </a:rPr>
              <a:t>eamenagement</a:t>
            </a:r>
            <a:r>
              <a:rPr lang="fr-LU" sz="2000" cap="all" dirty="0" smtClean="0">
                <a:solidFill>
                  <a:schemeClr val="bg1">
                    <a:lumMod val="50000"/>
                  </a:schemeClr>
                </a:solidFill>
                <a:cs typeface="Arial" panose="020B0604020202020204" pitchFamily="34" charset="0"/>
              </a:rPr>
              <a:t> de la bande d’</a:t>
            </a:r>
            <a:r>
              <a:rPr lang="fr-LU" sz="2000" cap="all" dirty="0" err="1" smtClean="0">
                <a:solidFill>
                  <a:schemeClr val="bg1">
                    <a:lumMod val="50000"/>
                  </a:schemeClr>
                </a:solidFill>
                <a:cs typeface="Arial" panose="020B0604020202020204" pitchFamily="34" charset="0"/>
              </a:rPr>
              <a:t>arret</a:t>
            </a:r>
            <a:r>
              <a:rPr lang="fr-LU" sz="2000" cap="all" dirty="0" smtClean="0">
                <a:solidFill>
                  <a:schemeClr val="bg1">
                    <a:lumMod val="50000"/>
                  </a:schemeClr>
                </a:solidFill>
                <a:cs typeface="Arial" panose="020B0604020202020204" pitchFamily="34" charset="0"/>
              </a:rPr>
              <a:t> d’urgence </a:t>
            </a:r>
            <a:r>
              <a:rPr lang="fr-LU" sz="2000" cap="all" dirty="0" smtClean="0">
                <a:solidFill>
                  <a:schemeClr val="bg1">
                    <a:lumMod val="50000"/>
                  </a:schemeClr>
                </a:solidFill>
                <a:cs typeface="Arial" panose="020B0604020202020204" pitchFamily="34" charset="0"/>
              </a:rPr>
              <a:t>sur l’autoroute </a:t>
            </a:r>
            <a:r>
              <a:rPr lang="fr-LU" sz="2000" cap="all" dirty="0">
                <a:solidFill>
                  <a:schemeClr val="bg1">
                    <a:lumMod val="50000"/>
                  </a:schemeClr>
                </a:solidFill>
                <a:cs typeface="Arial" panose="020B0604020202020204" pitchFamily="34" charset="0"/>
              </a:rPr>
              <a:t>A6 </a:t>
            </a:r>
            <a:r>
              <a:rPr lang="fr-LU" sz="2000" cap="all" dirty="0" smtClean="0">
                <a:solidFill>
                  <a:schemeClr val="bg1">
                    <a:lumMod val="50000"/>
                  </a:schemeClr>
                </a:solidFill>
                <a:cs typeface="Arial" panose="020B0604020202020204" pitchFamily="34" charset="0"/>
              </a:rPr>
              <a:t>/ E411</a:t>
            </a:r>
            <a:r>
              <a:rPr lang="fr-LU" sz="2000" b="1" dirty="0">
                <a:latin typeface="Arial" panose="020B0604020202020204" pitchFamily="34" charset="0"/>
                <a:cs typeface="Arial" panose="020B0604020202020204" pitchFamily="34" charset="0"/>
              </a:rPr>
              <a:t/>
            </a:r>
            <a:br>
              <a:rPr lang="fr-LU" sz="2000" b="1" dirty="0">
                <a:latin typeface="Arial" panose="020B0604020202020204" pitchFamily="34" charset="0"/>
                <a:cs typeface="Arial" panose="020B0604020202020204" pitchFamily="34" charset="0"/>
              </a:rPr>
            </a:br>
            <a:r>
              <a:rPr lang="fr-CH" sz="2000" dirty="0" smtClean="0"/>
              <a:t/>
            </a:r>
            <a:br>
              <a:rPr lang="fr-CH" sz="2000" dirty="0" smtClean="0"/>
            </a:br>
            <a:r>
              <a:rPr lang="fr-CH" sz="1800" dirty="0" smtClean="0">
                <a:solidFill>
                  <a:srgbClr val="FF0000"/>
                </a:solidFill>
              </a:rPr>
              <a:t>Conférence de presse du 6 mai 2019</a:t>
            </a:r>
            <a:endParaRPr lang="fr-LU" sz="1800" dirty="0">
              <a:solidFill>
                <a:srgbClr val="FF0000"/>
              </a:solidFill>
            </a:endParaRPr>
          </a:p>
        </p:txBody>
      </p:sp>
      <p:pic>
        <p:nvPicPr>
          <p:cNvPr id="1027" name="Picture 3" descr="d:\profiles\_user_data\freistro\Desktop\groe_lei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340768"/>
            <a:ext cx="3441700" cy="43227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5877271"/>
            <a:ext cx="2147087" cy="734400"/>
          </a:xfrm>
          <a:prstGeom prst="rect">
            <a:avLst/>
          </a:prstGeom>
        </p:spPr>
      </p:pic>
    </p:spTree>
    <p:extLst>
      <p:ext uri="{BB962C8B-B14F-4D97-AF65-F5344CB8AC3E}">
        <p14:creationId xmlns:p14="http://schemas.microsoft.com/office/powerpoint/2010/main" val="3056056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6912768" cy="216024"/>
          </a:xfrm>
        </p:spPr>
        <p:txBody>
          <a:bodyPr>
            <a:noAutofit/>
          </a:bodyPr>
          <a:lstStyle/>
          <a:p>
            <a:pPr algn="l">
              <a:spcBef>
                <a:spcPct val="20000"/>
              </a:spcBef>
            </a:pPr>
            <a:r>
              <a:rPr lang="fr-LU" sz="1100" dirty="0">
                <a:solidFill>
                  <a:schemeClr val="bg1">
                    <a:lumMod val="50000"/>
                  </a:schemeClr>
                </a:solidFill>
                <a:cs typeface="Arial" panose="020B0604020202020204" pitchFamily="34" charset="0"/>
              </a:rPr>
              <a:t>OPTIMIERUNGSELEMENTE AUF LUXEMBURGISCHEN </a:t>
            </a:r>
            <a:r>
              <a:rPr lang="fr-LU" sz="1100" dirty="0" smtClean="0">
                <a:solidFill>
                  <a:schemeClr val="bg1">
                    <a:lumMod val="50000"/>
                  </a:schemeClr>
                </a:solidFill>
                <a:cs typeface="Arial" panose="020B0604020202020204" pitchFamily="34" charset="0"/>
              </a:rPr>
              <a:t>AUTOBAHNEN </a:t>
            </a:r>
            <a:br>
              <a:rPr lang="fr-LU" sz="1100" dirty="0" smtClean="0">
                <a:solidFill>
                  <a:schemeClr val="bg1">
                    <a:lumMod val="50000"/>
                  </a:schemeClr>
                </a:solidFill>
                <a:cs typeface="Arial" panose="020B0604020202020204" pitchFamily="34" charset="0"/>
              </a:rPr>
            </a:br>
            <a:r>
              <a:rPr lang="fr-LU" sz="1000" dirty="0" err="1" smtClean="0">
                <a:solidFill>
                  <a:srgbClr val="FF0000"/>
                </a:solidFill>
                <a:latin typeface="+mn-lt"/>
                <a:cs typeface="Arial" panose="020B0604020202020204" pitchFamily="34" charset="0"/>
              </a:rPr>
              <a:t>Element</a:t>
            </a:r>
            <a:r>
              <a:rPr lang="fr-LU" sz="1000" dirty="0" smtClean="0">
                <a:solidFill>
                  <a:srgbClr val="FF0000"/>
                </a:solidFill>
                <a:latin typeface="+mn-lt"/>
                <a:cs typeface="Arial" panose="020B0604020202020204" pitchFamily="34" charset="0"/>
              </a:rPr>
              <a:t> 3: </a:t>
            </a:r>
            <a:r>
              <a:rPr lang="de-DE" sz="1000" dirty="0">
                <a:solidFill>
                  <a:srgbClr val="FF0000"/>
                </a:solidFill>
                <a:latin typeface="+mn-lt"/>
                <a:cs typeface="Arial" panose="020B0604020202020204" pitchFamily="34" charset="0"/>
              </a:rPr>
              <a:t>Temporäre Seitenstreifenfreigabe zur Förderung von Fahrgemeinschaften</a:t>
            </a:r>
            <a:br>
              <a:rPr lang="de-DE" sz="1000" dirty="0">
                <a:solidFill>
                  <a:srgbClr val="FF0000"/>
                </a:solidFill>
                <a:latin typeface="+mn-lt"/>
                <a:cs typeface="Arial" panose="020B0604020202020204" pitchFamily="34" charset="0"/>
              </a:rPr>
            </a:br>
            <a:endParaRPr lang="fr-LU" sz="1000" dirty="0">
              <a:solidFill>
                <a:srgbClr val="FF0000"/>
              </a:solidFill>
              <a:latin typeface="+mn-lt"/>
              <a:cs typeface="Arial" panose="020B0604020202020204" pitchFamily="34" charset="0"/>
            </a:endParaRPr>
          </a:p>
        </p:txBody>
      </p:sp>
      <p:cxnSp>
        <p:nvCxnSpPr>
          <p:cNvPr id="5" name="Straight Connector 4"/>
          <p:cNvCxnSpPr/>
          <p:nvPr/>
        </p:nvCxnSpPr>
        <p:spPr>
          <a:xfrm>
            <a:off x="467544" y="441299"/>
            <a:ext cx="684076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2325" y="5266804"/>
            <a:ext cx="2221829" cy="126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ZoneTexte 10"/>
          <p:cNvSpPr txBox="1"/>
          <p:nvPr/>
        </p:nvSpPr>
        <p:spPr>
          <a:xfrm>
            <a:off x="769429" y="2837143"/>
            <a:ext cx="856325" cy="338554"/>
          </a:xfrm>
          <a:prstGeom prst="rect">
            <a:avLst/>
          </a:prstGeom>
          <a:noFill/>
        </p:spPr>
        <p:txBody>
          <a:bodyPr wrap="none" rtlCol="0">
            <a:spAutoFit/>
          </a:bodyPr>
          <a:lstStyle/>
          <a:p>
            <a:r>
              <a:rPr lang="fr-LU" sz="1600" dirty="0" err="1" smtClean="0">
                <a:solidFill>
                  <a:srgbClr val="FF0000"/>
                </a:solidFill>
              </a:rPr>
              <a:t>Bestand</a:t>
            </a:r>
            <a:endParaRPr lang="en-GB" sz="1600" dirty="0">
              <a:solidFill>
                <a:srgbClr val="FF0000"/>
              </a:solidFill>
            </a:endParaRPr>
          </a:p>
        </p:txBody>
      </p:sp>
      <p:sp>
        <p:nvSpPr>
          <p:cNvPr id="31" name="ZoneTexte 14"/>
          <p:cNvSpPr txBox="1"/>
          <p:nvPr/>
        </p:nvSpPr>
        <p:spPr>
          <a:xfrm>
            <a:off x="5436096" y="3356992"/>
            <a:ext cx="3456384" cy="3077766"/>
          </a:xfrm>
          <a:prstGeom prst="rect">
            <a:avLst/>
          </a:prstGeom>
          <a:noFill/>
        </p:spPr>
        <p:txBody>
          <a:bodyPr wrap="square" rtlCol="0">
            <a:spAutoFit/>
          </a:bodyPr>
          <a:lstStyle/>
          <a:p>
            <a:r>
              <a:rPr lang="fr-LU" sz="1600" dirty="0" smtClean="0">
                <a:solidFill>
                  <a:srgbClr val="FF0000"/>
                </a:solidFill>
              </a:rPr>
              <a:t>OPTIMIERTE WEITERFÜHRUNG DES BELGISCHEN PILOTPROJEKTES AUF TEILBEREICH DER A6 (PHASE 1):</a:t>
            </a:r>
          </a:p>
          <a:p>
            <a:pPr algn="just"/>
            <a:endParaRPr lang="fr-LU" u="sng" dirty="0" smtClean="0">
              <a:solidFill>
                <a:schemeClr val="bg1">
                  <a:lumMod val="50000"/>
                </a:schemeClr>
              </a:solidFill>
            </a:endParaRPr>
          </a:p>
          <a:p>
            <a:r>
              <a:rPr lang="fr-LU" sz="1600" dirty="0" err="1" smtClean="0">
                <a:solidFill>
                  <a:schemeClr val="bg1">
                    <a:lumMod val="50000"/>
                  </a:schemeClr>
                </a:solidFill>
              </a:rPr>
              <a:t>Außenliegender</a:t>
            </a:r>
            <a:r>
              <a:rPr lang="fr-LU" sz="1600" dirty="0" smtClean="0">
                <a:solidFill>
                  <a:schemeClr val="bg1">
                    <a:lumMod val="50000"/>
                  </a:schemeClr>
                </a:solidFill>
              </a:rPr>
              <a:t> </a:t>
            </a:r>
            <a:r>
              <a:rPr lang="fr-LU" sz="1600" dirty="0" err="1" smtClean="0">
                <a:solidFill>
                  <a:schemeClr val="bg1">
                    <a:lumMod val="50000"/>
                  </a:schemeClr>
                </a:solidFill>
              </a:rPr>
              <a:t>Fahrgemein-schaftsstreifen</a:t>
            </a:r>
            <a:r>
              <a:rPr lang="fr-LU" sz="1600" dirty="0" smtClean="0">
                <a:solidFill>
                  <a:schemeClr val="bg1">
                    <a:lumMod val="50000"/>
                  </a:schemeClr>
                </a:solidFill>
              </a:rPr>
              <a:t> (+ Bus) </a:t>
            </a:r>
            <a:r>
              <a:rPr lang="fr-LU" sz="1600" dirty="0" err="1" smtClean="0">
                <a:solidFill>
                  <a:schemeClr val="bg1">
                    <a:lumMod val="50000"/>
                  </a:schemeClr>
                </a:solidFill>
              </a:rPr>
              <a:t>durch</a:t>
            </a:r>
            <a:r>
              <a:rPr lang="fr-LU" sz="1600" dirty="0" smtClean="0">
                <a:solidFill>
                  <a:schemeClr val="bg1">
                    <a:lumMod val="50000"/>
                  </a:schemeClr>
                </a:solidFill>
              </a:rPr>
              <a:t> </a:t>
            </a:r>
            <a:r>
              <a:rPr lang="fr-LU" sz="1600" dirty="0" err="1" smtClean="0">
                <a:solidFill>
                  <a:schemeClr val="bg1">
                    <a:lumMod val="50000"/>
                  </a:schemeClr>
                </a:solidFill>
              </a:rPr>
              <a:t>temporäre</a:t>
            </a:r>
            <a:r>
              <a:rPr lang="fr-LU" sz="1600" dirty="0" smtClean="0">
                <a:solidFill>
                  <a:schemeClr val="bg1">
                    <a:lumMod val="50000"/>
                  </a:schemeClr>
                </a:solidFill>
              </a:rPr>
              <a:t> </a:t>
            </a:r>
            <a:r>
              <a:rPr lang="fr-LU" sz="1600" dirty="0" err="1" smtClean="0">
                <a:solidFill>
                  <a:schemeClr val="bg1">
                    <a:lumMod val="50000"/>
                  </a:schemeClr>
                </a:solidFill>
              </a:rPr>
              <a:t>Seitenstreifenfreigabe</a:t>
            </a:r>
            <a:r>
              <a:rPr lang="fr-LU" sz="1600" dirty="0" smtClean="0">
                <a:solidFill>
                  <a:schemeClr val="bg1">
                    <a:lumMod val="50000"/>
                  </a:schemeClr>
                </a:solidFill>
              </a:rPr>
              <a:t> in </a:t>
            </a:r>
            <a:r>
              <a:rPr lang="fr-LU" sz="1600" dirty="0" err="1" smtClean="0">
                <a:solidFill>
                  <a:schemeClr val="bg1">
                    <a:lumMod val="50000"/>
                  </a:schemeClr>
                </a:solidFill>
              </a:rPr>
              <a:t>Fahrtrichtung</a:t>
            </a:r>
            <a:r>
              <a:rPr lang="fr-LU" sz="1600" dirty="0" smtClean="0">
                <a:solidFill>
                  <a:schemeClr val="bg1">
                    <a:lumMod val="50000"/>
                  </a:schemeClr>
                </a:solidFill>
              </a:rPr>
              <a:t> Luxemburg-</a:t>
            </a:r>
            <a:r>
              <a:rPr lang="fr-LU" sz="1600" dirty="0" err="1" smtClean="0">
                <a:solidFill>
                  <a:schemeClr val="bg1">
                    <a:lumMod val="50000"/>
                  </a:schemeClr>
                </a:solidFill>
              </a:rPr>
              <a:t>Stadt</a:t>
            </a:r>
            <a:r>
              <a:rPr lang="fr-LU" sz="1600" dirty="0" smtClean="0">
                <a:solidFill>
                  <a:schemeClr val="bg1">
                    <a:lumMod val="50000"/>
                  </a:schemeClr>
                </a:solidFill>
              </a:rPr>
              <a:t> (</a:t>
            </a:r>
            <a:r>
              <a:rPr lang="fr-LU" sz="1600" dirty="0" err="1" smtClean="0">
                <a:solidFill>
                  <a:schemeClr val="bg1">
                    <a:lumMod val="50000"/>
                  </a:schemeClr>
                </a:solidFill>
              </a:rPr>
              <a:t>nur</a:t>
            </a:r>
            <a:r>
              <a:rPr lang="fr-LU" sz="1600" dirty="0" smtClean="0">
                <a:solidFill>
                  <a:schemeClr val="bg1">
                    <a:lumMod val="50000"/>
                  </a:schemeClr>
                </a:solidFill>
              </a:rPr>
              <a:t> </a:t>
            </a:r>
            <a:r>
              <a:rPr lang="fr-LU" sz="1600" dirty="0" err="1" smtClean="0">
                <a:solidFill>
                  <a:schemeClr val="bg1">
                    <a:lumMod val="50000"/>
                  </a:schemeClr>
                </a:solidFill>
              </a:rPr>
              <a:t>zu</a:t>
            </a:r>
            <a:r>
              <a:rPr lang="fr-LU" sz="1600" dirty="0" smtClean="0">
                <a:solidFill>
                  <a:schemeClr val="bg1">
                    <a:lumMod val="50000"/>
                  </a:schemeClr>
                </a:solidFill>
              </a:rPr>
              <a:t> </a:t>
            </a:r>
            <a:r>
              <a:rPr lang="fr-LU" sz="1600" dirty="0" err="1" smtClean="0">
                <a:solidFill>
                  <a:schemeClr val="bg1">
                    <a:lumMod val="50000"/>
                  </a:schemeClr>
                </a:solidFill>
              </a:rPr>
              <a:t>Hauptverkehrszeiten</a:t>
            </a:r>
            <a:r>
              <a:rPr lang="fr-LU" sz="1600" dirty="0" smtClean="0">
                <a:solidFill>
                  <a:schemeClr val="bg1">
                    <a:lumMod val="50000"/>
                  </a:schemeClr>
                </a:solidFill>
              </a:rPr>
              <a:t>) mit </a:t>
            </a:r>
            <a:r>
              <a:rPr lang="fr-LU" sz="1600" dirty="0" err="1" smtClean="0">
                <a:solidFill>
                  <a:schemeClr val="bg1">
                    <a:lumMod val="50000"/>
                  </a:schemeClr>
                </a:solidFill>
              </a:rPr>
              <a:t>verbreitertem</a:t>
            </a:r>
            <a:r>
              <a:rPr lang="fr-LU" sz="1600" dirty="0" smtClean="0">
                <a:solidFill>
                  <a:schemeClr val="bg1">
                    <a:lumMod val="50000"/>
                  </a:schemeClr>
                </a:solidFill>
              </a:rPr>
              <a:t> </a:t>
            </a:r>
            <a:r>
              <a:rPr lang="fr-LU" sz="1600" dirty="0" err="1" smtClean="0">
                <a:solidFill>
                  <a:schemeClr val="bg1">
                    <a:lumMod val="50000"/>
                  </a:schemeClr>
                </a:solidFill>
              </a:rPr>
              <a:t>Querschnitt</a:t>
            </a:r>
            <a:r>
              <a:rPr lang="fr-LU" sz="1600" dirty="0" smtClean="0">
                <a:solidFill>
                  <a:schemeClr val="bg1">
                    <a:lumMod val="50000"/>
                  </a:schemeClr>
                </a:solidFill>
              </a:rPr>
              <a:t>, </a:t>
            </a:r>
            <a:r>
              <a:rPr lang="fr-LU" sz="1600" dirty="0" err="1" smtClean="0">
                <a:solidFill>
                  <a:schemeClr val="bg1">
                    <a:lumMod val="50000"/>
                  </a:schemeClr>
                </a:solidFill>
              </a:rPr>
              <a:t>welcher</a:t>
            </a:r>
            <a:r>
              <a:rPr lang="fr-LU" sz="1600" dirty="0" smtClean="0">
                <a:solidFill>
                  <a:schemeClr val="bg1">
                    <a:lumMod val="50000"/>
                  </a:schemeClr>
                </a:solidFill>
              </a:rPr>
              <a:t> </a:t>
            </a:r>
            <a:r>
              <a:rPr lang="fr-LU" sz="1600" b="1" dirty="0" err="1" smtClean="0">
                <a:solidFill>
                  <a:schemeClr val="bg1">
                    <a:lumMod val="50000"/>
                  </a:schemeClr>
                </a:solidFill>
              </a:rPr>
              <a:t>genügend</a:t>
            </a:r>
            <a:r>
              <a:rPr lang="fr-LU" sz="1600" b="1" dirty="0" smtClean="0">
                <a:solidFill>
                  <a:schemeClr val="bg1">
                    <a:lumMod val="50000"/>
                  </a:schemeClr>
                </a:solidFill>
              </a:rPr>
              <a:t> </a:t>
            </a:r>
            <a:r>
              <a:rPr lang="fr-LU" sz="1600" b="1" dirty="0" err="1" smtClean="0">
                <a:solidFill>
                  <a:schemeClr val="bg1">
                    <a:lumMod val="50000"/>
                  </a:schemeClr>
                </a:solidFill>
              </a:rPr>
              <a:t>Raum</a:t>
            </a:r>
            <a:r>
              <a:rPr lang="fr-LU" sz="1600" b="1" dirty="0" smtClean="0">
                <a:solidFill>
                  <a:schemeClr val="bg1">
                    <a:lumMod val="50000"/>
                  </a:schemeClr>
                </a:solidFill>
              </a:rPr>
              <a:t> </a:t>
            </a:r>
            <a:r>
              <a:rPr lang="fr-LU" sz="1600" b="1" dirty="0" err="1" smtClean="0">
                <a:solidFill>
                  <a:schemeClr val="bg1">
                    <a:lumMod val="50000"/>
                  </a:schemeClr>
                </a:solidFill>
              </a:rPr>
              <a:t>zur</a:t>
            </a:r>
            <a:r>
              <a:rPr lang="fr-LU" sz="1600" b="1" dirty="0" smtClean="0">
                <a:solidFill>
                  <a:schemeClr val="bg1">
                    <a:lumMod val="50000"/>
                  </a:schemeClr>
                </a:solidFill>
              </a:rPr>
              <a:t> </a:t>
            </a:r>
            <a:r>
              <a:rPr lang="fr-LU" sz="1600" b="1" dirty="0" err="1" smtClean="0">
                <a:solidFill>
                  <a:schemeClr val="bg1">
                    <a:lumMod val="50000"/>
                  </a:schemeClr>
                </a:solidFill>
              </a:rPr>
              <a:t>Bildung</a:t>
            </a:r>
            <a:r>
              <a:rPr lang="fr-LU" sz="1600" b="1" dirty="0" smtClean="0">
                <a:solidFill>
                  <a:schemeClr val="bg1">
                    <a:lumMod val="50000"/>
                  </a:schemeClr>
                </a:solidFill>
              </a:rPr>
              <a:t> </a:t>
            </a:r>
            <a:r>
              <a:rPr lang="fr-LU" sz="1600" b="1" dirty="0" err="1" smtClean="0">
                <a:solidFill>
                  <a:schemeClr val="bg1">
                    <a:lumMod val="50000"/>
                  </a:schemeClr>
                </a:solidFill>
              </a:rPr>
              <a:t>einer</a:t>
            </a:r>
            <a:r>
              <a:rPr lang="fr-LU" sz="1600" b="1" dirty="0" smtClean="0">
                <a:solidFill>
                  <a:schemeClr val="bg1">
                    <a:lumMod val="50000"/>
                  </a:schemeClr>
                </a:solidFill>
              </a:rPr>
              <a:t> </a:t>
            </a:r>
            <a:r>
              <a:rPr lang="fr-LU" sz="1600" b="1" dirty="0" err="1" smtClean="0">
                <a:solidFill>
                  <a:schemeClr val="bg1">
                    <a:lumMod val="50000"/>
                  </a:schemeClr>
                </a:solidFill>
              </a:rPr>
              <a:t>Rettungsgasse</a:t>
            </a:r>
            <a:r>
              <a:rPr lang="fr-LU" sz="1600" b="1" dirty="0" smtClean="0">
                <a:solidFill>
                  <a:schemeClr val="bg1">
                    <a:lumMod val="50000"/>
                  </a:schemeClr>
                </a:solidFill>
              </a:rPr>
              <a:t> </a:t>
            </a:r>
            <a:r>
              <a:rPr lang="fr-LU" sz="1600" b="1" dirty="0" err="1" smtClean="0">
                <a:solidFill>
                  <a:schemeClr val="bg1">
                    <a:lumMod val="50000"/>
                  </a:schemeClr>
                </a:solidFill>
              </a:rPr>
              <a:t>lässt</a:t>
            </a:r>
            <a:r>
              <a:rPr lang="fr-LU" sz="1600" dirty="0" smtClean="0">
                <a:solidFill>
                  <a:schemeClr val="bg1">
                    <a:lumMod val="50000"/>
                  </a:schemeClr>
                </a:solidFill>
              </a:rPr>
              <a:t>. </a:t>
            </a:r>
            <a:endParaRPr lang="en-GB" sz="1600" dirty="0">
              <a:solidFill>
                <a:schemeClr val="bg1">
                  <a:lumMod val="50000"/>
                </a:schemeClr>
              </a:solidFill>
            </a:endParaRPr>
          </a:p>
        </p:txBody>
      </p:sp>
      <p:sp>
        <p:nvSpPr>
          <p:cNvPr id="32" name="ZoneTexte 15"/>
          <p:cNvSpPr txBox="1"/>
          <p:nvPr/>
        </p:nvSpPr>
        <p:spPr>
          <a:xfrm>
            <a:off x="298267" y="4313771"/>
            <a:ext cx="1835182" cy="646331"/>
          </a:xfrm>
          <a:prstGeom prst="rect">
            <a:avLst/>
          </a:prstGeom>
          <a:noFill/>
        </p:spPr>
        <p:txBody>
          <a:bodyPr wrap="none" rtlCol="0">
            <a:spAutoFit/>
          </a:bodyPr>
          <a:lstStyle/>
          <a:p>
            <a:r>
              <a:rPr lang="fr-LU" sz="1600" dirty="0" err="1" smtClean="0">
                <a:solidFill>
                  <a:srgbClr val="FF0000"/>
                </a:solidFill>
              </a:rPr>
              <a:t>Temporär</a:t>
            </a:r>
            <a:r>
              <a:rPr lang="fr-LU" dirty="0" smtClean="0">
                <a:solidFill>
                  <a:schemeClr val="bg1">
                    <a:lumMod val="50000"/>
                  </a:schemeClr>
                </a:solidFill>
              </a:rPr>
              <a:t> </a:t>
            </a:r>
            <a:r>
              <a:rPr lang="fr-LU" dirty="0" err="1" smtClean="0">
                <a:solidFill>
                  <a:srgbClr val="FF0000"/>
                </a:solidFill>
              </a:rPr>
              <a:t>geöffnet</a:t>
            </a:r>
            <a:endParaRPr lang="fr-LU" dirty="0" smtClean="0">
              <a:solidFill>
                <a:srgbClr val="FF0000"/>
              </a:solidFill>
            </a:endParaRPr>
          </a:p>
          <a:p>
            <a:endParaRPr lang="en-GB" dirty="0">
              <a:solidFill>
                <a:schemeClr val="bg1">
                  <a:lumMod val="50000"/>
                </a:schemeClr>
              </a:solidFill>
            </a:endParaRPr>
          </a:p>
        </p:txBody>
      </p:sp>
      <p:sp>
        <p:nvSpPr>
          <p:cNvPr id="33" name="ZoneTexte 35"/>
          <p:cNvSpPr txBox="1"/>
          <p:nvPr/>
        </p:nvSpPr>
        <p:spPr>
          <a:xfrm>
            <a:off x="619409" y="5712138"/>
            <a:ext cx="1217000" cy="338554"/>
          </a:xfrm>
          <a:prstGeom prst="rect">
            <a:avLst/>
          </a:prstGeom>
          <a:noFill/>
        </p:spPr>
        <p:txBody>
          <a:bodyPr wrap="none" rtlCol="0">
            <a:spAutoFit/>
          </a:bodyPr>
          <a:lstStyle/>
          <a:p>
            <a:r>
              <a:rPr lang="fr-LU" sz="1600" dirty="0" err="1" smtClean="0">
                <a:solidFill>
                  <a:srgbClr val="FF0000"/>
                </a:solidFill>
              </a:rPr>
              <a:t>Geschlossen</a:t>
            </a:r>
            <a:endParaRPr lang="en-GB" sz="1600" dirty="0">
              <a:solidFill>
                <a:srgbClr val="FF0000"/>
              </a:solidFill>
            </a:endParaRPr>
          </a:p>
        </p:txBody>
      </p:sp>
      <p:sp>
        <p:nvSpPr>
          <p:cNvPr id="34" name="Rectangle 33"/>
          <p:cNvSpPr/>
          <p:nvPr/>
        </p:nvSpPr>
        <p:spPr>
          <a:xfrm>
            <a:off x="251520" y="968117"/>
            <a:ext cx="8640960" cy="830997"/>
          </a:xfrm>
          <a:prstGeom prst="rect">
            <a:avLst/>
          </a:prstGeom>
          <a:solidFill>
            <a:schemeClr val="bg1">
              <a:lumMod val="95000"/>
            </a:schemeClr>
          </a:solidFill>
        </p:spPr>
        <p:txBody>
          <a:bodyPr wrap="square">
            <a:spAutoFit/>
          </a:bodyPr>
          <a:lstStyle/>
          <a:p>
            <a:r>
              <a:rPr lang="de-DE" sz="1600" dirty="0">
                <a:solidFill>
                  <a:schemeClr val="bg1">
                    <a:lumMod val="50000"/>
                  </a:schemeClr>
                </a:solidFill>
              </a:rPr>
              <a:t>Es bietet sich an </a:t>
            </a:r>
            <a:r>
              <a:rPr lang="de-DE" sz="1600" b="1" dirty="0">
                <a:solidFill>
                  <a:schemeClr val="bg1">
                    <a:lumMod val="50000"/>
                  </a:schemeClr>
                </a:solidFill>
              </a:rPr>
              <a:t>den Seitenstreifen zu nutzen um  Fahrgemeinschaften und Busse temporär in den Hauptverkehrszeiten zu priorisieren</a:t>
            </a:r>
            <a:r>
              <a:rPr lang="de-DE" sz="1600" dirty="0">
                <a:solidFill>
                  <a:schemeClr val="bg1">
                    <a:lumMod val="50000"/>
                  </a:schemeClr>
                </a:solidFill>
              </a:rPr>
              <a:t>. In den Nebenzeiten soll die eigentliche Funktion des </a:t>
            </a:r>
            <a:r>
              <a:rPr lang="de-DE" sz="1600" dirty="0" smtClean="0">
                <a:solidFill>
                  <a:schemeClr val="bg1">
                    <a:lumMod val="50000"/>
                  </a:schemeClr>
                </a:solidFill>
              </a:rPr>
              <a:t>Seitenstreifens (Bande </a:t>
            </a:r>
            <a:r>
              <a:rPr lang="de-DE" sz="1600" dirty="0" err="1" smtClean="0">
                <a:solidFill>
                  <a:schemeClr val="bg1">
                    <a:lumMod val="50000"/>
                  </a:schemeClr>
                </a:solidFill>
              </a:rPr>
              <a:t>d‘arrêt</a:t>
            </a:r>
            <a:r>
              <a:rPr lang="de-DE" sz="1600" dirty="0" smtClean="0">
                <a:solidFill>
                  <a:schemeClr val="bg1">
                    <a:lumMod val="50000"/>
                  </a:schemeClr>
                </a:solidFill>
              </a:rPr>
              <a:t> </a:t>
            </a:r>
            <a:r>
              <a:rPr lang="de-DE" sz="1600" dirty="0" err="1" smtClean="0">
                <a:solidFill>
                  <a:schemeClr val="bg1">
                    <a:lumMod val="50000"/>
                  </a:schemeClr>
                </a:solidFill>
              </a:rPr>
              <a:t>d‘urgence</a:t>
            </a:r>
            <a:r>
              <a:rPr lang="de-DE" sz="1600" dirty="0" smtClean="0">
                <a:solidFill>
                  <a:schemeClr val="bg1">
                    <a:lumMod val="50000"/>
                  </a:schemeClr>
                </a:solidFill>
              </a:rPr>
              <a:t>) </a:t>
            </a:r>
            <a:r>
              <a:rPr lang="de-DE" sz="1600" dirty="0">
                <a:solidFill>
                  <a:schemeClr val="bg1">
                    <a:lumMod val="50000"/>
                  </a:schemeClr>
                </a:solidFill>
              </a:rPr>
              <a:t>aufrecht erhalten werden. </a:t>
            </a:r>
          </a:p>
        </p:txBody>
      </p:sp>
      <p:sp>
        <p:nvSpPr>
          <p:cNvPr id="35" name="Accolade fermante 22"/>
          <p:cNvSpPr/>
          <p:nvPr/>
        </p:nvSpPr>
        <p:spPr>
          <a:xfrm>
            <a:off x="5292080" y="4293096"/>
            <a:ext cx="144016" cy="1675410"/>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ZoneTexte 24"/>
          <p:cNvSpPr txBox="1"/>
          <p:nvPr/>
        </p:nvSpPr>
        <p:spPr>
          <a:xfrm>
            <a:off x="251520" y="5981218"/>
            <a:ext cx="2082621" cy="400110"/>
          </a:xfrm>
          <a:prstGeom prst="rect">
            <a:avLst/>
          </a:prstGeom>
          <a:noFill/>
        </p:spPr>
        <p:txBody>
          <a:bodyPr wrap="none" rtlCol="0">
            <a:spAutoFit/>
          </a:bodyPr>
          <a:lstStyle/>
          <a:p>
            <a:pPr algn="ctr"/>
            <a:r>
              <a:rPr lang="fr-LU" sz="1000" dirty="0" smtClean="0">
                <a:solidFill>
                  <a:schemeClr val="bg1">
                    <a:lumMod val="50000"/>
                  </a:schemeClr>
                </a:solidFill>
              </a:rPr>
              <a:t>In </a:t>
            </a:r>
            <a:r>
              <a:rPr lang="fr-LU" sz="1000" dirty="0" err="1" smtClean="0">
                <a:solidFill>
                  <a:schemeClr val="bg1">
                    <a:lumMod val="50000"/>
                  </a:schemeClr>
                </a:solidFill>
              </a:rPr>
              <a:t>Nebenverkehrszeiten</a:t>
            </a:r>
            <a:r>
              <a:rPr lang="fr-LU" sz="1000" dirty="0">
                <a:solidFill>
                  <a:schemeClr val="bg1">
                    <a:lumMod val="50000"/>
                  </a:schemeClr>
                </a:solidFill>
              </a:rPr>
              <a:t> </a:t>
            </a:r>
            <a:r>
              <a:rPr lang="fr-LU" sz="1000" dirty="0" err="1" smtClean="0">
                <a:solidFill>
                  <a:schemeClr val="bg1">
                    <a:lumMod val="50000"/>
                  </a:schemeClr>
                </a:solidFill>
              </a:rPr>
              <a:t>und</a:t>
            </a:r>
            <a:r>
              <a:rPr lang="fr-LU" sz="1000" dirty="0" smtClean="0">
                <a:solidFill>
                  <a:schemeClr val="bg1">
                    <a:lumMod val="50000"/>
                  </a:schemeClr>
                </a:solidFill>
              </a:rPr>
              <a:t> </a:t>
            </a:r>
          </a:p>
          <a:p>
            <a:pPr algn="ctr"/>
            <a:r>
              <a:rPr lang="fr-LU" sz="1000" dirty="0" err="1" smtClean="0">
                <a:solidFill>
                  <a:schemeClr val="bg1">
                    <a:lumMod val="50000"/>
                  </a:schemeClr>
                </a:solidFill>
              </a:rPr>
              <a:t>bei</a:t>
            </a:r>
            <a:r>
              <a:rPr lang="fr-LU" sz="1000" dirty="0" smtClean="0">
                <a:solidFill>
                  <a:schemeClr val="bg1">
                    <a:lumMod val="50000"/>
                  </a:schemeClr>
                </a:solidFill>
              </a:rPr>
              <a:t> </a:t>
            </a:r>
            <a:r>
              <a:rPr lang="fr-LU" sz="1000" dirty="0" err="1" smtClean="0">
                <a:solidFill>
                  <a:schemeClr val="bg1">
                    <a:lumMod val="50000"/>
                  </a:schemeClr>
                </a:solidFill>
              </a:rPr>
              <a:t>Unfällen</a:t>
            </a:r>
            <a:r>
              <a:rPr lang="fr-LU" sz="1000" dirty="0" smtClean="0">
                <a:solidFill>
                  <a:schemeClr val="bg1">
                    <a:lumMod val="50000"/>
                  </a:schemeClr>
                </a:solidFill>
              </a:rPr>
              <a:t> in </a:t>
            </a:r>
            <a:r>
              <a:rPr lang="fr-LU" sz="1000" dirty="0" err="1" smtClean="0">
                <a:solidFill>
                  <a:schemeClr val="bg1">
                    <a:lumMod val="50000"/>
                  </a:schemeClr>
                </a:solidFill>
              </a:rPr>
              <a:t>Hauptverkehrszeiten</a:t>
            </a:r>
            <a:r>
              <a:rPr lang="fr-LU" sz="1000" dirty="0" smtClean="0">
                <a:solidFill>
                  <a:schemeClr val="bg1">
                    <a:lumMod val="50000"/>
                  </a:schemeClr>
                </a:solidFill>
              </a:rPr>
              <a:t> </a:t>
            </a:r>
            <a:endParaRPr lang="en-GB" sz="1000" dirty="0">
              <a:solidFill>
                <a:schemeClr val="bg1">
                  <a:lumMod val="50000"/>
                </a:schemeClr>
              </a:solidFill>
            </a:endParaRPr>
          </a:p>
        </p:txBody>
      </p:sp>
      <p:sp>
        <p:nvSpPr>
          <p:cNvPr id="37" name="ZoneTexte 2"/>
          <p:cNvSpPr txBox="1"/>
          <p:nvPr/>
        </p:nvSpPr>
        <p:spPr>
          <a:xfrm>
            <a:off x="4168783" y="3285119"/>
            <a:ext cx="425116" cy="369332"/>
          </a:xfrm>
          <a:prstGeom prst="rect">
            <a:avLst/>
          </a:prstGeom>
          <a:noFill/>
        </p:spPr>
        <p:txBody>
          <a:bodyPr wrap="none" rtlCol="0">
            <a:spAutoFit/>
          </a:bodyPr>
          <a:lstStyle/>
          <a:p>
            <a:r>
              <a:rPr lang="fr-LU" sz="800" b="1" dirty="0" smtClean="0">
                <a:solidFill>
                  <a:schemeClr val="bg1"/>
                </a:solidFill>
              </a:rPr>
              <a:t>BAU</a:t>
            </a:r>
            <a:r>
              <a:rPr lang="fr-LU" dirty="0" smtClean="0"/>
              <a:t> </a:t>
            </a:r>
            <a:endParaRPr lang="en-GB" dirty="0"/>
          </a:p>
        </p:txBody>
      </p:sp>
      <p:pic>
        <p:nvPicPr>
          <p:cNvPr id="38" name="Imag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0154" y="2355560"/>
            <a:ext cx="2157524" cy="1260000"/>
          </a:xfrm>
          <a:prstGeom prst="rect">
            <a:avLst/>
          </a:prstGeom>
        </p:spPr>
      </p:pic>
      <p:pic>
        <p:nvPicPr>
          <p:cNvPr id="39"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0154" y="3814355"/>
            <a:ext cx="2214000" cy="1257547"/>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2230" y="155570"/>
            <a:ext cx="1431867" cy="489763"/>
          </a:xfrm>
          <a:prstGeom prst="rect">
            <a:avLst/>
          </a:prstGeom>
        </p:spPr>
      </p:pic>
      <p:pic>
        <p:nvPicPr>
          <p:cNvPr id="4" name="Picture 3"/>
          <p:cNvPicPr>
            <a:picLocks noChangeAspect="1"/>
          </p:cNvPicPr>
          <p:nvPr/>
        </p:nvPicPr>
        <p:blipFill>
          <a:blip r:embed="rId6"/>
          <a:stretch>
            <a:fillRect/>
          </a:stretch>
        </p:blipFill>
        <p:spPr>
          <a:xfrm>
            <a:off x="5433669" y="1974914"/>
            <a:ext cx="2952328" cy="1206277"/>
          </a:xfrm>
          <a:prstGeom prst="rect">
            <a:avLst/>
          </a:prstGeom>
        </p:spPr>
      </p:pic>
    </p:spTree>
    <p:extLst>
      <p:ext uri="{BB962C8B-B14F-4D97-AF65-F5344CB8AC3E}">
        <p14:creationId xmlns:p14="http://schemas.microsoft.com/office/powerpoint/2010/main" val="178898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6912768" cy="216024"/>
          </a:xfrm>
        </p:spPr>
        <p:txBody>
          <a:bodyPr>
            <a:noAutofit/>
          </a:bodyPr>
          <a:lstStyle/>
          <a:p>
            <a:pPr algn="l">
              <a:spcBef>
                <a:spcPct val="20000"/>
              </a:spcBef>
            </a:pPr>
            <a:r>
              <a:rPr lang="fr-LU" sz="1100" dirty="0" err="1" smtClean="0">
                <a:solidFill>
                  <a:schemeClr val="bg1">
                    <a:lumMod val="50000"/>
                  </a:schemeClr>
                </a:solidFill>
                <a:cs typeface="Arial" panose="020B0604020202020204" pitchFamily="34" charset="0"/>
              </a:rPr>
              <a:t>UMSETZUNGSMAßNAHMEN</a:t>
            </a:r>
            <a:r>
              <a:rPr lang="fr-LU" sz="1100" dirty="0" smtClean="0">
                <a:solidFill>
                  <a:schemeClr val="bg1">
                    <a:lumMod val="50000"/>
                  </a:schemeClr>
                </a:solidFill>
                <a:cs typeface="Arial" panose="020B0604020202020204" pitchFamily="34" charset="0"/>
              </a:rPr>
              <a:t> AUF DEM LUXEMBURGISCHEN AUTOBAHNNETZ  </a:t>
            </a:r>
            <a:br>
              <a:rPr lang="fr-LU" sz="1100" dirty="0" smtClean="0">
                <a:solidFill>
                  <a:schemeClr val="bg1">
                    <a:lumMod val="50000"/>
                  </a:schemeClr>
                </a:solidFill>
                <a:cs typeface="Arial" panose="020B0604020202020204" pitchFamily="34" charset="0"/>
              </a:rPr>
            </a:br>
            <a:r>
              <a:rPr lang="fr-LU" sz="1000" dirty="0" smtClean="0">
                <a:solidFill>
                  <a:srgbClr val="FF0000"/>
                </a:solidFill>
                <a:latin typeface="+mn-lt"/>
                <a:cs typeface="Arial" panose="020B0604020202020204" pitchFamily="34" charset="0"/>
              </a:rPr>
              <a:t>Los </a:t>
            </a:r>
            <a:r>
              <a:rPr lang="fr-LU" sz="1000" dirty="0">
                <a:solidFill>
                  <a:srgbClr val="FF0000"/>
                </a:solidFill>
                <a:latin typeface="+mn-lt"/>
                <a:cs typeface="Arial" panose="020B0604020202020204" pitchFamily="34" charset="0"/>
              </a:rPr>
              <a:t>1: </a:t>
            </a:r>
            <a:r>
              <a:rPr lang="fr-LU" sz="1000" dirty="0" err="1">
                <a:solidFill>
                  <a:srgbClr val="FF0000"/>
                </a:solidFill>
                <a:latin typeface="+mn-lt"/>
                <a:cs typeface="Arial" panose="020B0604020202020204" pitchFamily="34" charset="0"/>
              </a:rPr>
              <a:t>Sanierung</a:t>
            </a:r>
            <a:r>
              <a:rPr lang="fr-LU" sz="1000" dirty="0">
                <a:solidFill>
                  <a:srgbClr val="FF0000"/>
                </a:solidFill>
                <a:latin typeface="+mn-lt"/>
                <a:cs typeface="Arial" panose="020B0604020202020204" pitchFamily="34" charset="0"/>
              </a:rPr>
              <a:t> der </a:t>
            </a:r>
            <a:r>
              <a:rPr lang="fr-LU" sz="1000" dirty="0" err="1">
                <a:solidFill>
                  <a:srgbClr val="FF0000"/>
                </a:solidFill>
                <a:latin typeface="+mn-lt"/>
                <a:cs typeface="Arial" panose="020B0604020202020204" pitchFamily="34" charset="0"/>
              </a:rPr>
              <a:t>Autobahn</a:t>
            </a:r>
            <a:r>
              <a:rPr lang="fr-LU" sz="1000" dirty="0">
                <a:solidFill>
                  <a:srgbClr val="FF0000"/>
                </a:solidFill>
                <a:latin typeface="+mn-lt"/>
                <a:cs typeface="Arial" panose="020B0604020202020204" pitchFamily="34" charset="0"/>
              </a:rPr>
              <a:t> A6 + </a:t>
            </a:r>
            <a:r>
              <a:rPr lang="fr-LU" sz="1000" dirty="0" err="1">
                <a:solidFill>
                  <a:srgbClr val="FF0000"/>
                </a:solidFill>
                <a:latin typeface="+mn-lt"/>
                <a:cs typeface="Arial" panose="020B0604020202020204" pitchFamily="34" charset="0"/>
              </a:rPr>
              <a:t>Ausbau</a:t>
            </a:r>
            <a:r>
              <a:rPr lang="fr-LU" sz="1000" dirty="0">
                <a:solidFill>
                  <a:srgbClr val="FF0000"/>
                </a:solidFill>
                <a:latin typeface="+mn-lt"/>
                <a:cs typeface="Arial" panose="020B0604020202020204" pitchFamily="34" charset="0"/>
              </a:rPr>
              <a:t> des </a:t>
            </a:r>
            <a:r>
              <a:rPr lang="fr-LU" sz="1000" dirty="0" err="1">
                <a:solidFill>
                  <a:srgbClr val="FF0000"/>
                </a:solidFill>
                <a:latin typeface="+mn-lt"/>
                <a:cs typeface="Arial" panose="020B0604020202020204" pitchFamily="34" charset="0"/>
              </a:rPr>
              <a:t>Seitenstreifens</a:t>
            </a:r>
            <a:r>
              <a:rPr lang="fr-LU" sz="1000" dirty="0">
                <a:solidFill>
                  <a:srgbClr val="FF0000"/>
                </a:solidFill>
                <a:latin typeface="+mn-lt"/>
                <a:cs typeface="Arial" panose="020B0604020202020204" pitchFamily="34" charset="0"/>
              </a:rPr>
              <a:t> (</a:t>
            </a:r>
            <a:r>
              <a:rPr lang="fr-LU" sz="1000" dirty="0" err="1">
                <a:solidFill>
                  <a:srgbClr val="FF0000"/>
                </a:solidFill>
                <a:latin typeface="+mn-lt"/>
                <a:cs typeface="Arial" panose="020B0604020202020204" pitchFamily="34" charset="0"/>
              </a:rPr>
              <a:t>außenliegender</a:t>
            </a:r>
            <a:r>
              <a:rPr lang="fr-LU" sz="1000" dirty="0">
                <a:solidFill>
                  <a:srgbClr val="FF0000"/>
                </a:solidFill>
                <a:latin typeface="+mn-lt"/>
                <a:cs typeface="Arial" panose="020B0604020202020204" pitchFamily="34" charset="0"/>
              </a:rPr>
              <a:t> </a:t>
            </a:r>
            <a:r>
              <a:rPr lang="fr-LU" sz="1000" dirty="0" err="1">
                <a:solidFill>
                  <a:srgbClr val="FF0000"/>
                </a:solidFill>
                <a:latin typeface="+mn-lt"/>
                <a:cs typeface="Arial" panose="020B0604020202020204" pitchFamily="34" charset="0"/>
              </a:rPr>
              <a:t>Fahrgemeinschaftsstreifen</a:t>
            </a:r>
            <a:r>
              <a:rPr lang="fr-LU" sz="1000" dirty="0" smtClean="0">
                <a:solidFill>
                  <a:srgbClr val="FF0000"/>
                </a:solidFill>
                <a:latin typeface="+mn-lt"/>
                <a:cs typeface="Arial" panose="020B0604020202020204" pitchFamily="34" charset="0"/>
              </a:rPr>
              <a:t>)</a:t>
            </a:r>
            <a:r>
              <a:rPr lang="de-DE" sz="1000" dirty="0">
                <a:solidFill>
                  <a:srgbClr val="FF0000"/>
                </a:solidFill>
                <a:latin typeface="+mn-lt"/>
                <a:cs typeface="Arial" panose="020B0604020202020204" pitchFamily="34" charset="0"/>
              </a:rPr>
              <a:t/>
            </a:r>
            <a:br>
              <a:rPr lang="de-DE" sz="1000" dirty="0">
                <a:solidFill>
                  <a:srgbClr val="FF0000"/>
                </a:solidFill>
                <a:latin typeface="+mn-lt"/>
                <a:cs typeface="Arial" panose="020B0604020202020204" pitchFamily="34" charset="0"/>
              </a:rPr>
            </a:br>
            <a:endParaRPr lang="fr-LU" sz="1000" dirty="0">
              <a:solidFill>
                <a:srgbClr val="FF0000"/>
              </a:solidFill>
              <a:latin typeface="+mn-lt"/>
              <a:cs typeface="Arial" panose="020B0604020202020204" pitchFamily="34" charset="0"/>
            </a:endParaRPr>
          </a:p>
        </p:txBody>
      </p:sp>
      <p:cxnSp>
        <p:nvCxnSpPr>
          <p:cNvPr id="5" name="Straight Connector 4"/>
          <p:cNvCxnSpPr/>
          <p:nvPr/>
        </p:nvCxnSpPr>
        <p:spPr>
          <a:xfrm>
            <a:off x="467544" y="441299"/>
            <a:ext cx="684076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525" t="29734" r="41924" b="37965"/>
          <a:stretch/>
        </p:blipFill>
        <p:spPr bwMode="auto">
          <a:xfrm>
            <a:off x="874366" y="3068960"/>
            <a:ext cx="1441697" cy="11872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261" t="29748" r="42950" b="36371"/>
          <a:stretch/>
        </p:blipFill>
        <p:spPr bwMode="auto">
          <a:xfrm>
            <a:off x="490638" y="5194047"/>
            <a:ext cx="2209154" cy="11872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Flèche droite 3"/>
          <p:cNvSpPr/>
          <p:nvPr/>
        </p:nvSpPr>
        <p:spPr>
          <a:xfrm rot="5400000">
            <a:off x="1451198" y="4445036"/>
            <a:ext cx="288032" cy="198474"/>
          </a:xfrm>
          <a:prstGeom prst="rightArrow">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251520" y="968117"/>
            <a:ext cx="8640960" cy="1077218"/>
          </a:xfrm>
          <a:prstGeom prst="rect">
            <a:avLst/>
          </a:prstGeom>
          <a:solidFill>
            <a:schemeClr val="bg1">
              <a:lumMod val="95000"/>
            </a:schemeClr>
          </a:solidFill>
        </p:spPr>
        <p:txBody>
          <a:bodyPr wrap="square">
            <a:spAutoFit/>
          </a:bodyPr>
          <a:lstStyle/>
          <a:p>
            <a:r>
              <a:rPr lang="de-DE" sz="1600" dirty="0" smtClean="0">
                <a:solidFill>
                  <a:schemeClr val="bg1">
                    <a:lumMod val="50000"/>
                  </a:schemeClr>
                </a:solidFill>
              </a:rPr>
              <a:t>Auf der luxemburgischen A6 steht eine </a:t>
            </a:r>
            <a:r>
              <a:rPr lang="de-DE" sz="1600" b="1" dirty="0" smtClean="0">
                <a:solidFill>
                  <a:schemeClr val="bg1">
                    <a:lumMod val="50000"/>
                  </a:schemeClr>
                </a:solidFill>
              </a:rPr>
              <a:t>sicherheitstechnische Anpassung der Mittelinsel </a:t>
            </a:r>
            <a:r>
              <a:rPr lang="de-DE" sz="1600" dirty="0" smtClean="0">
                <a:solidFill>
                  <a:schemeClr val="bg1">
                    <a:lumMod val="50000"/>
                  </a:schemeClr>
                </a:solidFill>
              </a:rPr>
              <a:t>und Grundinstandsetzung der Fahrbahn  an. In diesem Kontext bietet es sich an Optimierungselemente wie bspw. die Priorisierung von Fahrgemeinschaften mit dem Ausbau der Standspur auf der A6 in den Planungen mit vorzusehen. </a:t>
            </a:r>
          </a:p>
        </p:txBody>
      </p:sp>
      <p:sp>
        <p:nvSpPr>
          <p:cNvPr id="37" name="Rectangle 36"/>
          <p:cNvSpPr/>
          <p:nvPr/>
        </p:nvSpPr>
        <p:spPr>
          <a:xfrm>
            <a:off x="3059832" y="2420888"/>
            <a:ext cx="216024" cy="3960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ZoneTexte 1"/>
          <p:cNvSpPr txBox="1"/>
          <p:nvPr/>
        </p:nvSpPr>
        <p:spPr>
          <a:xfrm>
            <a:off x="251520" y="2555612"/>
            <a:ext cx="767133" cy="338554"/>
          </a:xfrm>
          <a:prstGeom prst="rect">
            <a:avLst/>
          </a:prstGeom>
          <a:noFill/>
        </p:spPr>
        <p:txBody>
          <a:bodyPr wrap="none" rtlCol="0">
            <a:spAutoFit/>
          </a:bodyPr>
          <a:lstStyle/>
          <a:p>
            <a:r>
              <a:rPr lang="fr-LU" sz="1600" dirty="0" err="1" smtClean="0">
                <a:solidFill>
                  <a:schemeClr val="bg1">
                    <a:lumMod val="50000"/>
                  </a:schemeClr>
                </a:solidFill>
              </a:rPr>
              <a:t>Aktuell</a:t>
            </a:r>
            <a:endParaRPr lang="en-GB" sz="1600" dirty="0">
              <a:solidFill>
                <a:schemeClr val="bg1">
                  <a:lumMod val="50000"/>
                </a:schemeClr>
              </a:solidFill>
            </a:endParaRPr>
          </a:p>
        </p:txBody>
      </p:sp>
      <p:sp>
        <p:nvSpPr>
          <p:cNvPr id="39" name="ZoneTexte 11"/>
          <p:cNvSpPr txBox="1"/>
          <p:nvPr/>
        </p:nvSpPr>
        <p:spPr>
          <a:xfrm>
            <a:off x="251520" y="4699881"/>
            <a:ext cx="853119" cy="338554"/>
          </a:xfrm>
          <a:prstGeom prst="rect">
            <a:avLst/>
          </a:prstGeom>
          <a:noFill/>
        </p:spPr>
        <p:txBody>
          <a:bodyPr wrap="none" rtlCol="0">
            <a:spAutoFit/>
          </a:bodyPr>
          <a:lstStyle/>
          <a:p>
            <a:r>
              <a:rPr lang="fr-LU" sz="1600" dirty="0" err="1" smtClean="0">
                <a:solidFill>
                  <a:schemeClr val="bg1">
                    <a:lumMod val="50000"/>
                  </a:schemeClr>
                </a:solidFill>
              </a:rPr>
              <a:t>Planung</a:t>
            </a:r>
            <a:endParaRPr lang="en-GB" sz="1600" dirty="0">
              <a:solidFill>
                <a:schemeClr val="bg1">
                  <a:lumMod val="50000"/>
                </a:schemeClr>
              </a:solidFill>
            </a:endParaRPr>
          </a:p>
        </p:txBody>
      </p:sp>
      <p:pic>
        <p:nvPicPr>
          <p:cNvPr id="40" name="Picture 3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1880" y="2367509"/>
            <a:ext cx="1606927" cy="214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91880" y="4603664"/>
            <a:ext cx="2816952" cy="21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6110"/>
          <a:stretch/>
        </p:blipFill>
        <p:spPr bwMode="auto">
          <a:xfrm>
            <a:off x="7020272" y="2372264"/>
            <a:ext cx="1872208" cy="4344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4"/>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256465" y="2367509"/>
            <a:ext cx="1619791" cy="2159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12230" y="155570"/>
            <a:ext cx="1431867" cy="489763"/>
          </a:xfrm>
          <a:prstGeom prst="rect">
            <a:avLst/>
          </a:prstGeom>
        </p:spPr>
      </p:pic>
    </p:spTree>
    <p:extLst>
      <p:ext uri="{BB962C8B-B14F-4D97-AF65-F5344CB8AC3E}">
        <p14:creationId xmlns:p14="http://schemas.microsoft.com/office/powerpoint/2010/main" val="3110621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6912768" cy="216024"/>
          </a:xfrm>
        </p:spPr>
        <p:txBody>
          <a:bodyPr>
            <a:noAutofit/>
          </a:bodyPr>
          <a:lstStyle/>
          <a:p>
            <a:pPr algn="l">
              <a:spcBef>
                <a:spcPct val="20000"/>
              </a:spcBef>
            </a:pPr>
            <a:r>
              <a:rPr lang="fr-LU" sz="1100" dirty="0" err="1" smtClean="0">
                <a:solidFill>
                  <a:schemeClr val="bg1">
                    <a:lumMod val="50000"/>
                  </a:schemeClr>
                </a:solidFill>
                <a:cs typeface="Arial" panose="020B0604020202020204" pitchFamily="34" charset="0"/>
              </a:rPr>
              <a:t>UMSETZUNGSMAßNAHMEN</a:t>
            </a:r>
            <a:r>
              <a:rPr lang="fr-LU" sz="1100" dirty="0" smtClean="0">
                <a:solidFill>
                  <a:schemeClr val="bg1">
                    <a:lumMod val="50000"/>
                  </a:schemeClr>
                </a:solidFill>
                <a:cs typeface="Arial" panose="020B0604020202020204" pitchFamily="34" charset="0"/>
              </a:rPr>
              <a:t> AUF DEM LUXEMBURGISCHEN AUTOBAHNNETZ  </a:t>
            </a:r>
            <a:br>
              <a:rPr lang="fr-LU" sz="1100" dirty="0" smtClean="0">
                <a:solidFill>
                  <a:schemeClr val="bg1">
                    <a:lumMod val="50000"/>
                  </a:schemeClr>
                </a:solidFill>
                <a:cs typeface="Arial" panose="020B0604020202020204" pitchFamily="34" charset="0"/>
              </a:rPr>
            </a:br>
            <a:r>
              <a:rPr lang="fr-LU" sz="1000" dirty="0" smtClean="0">
                <a:solidFill>
                  <a:srgbClr val="FF0000"/>
                </a:solidFill>
                <a:latin typeface="+mn-lt"/>
                <a:cs typeface="Arial" panose="020B0604020202020204" pitchFamily="34" charset="0"/>
              </a:rPr>
              <a:t>Los </a:t>
            </a:r>
            <a:r>
              <a:rPr lang="fr-LU" sz="1000" dirty="0">
                <a:solidFill>
                  <a:srgbClr val="FF0000"/>
                </a:solidFill>
                <a:latin typeface="+mn-lt"/>
                <a:cs typeface="Arial" panose="020B0604020202020204" pitchFamily="34" charset="0"/>
              </a:rPr>
              <a:t>1: </a:t>
            </a:r>
            <a:r>
              <a:rPr lang="fr-LU" sz="1000" dirty="0" err="1">
                <a:solidFill>
                  <a:srgbClr val="FF0000"/>
                </a:solidFill>
                <a:latin typeface="+mn-lt"/>
                <a:cs typeface="Arial" panose="020B0604020202020204" pitchFamily="34" charset="0"/>
              </a:rPr>
              <a:t>Sanierung</a:t>
            </a:r>
            <a:r>
              <a:rPr lang="fr-LU" sz="1000" dirty="0">
                <a:solidFill>
                  <a:srgbClr val="FF0000"/>
                </a:solidFill>
                <a:latin typeface="+mn-lt"/>
                <a:cs typeface="Arial" panose="020B0604020202020204" pitchFamily="34" charset="0"/>
              </a:rPr>
              <a:t> der </a:t>
            </a:r>
            <a:r>
              <a:rPr lang="fr-LU" sz="1000" dirty="0" err="1">
                <a:solidFill>
                  <a:srgbClr val="FF0000"/>
                </a:solidFill>
                <a:latin typeface="+mn-lt"/>
                <a:cs typeface="Arial" panose="020B0604020202020204" pitchFamily="34" charset="0"/>
              </a:rPr>
              <a:t>Autobahn</a:t>
            </a:r>
            <a:r>
              <a:rPr lang="fr-LU" sz="1000" dirty="0">
                <a:solidFill>
                  <a:srgbClr val="FF0000"/>
                </a:solidFill>
                <a:latin typeface="+mn-lt"/>
                <a:cs typeface="Arial" panose="020B0604020202020204" pitchFamily="34" charset="0"/>
              </a:rPr>
              <a:t> A6 + </a:t>
            </a:r>
            <a:r>
              <a:rPr lang="fr-LU" sz="1000" dirty="0" err="1">
                <a:solidFill>
                  <a:srgbClr val="FF0000"/>
                </a:solidFill>
                <a:latin typeface="+mn-lt"/>
                <a:cs typeface="Arial" panose="020B0604020202020204" pitchFamily="34" charset="0"/>
              </a:rPr>
              <a:t>Ausbau</a:t>
            </a:r>
            <a:r>
              <a:rPr lang="fr-LU" sz="1000" dirty="0">
                <a:solidFill>
                  <a:srgbClr val="FF0000"/>
                </a:solidFill>
                <a:latin typeface="+mn-lt"/>
                <a:cs typeface="Arial" panose="020B0604020202020204" pitchFamily="34" charset="0"/>
              </a:rPr>
              <a:t> des </a:t>
            </a:r>
            <a:r>
              <a:rPr lang="fr-LU" sz="1000" dirty="0" err="1">
                <a:solidFill>
                  <a:srgbClr val="FF0000"/>
                </a:solidFill>
                <a:latin typeface="+mn-lt"/>
                <a:cs typeface="Arial" panose="020B0604020202020204" pitchFamily="34" charset="0"/>
              </a:rPr>
              <a:t>Seitenstreifens</a:t>
            </a:r>
            <a:r>
              <a:rPr lang="fr-LU" sz="1000" dirty="0">
                <a:solidFill>
                  <a:srgbClr val="FF0000"/>
                </a:solidFill>
                <a:latin typeface="+mn-lt"/>
                <a:cs typeface="Arial" panose="020B0604020202020204" pitchFamily="34" charset="0"/>
              </a:rPr>
              <a:t> (</a:t>
            </a:r>
            <a:r>
              <a:rPr lang="fr-LU" sz="1000" dirty="0" err="1">
                <a:solidFill>
                  <a:srgbClr val="FF0000"/>
                </a:solidFill>
                <a:latin typeface="+mn-lt"/>
                <a:cs typeface="Arial" panose="020B0604020202020204" pitchFamily="34" charset="0"/>
              </a:rPr>
              <a:t>außenliegender</a:t>
            </a:r>
            <a:r>
              <a:rPr lang="fr-LU" sz="1000" dirty="0">
                <a:solidFill>
                  <a:srgbClr val="FF0000"/>
                </a:solidFill>
                <a:latin typeface="+mn-lt"/>
                <a:cs typeface="Arial" panose="020B0604020202020204" pitchFamily="34" charset="0"/>
              </a:rPr>
              <a:t> </a:t>
            </a:r>
            <a:r>
              <a:rPr lang="fr-LU" sz="1000" dirty="0" err="1">
                <a:solidFill>
                  <a:srgbClr val="FF0000"/>
                </a:solidFill>
                <a:latin typeface="+mn-lt"/>
                <a:cs typeface="Arial" panose="020B0604020202020204" pitchFamily="34" charset="0"/>
              </a:rPr>
              <a:t>Fahrgemeinschaftsstreifen</a:t>
            </a:r>
            <a:r>
              <a:rPr lang="fr-LU" sz="1000" dirty="0" smtClean="0">
                <a:solidFill>
                  <a:srgbClr val="FF0000"/>
                </a:solidFill>
                <a:latin typeface="+mn-lt"/>
                <a:cs typeface="Arial" panose="020B0604020202020204" pitchFamily="34" charset="0"/>
              </a:rPr>
              <a:t>)</a:t>
            </a:r>
            <a:r>
              <a:rPr lang="de-DE" sz="1000" dirty="0">
                <a:solidFill>
                  <a:srgbClr val="FF0000"/>
                </a:solidFill>
                <a:latin typeface="+mn-lt"/>
                <a:cs typeface="Arial" panose="020B0604020202020204" pitchFamily="34" charset="0"/>
              </a:rPr>
              <a:t/>
            </a:r>
            <a:br>
              <a:rPr lang="de-DE" sz="1000" dirty="0">
                <a:solidFill>
                  <a:srgbClr val="FF0000"/>
                </a:solidFill>
                <a:latin typeface="+mn-lt"/>
                <a:cs typeface="Arial" panose="020B0604020202020204" pitchFamily="34" charset="0"/>
              </a:rPr>
            </a:br>
            <a:endParaRPr lang="fr-LU" sz="1000" dirty="0">
              <a:solidFill>
                <a:srgbClr val="FF0000"/>
              </a:solidFill>
              <a:latin typeface="+mn-lt"/>
              <a:cs typeface="Arial" panose="020B0604020202020204" pitchFamily="34" charset="0"/>
            </a:endParaRPr>
          </a:p>
        </p:txBody>
      </p:sp>
      <p:cxnSp>
        <p:nvCxnSpPr>
          <p:cNvPr id="5" name="Straight Connector 4"/>
          <p:cNvCxnSpPr/>
          <p:nvPr/>
        </p:nvCxnSpPr>
        <p:spPr>
          <a:xfrm>
            <a:off x="467544" y="441299"/>
            <a:ext cx="684076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2" descr="C:\Users\rombod\AppData\Local\Microsoft\Windows\Temporary Internet Files\Content.Outlook\H5IZ7H5Z\REFUGE_A6-A3-JPG-AL (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0681"/>
          <a:stretch/>
        </p:blipFill>
        <p:spPr bwMode="auto">
          <a:xfrm>
            <a:off x="253627" y="1925839"/>
            <a:ext cx="8653142" cy="46877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l="1345" b="8213"/>
          <a:stretch/>
        </p:blipFill>
        <p:spPr bwMode="auto">
          <a:xfrm>
            <a:off x="261001" y="1943866"/>
            <a:ext cx="7898400" cy="3684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251520" y="836712"/>
            <a:ext cx="8640960" cy="830997"/>
          </a:xfrm>
          <a:prstGeom prst="rect">
            <a:avLst/>
          </a:prstGeom>
          <a:solidFill>
            <a:schemeClr val="bg1">
              <a:lumMod val="95000"/>
            </a:schemeClr>
          </a:solidFill>
        </p:spPr>
        <p:txBody>
          <a:bodyPr wrap="square">
            <a:spAutoFit/>
          </a:bodyPr>
          <a:lstStyle/>
          <a:p>
            <a:pPr algn="just"/>
            <a:r>
              <a:rPr lang="de-DE" sz="1600" dirty="0" smtClean="0">
                <a:solidFill>
                  <a:schemeClr val="bg1">
                    <a:lumMod val="50000"/>
                  </a:schemeClr>
                </a:solidFill>
              </a:rPr>
              <a:t>Neben dem </a:t>
            </a:r>
            <a:r>
              <a:rPr lang="de-DE" sz="1600" b="1" dirty="0" smtClean="0">
                <a:solidFill>
                  <a:schemeClr val="bg1">
                    <a:lumMod val="50000"/>
                  </a:schemeClr>
                </a:solidFill>
              </a:rPr>
              <a:t>Ausbau </a:t>
            </a:r>
            <a:r>
              <a:rPr lang="de-DE" sz="1600" b="1" dirty="0">
                <a:solidFill>
                  <a:schemeClr val="bg1">
                    <a:lumMod val="50000"/>
                  </a:schemeClr>
                </a:solidFill>
              </a:rPr>
              <a:t>der Standspur </a:t>
            </a:r>
            <a:r>
              <a:rPr lang="de-DE" sz="1600" dirty="0" smtClean="0">
                <a:solidFill>
                  <a:schemeClr val="bg1">
                    <a:lumMod val="50000"/>
                  </a:schemeClr>
                </a:solidFill>
              </a:rPr>
              <a:t>sind insgesamt </a:t>
            </a:r>
            <a:r>
              <a:rPr lang="de-DE" sz="1600" b="1" dirty="0" smtClean="0">
                <a:solidFill>
                  <a:schemeClr val="bg1">
                    <a:lumMod val="50000"/>
                  </a:schemeClr>
                </a:solidFill>
              </a:rPr>
              <a:t>9</a:t>
            </a:r>
            <a:r>
              <a:rPr lang="de-DE" sz="1600" dirty="0" smtClean="0">
                <a:solidFill>
                  <a:schemeClr val="bg1">
                    <a:lumMod val="50000"/>
                  </a:schemeClr>
                </a:solidFill>
              </a:rPr>
              <a:t> </a:t>
            </a:r>
            <a:r>
              <a:rPr lang="de-DE" sz="1600" b="1" dirty="0" smtClean="0">
                <a:solidFill>
                  <a:schemeClr val="bg1">
                    <a:lumMod val="50000"/>
                  </a:schemeClr>
                </a:solidFill>
              </a:rPr>
              <a:t>Nothaltebuchten </a:t>
            </a:r>
            <a:r>
              <a:rPr lang="de-DE" sz="1600" dirty="0" smtClean="0">
                <a:solidFill>
                  <a:schemeClr val="bg1">
                    <a:lumMod val="50000"/>
                  </a:schemeClr>
                </a:solidFill>
              </a:rPr>
              <a:t>(etwa </a:t>
            </a:r>
            <a:r>
              <a:rPr lang="de-DE" sz="1600" dirty="0">
                <a:solidFill>
                  <a:schemeClr val="bg1">
                    <a:lumMod val="50000"/>
                  </a:schemeClr>
                </a:solidFill>
              </a:rPr>
              <a:t>alle </a:t>
            </a:r>
            <a:r>
              <a:rPr lang="de-DE" sz="1600" dirty="0" smtClean="0">
                <a:solidFill>
                  <a:schemeClr val="bg1">
                    <a:lumMod val="50000"/>
                  </a:schemeClr>
                </a:solidFill>
              </a:rPr>
              <a:t>500 - 1000m) </a:t>
            </a:r>
            <a:r>
              <a:rPr lang="de-DE" sz="1600" dirty="0">
                <a:solidFill>
                  <a:schemeClr val="bg1">
                    <a:lumMod val="50000"/>
                  </a:schemeClr>
                </a:solidFill>
              </a:rPr>
              <a:t>erforderlich, </a:t>
            </a:r>
            <a:r>
              <a:rPr lang="de-DE" sz="1600" dirty="0" smtClean="0">
                <a:solidFill>
                  <a:schemeClr val="bg1">
                    <a:lumMod val="50000"/>
                  </a:schemeClr>
                </a:solidFill>
              </a:rPr>
              <a:t>damit </a:t>
            </a:r>
            <a:r>
              <a:rPr lang="de-DE" sz="1600" dirty="0">
                <a:solidFill>
                  <a:schemeClr val="bg1">
                    <a:lumMod val="50000"/>
                  </a:schemeClr>
                </a:solidFill>
              </a:rPr>
              <a:t>Pannenfahrzeuge </a:t>
            </a:r>
            <a:r>
              <a:rPr lang="de-DE" sz="1600" dirty="0" smtClean="0">
                <a:solidFill>
                  <a:schemeClr val="bg1">
                    <a:lumMod val="50000"/>
                  </a:schemeClr>
                </a:solidFill>
              </a:rPr>
              <a:t>außerhalb </a:t>
            </a:r>
            <a:r>
              <a:rPr lang="de-DE" sz="1600" dirty="0">
                <a:solidFill>
                  <a:schemeClr val="bg1">
                    <a:lumMod val="50000"/>
                  </a:schemeClr>
                </a:solidFill>
              </a:rPr>
              <a:t>der durchgehenden Fahrstreifen abgestellt werden können. </a:t>
            </a:r>
            <a:endParaRPr lang="de-DE" sz="1600" dirty="0" smtClean="0">
              <a:solidFill>
                <a:schemeClr val="bg1">
                  <a:lumMod val="50000"/>
                </a:schemeClr>
              </a:solidFill>
            </a:endParaRPr>
          </a:p>
        </p:txBody>
      </p:sp>
      <p:sp>
        <p:nvSpPr>
          <p:cNvPr id="19" name="Forme libre 6"/>
          <p:cNvSpPr/>
          <p:nvPr/>
        </p:nvSpPr>
        <p:spPr>
          <a:xfrm>
            <a:off x="6112669" y="3975166"/>
            <a:ext cx="142875" cy="28575"/>
          </a:xfrm>
          <a:custGeom>
            <a:avLst/>
            <a:gdLst>
              <a:gd name="connsiteX0" fmla="*/ 0 w 142875"/>
              <a:gd name="connsiteY0" fmla="*/ 28575 h 28575"/>
              <a:gd name="connsiteX1" fmla="*/ 142875 w 142875"/>
              <a:gd name="connsiteY1" fmla="*/ 0 h 28575"/>
            </a:gdLst>
            <a:ahLst/>
            <a:cxnLst>
              <a:cxn ang="0">
                <a:pos x="connsiteX0" y="connsiteY0"/>
              </a:cxn>
              <a:cxn ang="0">
                <a:pos x="connsiteX1" y="connsiteY1"/>
              </a:cxn>
            </a:cxnLst>
            <a:rect l="l" t="t" r="r" b="b"/>
            <a:pathLst>
              <a:path w="142875" h="28575">
                <a:moveTo>
                  <a:pt x="0" y="28575"/>
                </a:moveTo>
                <a:lnTo>
                  <a:pt x="142875" y="0"/>
                </a:lnTo>
              </a:path>
            </a:pathLst>
          </a:custGeom>
          <a:no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orme libre 8"/>
          <p:cNvSpPr/>
          <p:nvPr/>
        </p:nvSpPr>
        <p:spPr>
          <a:xfrm>
            <a:off x="6146006" y="4065653"/>
            <a:ext cx="235744" cy="47625"/>
          </a:xfrm>
          <a:custGeom>
            <a:avLst/>
            <a:gdLst>
              <a:gd name="connsiteX0" fmla="*/ 0 w 235744"/>
              <a:gd name="connsiteY0" fmla="*/ 47625 h 47625"/>
              <a:gd name="connsiteX1" fmla="*/ 235744 w 235744"/>
              <a:gd name="connsiteY1" fmla="*/ 0 h 47625"/>
            </a:gdLst>
            <a:ahLst/>
            <a:cxnLst>
              <a:cxn ang="0">
                <a:pos x="connsiteX0" y="connsiteY0"/>
              </a:cxn>
              <a:cxn ang="0">
                <a:pos x="connsiteX1" y="connsiteY1"/>
              </a:cxn>
            </a:cxnLst>
            <a:rect l="l" t="t" r="r" b="b"/>
            <a:pathLst>
              <a:path w="235744" h="47625">
                <a:moveTo>
                  <a:pt x="0" y="47625"/>
                </a:moveTo>
                <a:lnTo>
                  <a:pt x="235744" y="0"/>
                </a:lnTo>
              </a:path>
            </a:pathLst>
          </a:custGeom>
          <a:no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orme libre 2"/>
          <p:cNvSpPr/>
          <p:nvPr/>
        </p:nvSpPr>
        <p:spPr>
          <a:xfrm>
            <a:off x="783772" y="3719918"/>
            <a:ext cx="5655128" cy="397699"/>
          </a:xfrm>
          <a:custGeom>
            <a:avLst/>
            <a:gdLst>
              <a:gd name="connsiteX0" fmla="*/ 0 w 5594350"/>
              <a:gd name="connsiteY0" fmla="*/ 0 h 420586"/>
              <a:gd name="connsiteX1" fmla="*/ 1143000 w 5594350"/>
              <a:gd name="connsiteY1" fmla="*/ 209550 h 420586"/>
              <a:gd name="connsiteX2" fmla="*/ 1327150 w 5594350"/>
              <a:gd name="connsiteY2" fmla="*/ 247650 h 420586"/>
              <a:gd name="connsiteX3" fmla="*/ 1612900 w 5594350"/>
              <a:gd name="connsiteY3" fmla="*/ 273050 h 420586"/>
              <a:gd name="connsiteX4" fmla="*/ 1866900 w 5594350"/>
              <a:gd name="connsiteY4" fmla="*/ 273050 h 420586"/>
              <a:gd name="connsiteX5" fmla="*/ 2228850 w 5594350"/>
              <a:gd name="connsiteY5" fmla="*/ 247650 h 420586"/>
              <a:gd name="connsiteX6" fmla="*/ 2444750 w 5594350"/>
              <a:gd name="connsiteY6" fmla="*/ 247650 h 420586"/>
              <a:gd name="connsiteX7" fmla="*/ 2743200 w 5594350"/>
              <a:gd name="connsiteY7" fmla="*/ 260350 h 420586"/>
              <a:gd name="connsiteX8" fmla="*/ 3105150 w 5594350"/>
              <a:gd name="connsiteY8" fmla="*/ 298450 h 420586"/>
              <a:gd name="connsiteX9" fmla="*/ 3575050 w 5594350"/>
              <a:gd name="connsiteY9" fmla="*/ 304800 h 420586"/>
              <a:gd name="connsiteX10" fmla="*/ 3905250 w 5594350"/>
              <a:gd name="connsiteY10" fmla="*/ 254000 h 420586"/>
              <a:gd name="connsiteX11" fmla="*/ 4356100 w 5594350"/>
              <a:gd name="connsiteY11" fmla="*/ 317500 h 420586"/>
              <a:gd name="connsiteX12" fmla="*/ 4800600 w 5594350"/>
              <a:gd name="connsiteY12" fmla="*/ 406400 h 420586"/>
              <a:gd name="connsiteX13" fmla="*/ 5067300 w 5594350"/>
              <a:gd name="connsiteY13" fmla="*/ 412750 h 420586"/>
              <a:gd name="connsiteX14" fmla="*/ 5594350 w 5594350"/>
              <a:gd name="connsiteY14" fmla="*/ 330200 h 420586"/>
              <a:gd name="connsiteX0" fmla="*/ 0 w 5727700"/>
              <a:gd name="connsiteY0" fmla="*/ 0 h 423663"/>
              <a:gd name="connsiteX1" fmla="*/ 1143000 w 5727700"/>
              <a:gd name="connsiteY1" fmla="*/ 209550 h 423663"/>
              <a:gd name="connsiteX2" fmla="*/ 1327150 w 5727700"/>
              <a:gd name="connsiteY2" fmla="*/ 247650 h 423663"/>
              <a:gd name="connsiteX3" fmla="*/ 1612900 w 5727700"/>
              <a:gd name="connsiteY3" fmla="*/ 273050 h 423663"/>
              <a:gd name="connsiteX4" fmla="*/ 1866900 w 5727700"/>
              <a:gd name="connsiteY4" fmla="*/ 273050 h 423663"/>
              <a:gd name="connsiteX5" fmla="*/ 2228850 w 5727700"/>
              <a:gd name="connsiteY5" fmla="*/ 247650 h 423663"/>
              <a:gd name="connsiteX6" fmla="*/ 2444750 w 5727700"/>
              <a:gd name="connsiteY6" fmla="*/ 247650 h 423663"/>
              <a:gd name="connsiteX7" fmla="*/ 2743200 w 5727700"/>
              <a:gd name="connsiteY7" fmla="*/ 260350 h 423663"/>
              <a:gd name="connsiteX8" fmla="*/ 3105150 w 5727700"/>
              <a:gd name="connsiteY8" fmla="*/ 298450 h 423663"/>
              <a:gd name="connsiteX9" fmla="*/ 3575050 w 5727700"/>
              <a:gd name="connsiteY9" fmla="*/ 304800 h 423663"/>
              <a:gd name="connsiteX10" fmla="*/ 3905250 w 5727700"/>
              <a:gd name="connsiteY10" fmla="*/ 254000 h 423663"/>
              <a:gd name="connsiteX11" fmla="*/ 4356100 w 5727700"/>
              <a:gd name="connsiteY11" fmla="*/ 317500 h 423663"/>
              <a:gd name="connsiteX12" fmla="*/ 4800600 w 5727700"/>
              <a:gd name="connsiteY12" fmla="*/ 406400 h 423663"/>
              <a:gd name="connsiteX13" fmla="*/ 5067300 w 5727700"/>
              <a:gd name="connsiteY13" fmla="*/ 412750 h 423663"/>
              <a:gd name="connsiteX14" fmla="*/ 5727700 w 5727700"/>
              <a:gd name="connsiteY14" fmla="*/ 287337 h 423663"/>
              <a:gd name="connsiteX0" fmla="*/ 0 w 5727700"/>
              <a:gd name="connsiteY0" fmla="*/ 0 h 419470"/>
              <a:gd name="connsiteX1" fmla="*/ 1143000 w 5727700"/>
              <a:gd name="connsiteY1" fmla="*/ 209550 h 419470"/>
              <a:gd name="connsiteX2" fmla="*/ 1327150 w 5727700"/>
              <a:gd name="connsiteY2" fmla="*/ 247650 h 419470"/>
              <a:gd name="connsiteX3" fmla="*/ 1612900 w 5727700"/>
              <a:gd name="connsiteY3" fmla="*/ 273050 h 419470"/>
              <a:gd name="connsiteX4" fmla="*/ 1866900 w 5727700"/>
              <a:gd name="connsiteY4" fmla="*/ 273050 h 419470"/>
              <a:gd name="connsiteX5" fmla="*/ 2228850 w 5727700"/>
              <a:gd name="connsiteY5" fmla="*/ 247650 h 419470"/>
              <a:gd name="connsiteX6" fmla="*/ 2444750 w 5727700"/>
              <a:gd name="connsiteY6" fmla="*/ 247650 h 419470"/>
              <a:gd name="connsiteX7" fmla="*/ 2743200 w 5727700"/>
              <a:gd name="connsiteY7" fmla="*/ 260350 h 419470"/>
              <a:gd name="connsiteX8" fmla="*/ 3105150 w 5727700"/>
              <a:gd name="connsiteY8" fmla="*/ 298450 h 419470"/>
              <a:gd name="connsiteX9" fmla="*/ 3575050 w 5727700"/>
              <a:gd name="connsiteY9" fmla="*/ 304800 h 419470"/>
              <a:gd name="connsiteX10" fmla="*/ 3905250 w 5727700"/>
              <a:gd name="connsiteY10" fmla="*/ 254000 h 419470"/>
              <a:gd name="connsiteX11" fmla="*/ 4356100 w 5727700"/>
              <a:gd name="connsiteY11" fmla="*/ 317500 h 419470"/>
              <a:gd name="connsiteX12" fmla="*/ 4800600 w 5727700"/>
              <a:gd name="connsiteY12" fmla="*/ 406400 h 419470"/>
              <a:gd name="connsiteX13" fmla="*/ 5067300 w 5727700"/>
              <a:gd name="connsiteY13" fmla="*/ 412750 h 419470"/>
              <a:gd name="connsiteX14" fmla="*/ 5489575 w 5727700"/>
              <a:gd name="connsiteY14" fmla="*/ 346075 h 419470"/>
              <a:gd name="connsiteX15" fmla="*/ 5727700 w 5727700"/>
              <a:gd name="connsiteY15" fmla="*/ 287337 h 419470"/>
              <a:gd name="connsiteX0" fmla="*/ 0 w 5655128"/>
              <a:gd name="connsiteY0" fmla="*/ 0 h 397699"/>
              <a:gd name="connsiteX1" fmla="*/ 1070428 w 5655128"/>
              <a:gd name="connsiteY1" fmla="*/ 187779 h 397699"/>
              <a:gd name="connsiteX2" fmla="*/ 1254578 w 5655128"/>
              <a:gd name="connsiteY2" fmla="*/ 225879 h 397699"/>
              <a:gd name="connsiteX3" fmla="*/ 1540328 w 5655128"/>
              <a:gd name="connsiteY3" fmla="*/ 251279 h 397699"/>
              <a:gd name="connsiteX4" fmla="*/ 1794328 w 5655128"/>
              <a:gd name="connsiteY4" fmla="*/ 251279 h 397699"/>
              <a:gd name="connsiteX5" fmla="*/ 2156278 w 5655128"/>
              <a:gd name="connsiteY5" fmla="*/ 225879 h 397699"/>
              <a:gd name="connsiteX6" fmla="*/ 2372178 w 5655128"/>
              <a:gd name="connsiteY6" fmla="*/ 225879 h 397699"/>
              <a:gd name="connsiteX7" fmla="*/ 2670628 w 5655128"/>
              <a:gd name="connsiteY7" fmla="*/ 238579 h 397699"/>
              <a:gd name="connsiteX8" fmla="*/ 3032578 w 5655128"/>
              <a:gd name="connsiteY8" fmla="*/ 276679 h 397699"/>
              <a:gd name="connsiteX9" fmla="*/ 3502478 w 5655128"/>
              <a:gd name="connsiteY9" fmla="*/ 283029 h 397699"/>
              <a:gd name="connsiteX10" fmla="*/ 3832678 w 5655128"/>
              <a:gd name="connsiteY10" fmla="*/ 232229 h 397699"/>
              <a:gd name="connsiteX11" fmla="*/ 4283528 w 5655128"/>
              <a:gd name="connsiteY11" fmla="*/ 295729 h 397699"/>
              <a:gd name="connsiteX12" fmla="*/ 4728028 w 5655128"/>
              <a:gd name="connsiteY12" fmla="*/ 384629 h 397699"/>
              <a:gd name="connsiteX13" fmla="*/ 4994728 w 5655128"/>
              <a:gd name="connsiteY13" fmla="*/ 390979 h 397699"/>
              <a:gd name="connsiteX14" fmla="*/ 5417003 w 5655128"/>
              <a:gd name="connsiteY14" fmla="*/ 324304 h 397699"/>
              <a:gd name="connsiteX15" fmla="*/ 5655128 w 5655128"/>
              <a:gd name="connsiteY15" fmla="*/ 265566 h 39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5128" h="397699">
                <a:moveTo>
                  <a:pt x="0" y="0"/>
                </a:moveTo>
                <a:lnTo>
                  <a:pt x="1070428" y="187779"/>
                </a:lnTo>
                <a:cubicBezTo>
                  <a:pt x="1279524" y="225425"/>
                  <a:pt x="1176261" y="215296"/>
                  <a:pt x="1254578" y="225879"/>
                </a:cubicBezTo>
                <a:cubicBezTo>
                  <a:pt x="1332895" y="236462"/>
                  <a:pt x="1450370" y="247046"/>
                  <a:pt x="1540328" y="251279"/>
                </a:cubicBezTo>
                <a:cubicBezTo>
                  <a:pt x="1630286" y="255512"/>
                  <a:pt x="1691670" y="255512"/>
                  <a:pt x="1794328" y="251279"/>
                </a:cubicBezTo>
                <a:cubicBezTo>
                  <a:pt x="1896986" y="247046"/>
                  <a:pt x="2059970" y="230112"/>
                  <a:pt x="2156278" y="225879"/>
                </a:cubicBezTo>
                <a:cubicBezTo>
                  <a:pt x="2252586" y="221646"/>
                  <a:pt x="2286453" y="223762"/>
                  <a:pt x="2372178" y="225879"/>
                </a:cubicBezTo>
                <a:cubicBezTo>
                  <a:pt x="2457903" y="227996"/>
                  <a:pt x="2560561" y="230112"/>
                  <a:pt x="2670628" y="238579"/>
                </a:cubicBezTo>
                <a:cubicBezTo>
                  <a:pt x="2780695" y="247046"/>
                  <a:pt x="2893936" y="269271"/>
                  <a:pt x="3032578" y="276679"/>
                </a:cubicBezTo>
                <a:cubicBezTo>
                  <a:pt x="3171220" y="284087"/>
                  <a:pt x="3369128" y="290437"/>
                  <a:pt x="3502478" y="283029"/>
                </a:cubicBezTo>
                <a:cubicBezTo>
                  <a:pt x="3635828" y="275621"/>
                  <a:pt x="3702503" y="230112"/>
                  <a:pt x="3832678" y="232229"/>
                </a:cubicBezTo>
                <a:cubicBezTo>
                  <a:pt x="3962853" y="234346"/>
                  <a:pt x="4134303" y="270329"/>
                  <a:pt x="4283528" y="295729"/>
                </a:cubicBezTo>
                <a:cubicBezTo>
                  <a:pt x="4432753" y="321129"/>
                  <a:pt x="4609495" y="368754"/>
                  <a:pt x="4728028" y="384629"/>
                </a:cubicBezTo>
                <a:cubicBezTo>
                  <a:pt x="4846561" y="400504"/>
                  <a:pt x="4879899" y="401033"/>
                  <a:pt x="4994728" y="390979"/>
                </a:cubicBezTo>
                <a:cubicBezTo>
                  <a:pt x="5109557" y="380925"/>
                  <a:pt x="5306936" y="345206"/>
                  <a:pt x="5417003" y="324304"/>
                </a:cubicBezTo>
                <a:cubicBezTo>
                  <a:pt x="5527070" y="303402"/>
                  <a:pt x="5615441" y="272181"/>
                  <a:pt x="5655128" y="265566"/>
                </a:cubicBezTo>
              </a:path>
            </a:pathLst>
          </a:custGeom>
          <a:ln>
            <a:solidFill>
              <a:srgbClr val="FF0000"/>
            </a:solidFill>
            <a:tailEnd type="triangl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n-GB"/>
          </a:p>
        </p:txBody>
      </p:sp>
      <p:sp>
        <p:nvSpPr>
          <p:cNvPr id="22" name="Rectangle 21"/>
          <p:cNvSpPr/>
          <p:nvPr/>
        </p:nvSpPr>
        <p:spPr>
          <a:xfrm>
            <a:off x="1008124" y="3804187"/>
            <a:ext cx="216024" cy="144000"/>
          </a:xfrm>
          <a:prstGeom prst="rect">
            <a:avLst/>
          </a:prstGeom>
          <a:solidFill>
            <a:srgbClr val="0000F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533375" y="3895375"/>
            <a:ext cx="216024" cy="144000"/>
          </a:xfrm>
          <a:prstGeom prst="rect">
            <a:avLst/>
          </a:prstGeom>
          <a:solidFill>
            <a:srgbClr val="0000F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2075535" y="3986998"/>
            <a:ext cx="216024" cy="144000"/>
          </a:xfrm>
          <a:prstGeom prst="rect">
            <a:avLst/>
          </a:prstGeom>
          <a:solidFill>
            <a:srgbClr val="0000F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2608732" y="3991761"/>
            <a:ext cx="216024" cy="144000"/>
          </a:xfrm>
          <a:prstGeom prst="rect">
            <a:avLst/>
          </a:prstGeom>
          <a:solidFill>
            <a:srgbClr val="0000F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3116988" y="3982235"/>
            <a:ext cx="216024" cy="144000"/>
          </a:xfrm>
          <a:prstGeom prst="rect">
            <a:avLst/>
          </a:prstGeom>
          <a:solidFill>
            <a:srgbClr val="0000F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3818579" y="4054806"/>
            <a:ext cx="216024" cy="144000"/>
          </a:xfrm>
          <a:prstGeom prst="rect">
            <a:avLst/>
          </a:prstGeom>
          <a:solidFill>
            <a:srgbClr val="0000F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4620193" y="4001866"/>
            <a:ext cx="216024" cy="144000"/>
          </a:xfrm>
          <a:prstGeom prst="rect">
            <a:avLst/>
          </a:prstGeom>
          <a:solidFill>
            <a:srgbClr val="0000F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5301606" y="4116725"/>
            <a:ext cx="216024" cy="144000"/>
          </a:xfrm>
          <a:prstGeom prst="rect">
            <a:avLst/>
          </a:prstGeom>
          <a:solidFill>
            <a:srgbClr val="0000F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5800899" y="4135777"/>
            <a:ext cx="216024" cy="144000"/>
          </a:xfrm>
          <a:prstGeom prst="rect">
            <a:avLst/>
          </a:prstGeom>
          <a:solidFill>
            <a:srgbClr val="0000F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ZoneTexte 10"/>
          <p:cNvSpPr txBox="1"/>
          <p:nvPr/>
        </p:nvSpPr>
        <p:spPr>
          <a:xfrm>
            <a:off x="6263878" y="4159448"/>
            <a:ext cx="679994" cy="366319"/>
          </a:xfrm>
          <a:prstGeom prst="rect">
            <a:avLst/>
          </a:prstGeom>
          <a:solidFill>
            <a:schemeClr val="tx1"/>
          </a:solidFill>
        </p:spPr>
        <p:txBody>
          <a:bodyPr wrap="none" rtlCol="0">
            <a:spAutoFit/>
          </a:bodyPr>
          <a:lstStyle/>
          <a:p>
            <a:pPr algn="ctr">
              <a:lnSpc>
                <a:spcPts val="700"/>
              </a:lnSpc>
            </a:pPr>
            <a:r>
              <a:rPr lang="fr-LU" sz="800" dirty="0" smtClean="0">
                <a:solidFill>
                  <a:schemeClr val="bg1"/>
                </a:solidFill>
              </a:rPr>
              <a:t>Fin de la </a:t>
            </a:r>
          </a:p>
          <a:p>
            <a:pPr algn="ctr">
              <a:lnSpc>
                <a:spcPts val="700"/>
              </a:lnSpc>
            </a:pPr>
            <a:r>
              <a:rPr lang="fr-LU" sz="800" dirty="0" smtClean="0">
                <a:solidFill>
                  <a:schemeClr val="bg1"/>
                </a:solidFill>
              </a:rPr>
              <a:t>bande de </a:t>
            </a:r>
          </a:p>
          <a:p>
            <a:pPr algn="ctr">
              <a:lnSpc>
                <a:spcPts val="700"/>
              </a:lnSpc>
            </a:pPr>
            <a:r>
              <a:rPr lang="fr-LU" sz="800" dirty="0" smtClean="0">
                <a:solidFill>
                  <a:schemeClr val="bg1"/>
                </a:solidFill>
              </a:rPr>
              <a:t>covoiturage</a:t>
            </a:r>
            <a:endParaRPr lang="en-GB" sz="800" dirty="0">
              <a:solidFill>
                <a:schemeClr val="bg1"/>
              </a:solidFill>
            </a:endParaRPr>
          </a:p>
        </p:txBody>
      </p:sp>
      <p:sp>
        <p:nvSpPr>
          <p:cNvPr id="32" name="Forme libre 11"/>
          <p:cNvSpPr/>
          <p:nvPr/>
        </p:nvSpPr>
        <p:spPr>
          <a:xfrm>
            <a:off x="268514" y="1954868"/>
            <a:ext cx="540450" cy="2097314"/>
          </a:xfrm>
          <a:custGeom>
            <a:avLst/>
            <a:gdLst>
              <a:gd name="connsiteX0" fmla="*/ 0 w 540450"/>
              <a:gd name="connsiteY0" fmla="*/ 2097314 h 2097314"/>
              <a:gd name="connsiteX1" fmla="*/ 166915 w 540450"/>
              <a:gd name="connsiteY1" fmla="*/ 1995714 h 2097314"/>
              <a:gd name="connsiteX2" fmla="*/ 362857 w 540450"/>
              <a:gd name="connsiteY2" fmla="*/ 1843314 h 2097314"/>
              <a:gd name="connsiteX3" fmla="*/ 493486 w 540450"/>
              <a:gd name="connsiteY3" fmla="*/ 1690914 h 2097314"/>
              <a:gd name="connsiteX4" fmla="*/ 537029 w 540450"/>
              <a:gd name="connsiteY4" fmla="*/ 1618342 h 2097314"/>
              <a:gd name="connsiteX5" fmla="*/ 413657 w 540450"/>
              <a:gd name="connsiteY5" fmla="*/ 1524000 h 2097314"/>
              <a:gd name="connsiteX6" fmla="*/ 420915 w 540450"/>
              <a:gd name="connsiteY6" fmla="*/ 1480457 h 2097314"/>
              <a:gd name="connsiteX7" fmla="*/ 362857 w 540450"/>
              <a:gd name="connsiteY7" fmla="*/ 1378857 h 2097314"/>
              <a:gd name="connsiteX8" fmla="*/ 326572 w 540450"/>
              <a:gd name="connsiteY8" fmla="*/ 1284514 h 2097314"/>
              <a:gd name="connsiteX9" fmla="*/ 326572 w 540450"/>
              <a:gd name="connsiteY9" fmla="*/ 1016000 h 2097314"/>
              <a:gd name="connsiteX10" fmla="*/ 239486 w 540450"/>
              <a:gd name="connsiteY10" fmla="*/ 965200 h 2097314"/>
              <a:gd name="connsiteX11" fmla="*/ 232229 w 540450"/>
              <a:gd name="connsiteY11" fmla="*/ 907142 h 2097314"/>
              <a:gd name="connsiteX12" fmla="*/ 217715 w 540450"/>
              <a:gd name="connsiteY12" fmla="*/ 711200 h 2097314"/>
              <a:gd name="connsiteX13" fmla="*/ 217715 w 540450"/>
              <a:gd name="connsiteY13" fmla="*/ 558800 h 2097314"/>
              <a:gd name="connsiteX14" fmla="*/ 224972 w 540450"/>
              <a:gd name="connsiteY14" fmla="*/ 428171 h 2097314"/>
              <a:gd name="connsiteX15" fmla="*/ 224972 w 540450"/>
              <a:gd name="connsiteY15" fmla="*/ 283028 h 2097314"/>
              <a:gd name="connsiteX16" fmla="*/ 319315 w 540450"/>
              <a:gd name="connsiteY16" fmla="*/ 130628 h 2097314"/>
              <a:gd name="connsiteX17" fmla="*/ 391886 w 540450"/>
              <a:gd name="connsiteY17" fmla="*/ 87085 h 2097314"/>
              <a:gd name="connsiteX18" fmla="*/ 333829 w 540450"/>
              <a:gd name="connsiteY18" fmla="*/ 0 h 209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0450" h="2097314">
                <a:moveTo>
                  <a:pt x="0" y="2097314"/>
                </a:moveTo>
                <a:cubicBezTo>
                  <a:pt x="53219" y="2067680"/>
                  <a:pt x="106439" y="2038047"/>
                  <a:pt x="166915" y="1995714"/>
                </a:cubicBezTo>
                <a:cubicBezTo>
                  <a:pt x="227391" y="1953381"/>
                  <a:pt x="308428" y="1894114"/>
                  <a:pt x="362857" y="1843314"/>
                </a:cubicBezTo>
                <a:cubicBezTo>
                  <a:pt x="417286" y="1792514"/>
                  <a:pt x="464457" y="1728409"/>
                  <a:pt x="493486" y="1690914"/>
                </a:cubicBezTo>
                <a:cubicBezTo>
                  <a:pt x="522515" y="1653419"/>
                  <a:pt x="550334" y="1646161"/>
                  <a:pt x="537029" y="1618342"/>
                </a:cubicBezTo>
                <a:cubicBezTo>
                  <a:pt x="523724" y="1590523"/>
                  <a:pt x="433009" y="1546981"/>
                  <a:pt x="413657" y="1524000"/>
                </a:cubicBezTo>
                <a:cubicBezTo>
                  <a:pt x="394305" y="1501019"/>
                  <a:pt x="429382" y="1504647"/>
                  <a:pt x="420915" y="1480457"/>
                </a:cubicBezTo>
                <a:cubicBezTo>
                  <a:pt x="412448" y="1456267"/>
                  <a:pt x="378581" y="1411514"/>
                  <a:pt x="362857" y="1378857"/>
                </a:cubicBezTo>
                <a:cubicBezTo>
                  <a:pt x="347133" y="1346200"/>
                  <a:pt x="332619" y="1344990"/>
                  <a:pt x="326572" y="1284514"/>
                </a:cubicBezTo>
                <a:cubicBezTo>
                  <a:pt x="320525" y="1224038"/>
                  <a:pt x="341086" y="1069219"/>
                  <a:pt x="326572" y="1016000"/>
                </a:cubicBezTo>
                <a:cubicBezTo>
                  <a:pt x="312058" y="962781"/>
                  <a:pt x="255210" y="983343"/>
                  <a:pt x="239486" y="965200"/>
                </a:cubicBezTo>
                <a:cubicBezTo>
                  <a:pt x="223762" y="947057"/>
                  <a:pt x="235857" y="949475"/>
                  <a:pt x="232229" y="907142"/>
                </a:cubicBezTo>
                <a:cubicBezTo>
                  <a:pt x="228601" y="864809"/>
                  <a:pt x="220134" y="769257"/>
                  <a:pt x="217715" y="711200"/>
                </a:cubicBezTo>
                <a:cubicBezTo>
                  <a:pt x="215296" y="653143"/>
                  <a:pt x="216506" y="605971"/>
                  <a:pt x="217715" y="558800"/>
                </a:cubicBezTo>
                <a:cubicBezTo>
                  <a:pt x="218924" y="511629"/>
                  <a:pt x="223763" y="474133"/>
                  <a:pt x="224972" y="428171"/>
                </a:cubicBezTo>
                <a:cubicBezTo>
                  <a:pt x="226181" y="382209"/>
                  <a:pt x="209248" y="332618"/>
                  <a:pt x="224972" y="283028"/>
                </a:cubicBezTo>
                <a:cubicBezTo>
                  <a:pt x="240696" y="233438"/>
                  <a:pt x="291496" y="163285"/>
                  <a:pt x="319315" y="130628"/>
                </a:cubicBezTo>
                <a:cubicBezTo>
                  <a:pt x="347134" y="97971"/>
                  <a:pt x="389467" y="108856"/>
                  <a:pt x="391886" y="87085"/>
                </a:cubicBezTo>
                <a:cubicBezTo>
                  <a:pt x="394305" y="65314"/>
                  <a:pt x="364067" y="32657"/>
                  <a:pt x="333829" y="0"/>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ZoneTexte 23"/>
          <p:cNvSpPr txBox="1"/>
          <p:nvPr/>
        </p:nvSpPr>
        <p:spPr>
          <a:xfrm>
            <a:off x="374951" y="1772816"/>
            <a:ext cx="568550" cy="276999"/>
          </a:xfrm>
          <a:prstGeom prst="rect">
            <a:avLst/>
          </a:prstGeom>
          <a:solidFill>
            <a:srgbClr val="FF0000"/>
          </a:solidFill>
        </p:spPr>
        <p:txBody>
          <a:bodyPr wrap="none" lIns="36000" tIns="0" rIns="0" bIns="0" rtlCol="0">
            <a:spAutoFit/>
          </a:bodyPr>
          <a:lstStyle/>
          <a:p>
            <a:pPr algn="ctr"/>
            <a:r>
              <a:rPr lang="fr-LU" dirty="0" smtClean="0">
                <a:solidFill>
                  <a:schemeClr val="bg1"/>
                </a:solidFill>
              </a:rPr>
              <a:t>Los 1 </a:t>
            </a:r>
          </a:p>
        </p:txBody>
      </p:sp>
      <p:sp>
        <p:nvSpPr>
          <p:cNvPr id="45" name="Rectangle 44"/>
          <p:cNvSpPr/>
          <p:nvPr/>
        </p:nvSpPr>
        <p:spPr>
          <a:xfrm>
            <a:off x="6516216" y="5029823"/>
            <a:ext cx="2376264" cy="1574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ZoneTexte 26"/>
          <p:cNvSpPr txBox="1"/>
          <p:nvPr/>
        </p:nvSpPr>
        <p:spPr>
          <a:xfrm>
            <a:off x="2338238" y="3626807"/>
            <a:ext cx="862219" cy="184666"/>
          </a:xfrm>
          <a:prstGeom prst="rect">
            <a:avLst/>
          </a:prstGeom>
          <a:solidFill>
            <a:srgbClr val="FF0000"/>
          </a:solidFill>
        </p:spPr>
        <p:txBody>
          <a:bodyPr wrap="none" lIns="36000" tIns="0" rIns="0" bIns="0" rtlCol="0">
            <a:spAutoFit/>
          </a:bodyPr>
          <a:lstStyle/>
          <a:p>
            <a:pPr algn="ctr"/>
            <a:r>
              <a:rPr lang="fr-LU" sz="1200" dirty="0" err="1" smtClean="0">
                <a:solidFill>
                  <a:schemeClr val="bg1"/>
                </a:solidFill>
              </a:rPr>
              <a:t>Länge</a:t>
            </a:r>
            <a:r>
              <a:rPr lang="fr-LU" sz="1200" dirty="0" smtClean="0">
                <a:solidFill>
                  <a:schemeClr val="bg1"/>
                </a:solidFill>
              </a:rPr>
              <a:t> 6,5 km</a:t>
            </a:r>
          </a:p>
        </p:txBody>
      </p:sp>
      <p:cxnSp>
        <p:nvCxnSpPr>
          <p:cNvPr id="47" name="Straight Arrow Connector 46"/>
          <p:cNvCxnSpPr/>
          <p:nvPr/>
        </p:nvCxnSpPr>
        <p:spPr>
          <a:xfrm>
            <a:off x="4067944" y="3614885"/>
            <a:ext cx="2016224" cy="238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Cloud 47"/>
          <p:cNvSpPr/>
          <p:nvPr/>
        </p:nvSpPr>
        <p:spPr>
          <a:xfrm>
            <a:off x="3336334" y="3579737"/>
            <a:ext cx="988497" cy="743022"/>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Cloud 48"/>
          <p:cNvSpPr/>
          <p:nvPr/>
        </p:nvSpPr>
        <p:spPr>
          <a:xfrm>
            <a:off x="4216149" y="3594328"/>
            <a:ext cx="988497" cy="743022"/>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ZoneTexte 28"/>
          <p:cNvSpPr txBox="1"/>
          <p:nvPr/>
        </p:nvSpPr>
        <p:spPr>
          <a:xfrm>
            <a:off x="3211353" y="4359341"/>
            <a:ext cx="675185" cy="361637"/>
          </a:xfrm>
          <a:prstGeom prst="rect">
            <a:avLst/>
          </a:prstGeom>
          <a:solidFill>
            <a:schemeClr val="tx1"/>
          </a:solidFill>
        </p:spPr>
        <p:txBody>
          <a:bodyPr wrap="none" rtlCol="0">
            <a:spAutoFit/>
          </a:bodyPr>
          <a:lstStyle/>
          <a:p>
            <a:pPr algn="ctr">
              <a:lnSpc>
                <a:spcPts val="700"/>
              </a:lnSpc>
            </a:pPr>
            <a:r>
              <a:rPr lang="fr-LU" sz="800" dirty="0" smtClean="0">
                <a:solidFill>
                  <a:schemeClr val="bg1"/>
                </a:solidFill>
              </a:rPr>
              <a:t>Adaptation </a:t>
            </a:r>
          </a:p>
          <a:p>
            <a:pPr algn="ctr">
              <a:lnSpc>
                <a:spcPts val="700"/>
              </a:lnSpc>
            </a:pPr>
            <a:r>
              <a:rPr lang="fr-LU" sz="800" dirty="0" smtClean="0">
                <a:solidFill>
                  <a:schemeClr val="bg1"/>
                </a:solidFill>
              </a:rPr>
              <a:t>Echangeur </a:t>
            </a:r>
          </a:p>
          <a:p>
            <a:pPr algn="ctr">
              <a:lnSpc>
                <a:spcPts val="700"/>
              </a:lnSpc>
            </a:pPr>
            <a:r>
              <a:rPr lang="fr-LU" sz="800" dirty="0" err="1" smtClean="0">
                <a:solidFill>
                  <a:schemeClr val="bg1"/>
                </a:solidFill>
              </a:rPr>
              <a:t>Steinfort</a:t>
            </a:r>
            <a:r>
              <a:rPr lang="fr-LU" sz="800" dirty="0" smtClean="0">
                <a:solidFill>
                  <a:schemeClr val="bg1"/>
                </a:solidFill>
              </a:rPr>
              <a:t> </a:t>
            </a:r>
            <a:endParaRPr lang="en-GB" sz="800" dirty="0">
              <a:solidFill>
                <a:schemeClr val="bg1"/>
              </a:solidFill>
            </a:endParaRPr>
          </a:p>
        </p:txBody>
      </p:sp>
      <p:sp>
        <p:nvSpPr>
          <p:cNvPr id="51" name="ZoneTexte 29"/>
          <p:cNvSpPr txBox="1"/>
          <p:nvPr/>
        </p:nvSpPr>
        <p:spPr>
          <a:xfrm>
            <a:off x="4117301" y="4359341"/>
            <a:ext cx="1221809" cy="276551"/>
          </a:xfrm>
          <a:prstGeom prst="rect">
            <a:avLst/>
          </a:prstGeom>
          <a:solidFill>
            <a:schemeClr val="tx1"/>
          </a:solidFill>
        </p:spPr>
        <p:txBody>
          <a:bodyPr wrap="none" rtlCol="0">
            <a:spAutoFit/>
          </a:bodyPr>
          <a:lstStyle/>
          <a:p>
            <a:pPr algn="ctr">
              <a:lnSpc>
                <a:spcPts val="700"/>
              </a:lnSpc>
            </a:pPr>
            <a:r>
              <a:rPr lang="fr-LU" sz="800" dirty="0" smtClean="0">
                <a:solidFill>
                  <a:schemeClr val="bg1"/>
                </a:solidFill>
              </a:rPr>
              <a:t>Réaménagement entrée </a:t>
            </a:r>
          </a:p>
          <a:p>
            <a:pPr algn="ctr">
              <a:lnSpc>
                <a:spcPts val="700"/>
              </a:lnSpc>
            </a:pPr>
            <a:r>
              <a:rPr lang="fr-LU" sz="800" dirty="0">
                <a:solidFill>
                  <a:schemeClr val="bg1"/>
                </a:solidFill>
              </a:rPr>
              <a:t>A</a:t>
            </a:r>
            <a:r>
              <a:rPr lang="fr-LU" sz="800" dirty="0" smtClean="0">
                <a:solidFill>
                  <a:schemeClr val="bg1"/>
                </a:solidFill>
              </a:rPr>
              <a:t>ire de Capellen</a:t>
            </a:r>
            <a:endParaRPr lang="en-GB" sz="800" dirty="0">
              <a:solidFill>
                <a:schemeClr val="bg1"/>
              </a:solidFill>
            </a:endParaRPr>
          </a:p>
        </p:txBody>
      </p:sp>
      <p:sp>
        <p:nvSpPr>
          <p:cNvPr id="52" name="ZoneTexte 26"/>
          <p:cNvSpPr txBox="1"/>
          <p:nvPr/>
        </p:nvSpPr>
        <p:spPr>
          <a:xfrm>
            <a:off x="783772" y="4067115"/>
            <a:ext cx="1280345" cy="184666"/>
          </a:xfrm>
          <a:prstGeom prst="rect">
            <a:avLst/>
          </a:prstGeom>
          <a:solidFill>
            <a:srgbClr val="0000FF"/>
          </a:solidFill>
        </p:spPr>
        <p:txBody>
          <a:bodyPr wrap="none" lIns="36000" tIns="0" rIns="0" bIns="0" rtlCol="0">
            <a:spAutoFit/>
          </a:bodyPr>
          <a:lstStyle/>
          <a:p>
            <a:pPr algn="ctr"/>
            <a:r>
              <a:rPr lang="fr-LU" sz="1200" dirty="0" smtClean="0">
                <a:solidFill>
                  <a:schemeClr val="bg1"/>
                </a:solidFill>
              </a:rPr>
              <a:t>9 </a:t>
            </a:r>
            <a:r>
              <a:rPr lang="fr-LU" sz="1200" dirty="0" err="1" smtClean="0">
                <a:solidFill>
                  <a:schemeClr val="bg1"/>
                </a:solidFill>
              </a:rPr>
              <a:t>Nothaltebuchten</a:t>
            </a:r>
            <a:r>
              <a:rPr lang="fr-LU" sz="1200" dirty="0" smtClean="0">
                <a:solidFill>
                  <a:schemeClr val="bg1"/>
                </a:solidFill>
              </a:rPr>
              <a:t>  </a:t>
            </a:r>
          </a:p>
        </p:txBody>
      </p:sp>
      <p:pic>
        <p:nvPicPr>
          <p:cNvPr id="53" name="Imag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1093" y="5173839"/>
            <a:ext cx="2214000" cy="1257547"/>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2230" y="155570"/>
            <a:ext cx="1431867" cy="489763"/>
          </a:xfrm>
          <a:prstGeom prst="rect">
            <a:avLst/>
          </a:prstGeom>
        </p:spPr>
      </p:pic>
    </p:spTree>
    <p:extLst>
      <p:ext uri="{BB962C8B-B14F-4D97-AF65-F5344CB8AC3E}">
        <p14:creationId xmlns:p14="http://schemas.microsoft.com/office/powerpoint/2010/main" val="3342105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6912768" cy="216024"/>
          </a:xfrm>
        </p:spPr>
        <p:txBody>
          <a:bodyPr>
            <a:noAutofit/>
          </a:bodyPr>
          <a:lstStyle/>
          <a:p>
            <a:pPr algn="l">
              <a:spcBef>
                <a:spcPct val="20000"/>
              </a:spcBef>
            </a:pPr>
            <a:r>
              <a:rPr lang="fr-LU" sz="1100" dirty="0" err="1" smtClean="0">
                <a:solidFill>
                  <a:schemeClr val="bg1">
                    <a:lumMod val="50000"/>
                  </a:schemeClr>
                </a:solidFill>
                <a:cs typeface="Arial" panose="020B0604020202020204" pitchFamily="34" charset="0"/>
              </a:rPr>
              <a:t>UMSETZUNGSMAßNAHMEN</a:t>
            </a:r>
            <a:r>
              <a:rPr lang="fr-LU" sz="1100" dirty="0" smtClean="0">
                <a:solidFill>
                  <a:schemeClr val="bg1">
                    <a:lumMod val="50000"/>
                  </a:schemeClr>
                </a:solidFill>
                <a:cs typeface="Arial" panose="020B0604020202020204" pitchFamily="34" charset="0"/>
              </a:rPr>
              <a:t> AUF DEM LUXEMBURGISCHEN AUTOBAHNNETZ  </a:t>
            </a:r>
            <a:br>
              <a:rPr lang="fr-LU" sz="1100" dirty="0" smtClean="0">
                <a:solidFill>
                  <a:schemeClr val="bg1">
                    <a:lumMod val="50000"/>
                  </a:schemeClr>
                </a:solidFill>
                <a:cs typeface="Arial" panose="020B0604020202020204" pitchFamily="34" charset="0"/>
              </a:rPr>
            </a:br>
            <a:r>
              <a:rPr lang="fr-LU" sz="1000" dirty="0" smtClean="0">
                <a:solidFill>
                  <a:srgbClr val="FF0000"/>
                </a:solidFill>
                <a:latin typeface="+mn-lt"/>
                <a:cs typeface="Arial" panose="020B0604020202020204" pitchFamily="34" charset="0"/>
              </a:rPr>
              <a:t>Los </a:t>
            </a:r>
            <a:r>
              <a:rPr lang="fr-LU" sz="1000" dirty="0">
                <a:solidFill>
                  <a:srgbClr val="FF0000"/>
                </a:solidFill>
                <a:latin typeface="+mn-lt"/>
                <a:cs typeface="Arial" panose="020B0604020202020204" pitchFamily="34" charset="0"/>
              </a:rPr>
              <a:t>1: </a:t>
            </a:r>
            <a:r>
              <a:rPr lang="fr-LU" sz="1000" dirty="0" err="1">
                <a:solidFill>
                  <a:srgbClr val="FF0000"/>
                </a:solidFill>
                <a:latin typeface="+mn-lt"/>
                <a:cs typeface="Arial" panose="020B0604020202020204" pitchFamily="34" charset="0"/>
              </a:rPr>
              <a:t>Sanierung</a:t>
            </a:r>
            <a:r>
              <a:rPr lang="fr-LU" sz="1000" dirty="0">
                <a:solidFill>
                  <a:srgbClr val="FF0000"/>
                </a:solidFill>
                <a:latin typeface="+mn-lt"/>
                <a:cs typeface="Arial" panose="020B0604020202020204" pitchFamily="34" charset="0"/>
              </a:rPr>
              <a:t> der </a:t>
            </a:r>
            <a:r>
              <a:rPr lang="fr-LU" sz="1000" dirty="0" err="1">
                <a:solidFill>
                  <a:srgbClr val="FF0000"/>
                </a:solidFill>
                <a:latin typeface="+mn-lt"/>
                <a:cs typeface="Arial" panose="020B0604020202020204" pitchFamily="34" charset="0"/>
              </a:rPr>
              <a:t>Autobahn</a:t>
            </a:r>
            <a:r>
              <a:rPr lang="fr-LU" sz="1000" dirty="0">
                <a:solidFill>
                  <a:srgbClr val="FF0000"/>
                </a:solidFill>
                <a:latin typeface="+mn-lt"/>
                <a:cs typeface="Arial" panose="020B0604020202020204" pitchFamily="34" charset="0"/>
              </a:rPr>
              <a:t> A6 + </a:t>
            </a:r>
            <a:r>
              <a:rPr lang="fr-LU" sz="1000" dirty="0" err="1">
                <a:solidFill>
                  <a:srgbClr val="FF0000"/>
                </a:solidFill>
                <a:latin typeface="+mn-lt"/>
                <a:cs typeface="Arial" panose="020B0604020202020204" pitchFamily="34" charset="0"/>
              </a:rPr>
              <a:t>Ausbau</a:t>
            </a:r>
            <a:r>
              <a:rPr lang="fr-LU" sz="1000" dirty="0">
                <a:solidFill>
                  <a:srgbClr val="FF0000"/>
                </a:solidFill>
                <a:latin typeface="+mn-lt"/>
                <a:cs typeface="Arial" panose="020B0604020202020204" pitchFamily="34" charset="0"/>
              </a:rPr>
              <a:t> des </a:t>
            </a:r>
            <a:r>
              <a:rPr lang="fr-LU" sz="1000" dirty="0" err="1">
                <a:solidFill>
                  <a:srgbClr val="FF0000"/>
                </a:solidFill>
                <a:latin typeface="+mn-lt"/>
                <a:cs typeface="Arial" panose="020B0604020202020204" pitchFamily="34" charset="0"/>
              </a:rPr>
              <a:t>Seitenstreifens</a:t>
            </a:r>
            <a:r>
              <a:rPr lang="fr-LU" sz="1000" dirty="0">
                <a:solidFill>
                  <a:srgbClr val="FF0000"/>
                </a:solidFill>
                <a:latin typeface="+mn-lt"/>
                <a:cs typeface="Arial" panose="020B0604020202020204" pitchFamily="34" charset="0"/>
              </a:rPr>
              <a:t> (</a:t>
            </a:r>
            <a:r>
              <a:rPr lang="fr-LU" sz="1000" dirty="0" err="1">
                <a:solidFill>
                  <a:srgbClr val="FF0000"/>
                </a:solidFill>
                <a:latin typeface="+mn-lt"/>
                <a:cs typeface="Arial" panose="020B0604020202020204" pitchFamily="34" charset="0"/>
              </a:rPr>
              <a:t>außenliegender</a:t>
            </a:r>
            <a:r>
              <a:rPr lang="fr-LU" sz="1000" dirty="0">
                <a:solidFill>
                  <a:srgbClr val="FF0000"/>
                </a:solidFill>
                <a:latin typeface="+mn-lt"/>
                <a:cs typeface="Arial" panose="020B0604020202020204" pitchFamily="34" charset="0"/>
              </a:rPr>
              <a:t> </a:t>
            </a:r>
            <a:r>
              <a:rPr lang="fr-LU" sz="1000" dirty="0" err="1">
                <a:solidFill>
                  <a:srgbClr val="FF0000"/>
                </a:solidFill>
                <a:latin typeface="+mn-lt"/>
                <a:cs typeface="Arial" panose="020B0604020202020204" pitchFamily="34" charset="0"/>
              </a:rPr>
              <a:t>Fahrgemeinschaftsstreifen</a:t>
            </a:r>
            <a:r>
              <a:rPr lang="fr-LU" sz="1000" dirty="0" smtClean="0">
                <a:solidFill>
                  <a:srgbClr val="FF0000"/>
                </a:solidFill>
                <a:latin typeface="+mn-lt"/>
                <a:cs typeface="Arial" panose="020B0604020202020204" pitchFamily="34" charset="0"/>
              </a:rPr>
              <a:t>)</a:t>
            </a:r>
            <a:r>
              <a:rPr lang="de-DE" sz="1000" dirty="0">
                <a:solidFill>
                  <a:srgbClr val="FF0000"/>
                </a:solidFill>
                <a:latin typeface="+mn-lt"/>
                <a:cs typeface="Arial" panose="020B0604020202020204" pitchFamily="34" charset="0"/>
              </a:rPr>
              <a:t/>
            </a:r>
            <a:br>
              <a:rPr lang="de-DE" sz="1000" dirty="0">
                <a:solidFill>
                  <a:srgbClr val="FF0000"/>
                </a:solidFill>
                <a:latin typeface="+mn-lt"/>
                <a:cs typeface="Arial" panose="020B0604020202020204" pitchFamily="34" charset="0"/>
              </a:rPr>
            </a:br>
            <a:endParaRPr lang="fr-LU" sz="1000" dirty="0">
              <a:solidFill>
                <a:srgbClr val="FF0000"/>
              </a:solidFill>
              <a:latin typeface="+mn-lt"/>
              <a:cs typeface="Arial" panose="020B0604020202020204" pitchFamily="34" charset="0"/>
            </a:endParaRPr>
          </a:p>
        </p:txBody>
      </p:sp>
      <p:cxnSp>
        <p:nvCxnSpPr>
          <p:cNvPr id="5" name="Straight Connector 4"/>
          <p:cNvCxnSpPr/>
          <p:nvPr/>
        </p:nvCxnSpPr>
        <p:spPr>
          <a:xfrm>
            <a:off x="467544" y="441299"/>
            <a:ext cx="684076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37827" b="24426"/>
          <a:stretch/>
        </p:blipFill>
        <p:spPr bwMode="auto">
          <a:xfrm>
            <a:off x="145604" y="1916832"/>
            <a:ext cx="8699360" cy="161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251520" y="836712"/>
            <a:ext cx="8640960" cy="830997"/>
          </a:xfrm>
          <a:prstGeom prst="rect">
            <a:avLst/>
          </a:prstGeom>
          <a:solidFill>
            <a:schemeClr val="bg1">
              <a:lumMod val="95000"/>
            </a:schemeClr>
          </a:solidFill>
        </p:spPr>
        <p:txBody>
          <a:bodyPr wrap="square">
            <a:spAutoFit/>
          </a:bodyPr>
          <a:lstStyle/>
          <a:p>
            <a:r>
              <a:rPr lang="de-DE" sz="1600" b="1" dirty="0" smtClean="0">
                <a:solidFill>
                  <a:schemeClr val="bg1">
                    <a:lumMod val="50000"/>
                  </a:schemeClr>
                </a:solidFill>
              </a:rPr>
              <a:t>6 </a:t>
            </a:r>
            <a:r>
              <a:rPr lang="de-DE" sz="1600" b="1" dirty="0">
                <a:solidFill>
                  <a:schemeClr val="bg1">
                    <a:lumMod val="50000"/>
                  </a:schemeClr>
                </a:solidFill>
              </a:rPr>
              <a:t>dynamische Schilderbrücken </a:t>
            </a:r>
            <a:r>
              <a:rPr lang="de-DE" sz="1600" dirty="0">
                <a:solidFill>
                  <a:schemeClr val="bg1">
                    <a:lumMod val="50000"/>
                  </a:schemeClr>
                </a:solidFill>
              </a:rPr>
              <a:t>+ </a:t>
            </a:r>
            <a:r>
              <a:rPr lang="de-DE" sz="1600" b="1" dirty="0" smtClean="0">
                <a:solidFill>
                  <a:schemeClr val="bg1">
                    <a:lumMod val="50000"/>
                  </a:schemeClr>
                </a:solidFill>
              </a:rPr>
              <a:t>4 separate Beschilderungen (dynamisch)</a:t>
            </a:r>
            <a:r>
              <a:rPr lang="de-DE" sz="1600" dirty="0" smtClean="0">
                <a:solidFill>
                  <a:schemeClr val="bg1">
                    <a:lumMod val="50000"/>
                  </a:schemeClr>
                </a:solidFill>
              </a:rPr>
              <a:t> in Seitenlage zu Beginn des Fahrgemeinschaftsstreifens, an Autobahnauffahrten und am Ende des Fahrgemeinschaftsstreifens sind vorgesehen. </a:t>
            </a:r>
          </a:p>
        </p:txBody>
      </p:sp>
      <p:pic>
        <p:nvPicPr>
          <p:cNvPr id="35" name="Imag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3483840" y="827512"/>
            <a:ext cx="1078959" cy="6858000"/>
          </a:xfrm>
          <a:prstGeom prst="rect">
            <a:avLst/>
          </a:prstGeom>
        </p:spPr>
      </p:pic>
      <p:cxnSp>
        <p:nvCxnSpPr>
          <p:cNvPr id="36" name="Connecteur droit 3"/>
          <p:cNvCxnSpPr/>
          <p:nvPr/>
        </p:nvCxnSpPr>
        <p:spPr>
          <a:xfrm flipV="1">
            <a:off x="1133939" y="5497164"/>
            <a:ext cx="2700019" cy="2"/>
          </a:xfrm>
          <a:prstGeom prst="line">
            <a:avLst/>
          </a:prstGeom>
          <a:ln w="444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201598" y="4413288"/>
            <a:ext cx="535932" cy="216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8" name="Connecteur droit 10"/>
          <p:cNvCxnSpPr/>
          <p:nvPr/>
        </p:nvCxnSpPr>
        <p:spPr>
          <a:xfrm>
            <a:off x="1133939" y="5460880"/>
            <a:ext cx="0" cy="981367"/>
          </a:xfrm>
          <a:prstGeom prst="line">
            <a:avLst/>
          </a:prstGeom>
          <a:ln w="444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13"/>
          <p:cNvCxnSpPr/>
          <p:nvPr/>
        </p:nvCxnSpPr>
        <p:spPr>
          <a:xfrm>
            <a:off x="3833958" y="5460879"/>
            <a:ext cx="0" cy="981367"/>
          </a:xfrm>
          <a:prstGeom prst="line">
            <a:avLst/>
          </a:prstGeom>
          <a:ln w="444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Connecteur droit 15"/>
          <p:cNvCxnSpPr/>
          <p:nvPr/>
        </p:nvCxnSpPr>
        <p:spPr>
          <a:xfrm flipH="1">
            <a:off x="5789435" y="5580260"/>
            <a:ext cx="1" cy="693337"/>
          </a:xfrm>
          <a:prstGeom prst="line">
            <a:avLst/>
          </a:prstGeom>
          <a:ln w="444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4670" y="5323876"/>
            <a:ext cx="461261" cy="48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Ellipse 16"/>
          <p:cNvSpPr/>
          <p:nvPr/>
        </p:nvSpPr>
        <p:spPr>
          <a:xfrm>
            <a:off x="2028370" y="3776463"/>
            <a:ext cx="864096" cy="864096"/>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Ellipse 19"/>
          <p:cNvSpPr/>
          <p:nvPr/>
        </p:nvSpPr>
        <p:spPr>
          <a:xfrm>
            <a:off x="5562873" y="4424535"/>
            <a:ext cx="432048" cy="43204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Connecteur droit avec flèche 18"/>
          <p:cNvCxnSpPr/>
          <p:nvPr/>
        </p:nvCxnSpPr>
        <p:spPr>
          <a:xfrm>
            <a:off x="2460418" y="4632321"/>
            <a:ext cx="0" cy="516633"/>
          </a:xfrm>
          <a:prstGeom prst="straightConnector1">
            <a:avLst/>
          </a:prstGeom>
          <a:noFill/>
          <a:ln>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55" name="Connecteur droit avec flèche 23"/>
          <p:cNvCxnSpPr>
            <a:stCxn id="43" idx="4"/>
          </p:cNvCxnSpPr>
          <p:nvPr/>
        </p:nvCxnSpPr>
        <p:spPr>
          <a:xfrm>
            <a:off x="5778897" y="4856583"/>
            <a:ext cx="0" cy="383706"/>
          </a:xfrm>
          <a:prstGeom prst="straightConnector1">
            <a:avLst/>
          </a:prstGeom>
          <a:noFill/>
          <a:ln>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56" name="Rectangle 55"/>
          <p:cNvSpPr/>
          <p:nvPr/>
        </p:nvSpPr>
        <p:spPr>
          <a:xfrm>
            <a:off x="1133938" y="6372036"/>
            <a:ext cx="2700019" cy="338554"/>
          </a:xfrm>
          <a:prstGeom prst="rect">
            <a:avLst/>
          </a:prstGeom>
        </p:spPr>
        <p:txBody>
          <a:bodyPr wrap="square">
            <a:spAutoFit/>
          </a:bodyPr>
          <a:lstStyle/>
          <a:p>
            <a:pPr algn="ctr"/>
            <a:r>
              <a:rPr lang="en-GB" sz="1600" dirty="0" err="1">
                <a:solidFill>
                  <a:schemeClr val="bg1">
                    <a:lumMod val="50000"/>
                  </a:schemeClr>
                </a:solidFill>
              </a:rPr>
              <a:t>dynamische</a:t>
            </a:r>
            <a:r>
              <a:rPr lang="en-GB" sz="1600" dirty="0">
                <a:solidFill>
                  <a:schemeClr val="bg1">
                    <a:lumMod val="50000"/>
                  </a:schemeClr>
                </a:solidFill>
              </a:rPr>
              <a:t> </a:t>
            </a:r>
            <a:r>
              <a:rPr lang="en-GB" sz="1600" dirty="0" err="1" smtClean="0">
                <a:solidFill>
                  <a:schemeClr val="bg1">
                    <a:lumMod val="50000"/>
                  </a:schemeClr>
                </a:solidFill>
              </a:rPr>
              <a:t>Schilderbrücke</a:t>
            </a:r>
            <a:r>
              <a:rPr lang="en-GB" sz="1600" dirty="0" smtClean="0">
                <a:solidFill>
                  <a:schemeClr val="bg1">
                    <a:lumMod val="50000"/>
                  </a:schemeClr>
                </a:solidFill>
              </a:rPr>
              <a:t> </a:t>
            </a:r>
            <a:endParaRPr lang="en-GB" sz="1600" dirty="0">
              <a:solidFill>
                <a:schemeClr val="bg1">
                  <a:lumMod val="50000"/>
                </a:schemeClr>
              </a:solidFill>
            </a:endParaRPr>
          </a:p>
        </p:txBody>
      </p:sp>
      <p:sp>
        <p:nvSpPr>
          <p:cNvPr id="57" name="Rectangle 56"/>
          <p:cNvSpPr/>
          <p:nvPr/>
        </p:nvSpPr>
        <p:spPr>
          <a:xfrm>
            <a:off x="4702599" y="6272969"/>
            <a:ext cx="2173672" cy="338554"/>
          </a:xfrm>
          <a:prstGeom prst="rect">
            <a:avLst/>
          </a:prstGeom>
        </p:spPr>
        <p:txBody>
          <a:bodyPr wrap="none">
            <a:spAutoFit/>
          </a:bodyPr>
          <a:lstStyle/>
          <a:p>
            <a:pPr algn="ctr"/>
            <a:r>
              <a:rPr lang="en-GB" sz="1600" dirty="0">
                <a:solidFill>
                  <a:schemeClr val="bg1">
                    <a:lumMod val="50000"/>
                  </a:schemeClr>
                </a:solidFill>
              </a:rPr>
              <a:t>separate </a:t>
            </a:r>
            <a:r>
              <a:rPr lang="en-GB" sz="1600" dirty="0" err="1" smtClean="0">
                <a:solidFill>
                  <a:schemeClr val="bg1">
                    <a:lumMod val="50000"/>
                  </a:schemeClr>
                </a:solidFill>
              </a:rPr>
              <a:t>Beschilderung</a:t>
            </a:r>
            <a:r>
              <a:rPr lang="en-GB" sz="1600" dirty="0" smtClean="0">
                <a:solidFill>
                  <a:schemeClr val="bg1">
                    <a:lumMod val="50000"/>
                  </a:schemeClr>
                </a:solidFill>
              </a:rPr>
              <a:t> </a:t>
            </a:r>
            <a:endParaRPr lang="en-GB" sz="1600" dirty="0">
              <a:solidFill>
                <a:schemeClr val="bg1">
                  <a:lumMod val="50000"/>
                </a:schemeClr>
              </a:solidFill>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2230" y="155570"/>
            <a:ext cx="1431867" cy="489763"/>
          </a:xfrm>
          <a:prstGeom prst="rect">
            <a:avLst/>
          </a:prstGeom>
        </p:spPr>
      </p:pic>
    </p:spTree>
    <p:extLst>
      <p:ext uri="{BB962C8B-B14F-4D97-AF65-F5344CB8AC3E}">
        <p14:creationId xmlns:p14="http://schemas.microsoft.com/office/powerpoint/2010/main" val="3597666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6912768" cy="216024"/>
          </a:xfrm>
        </p:spPr>
        <p:txBody>
          <a:bodyPr>
            <a:noAutofit/>
          </a:bodyPr>
          <a:lstStyle/>
          <a:p>
            <a:pPr algn="l">
              <a:spcBef>
                <a:spcPct val="20000"/>
              </a:spcBef>
            </a:pPr>
            <a:r>
              <a:rPr lang="fr-LU" sz="1100" dirty="0" err="1" smtClean="0">
                <a:solidFill>
                  <a:schemeClr val="bg1">
                    <a:lumMod val="50000"/>
                  </a:schemeClr>
                </a:solidFill>
                <a:cs typeface="Arial" panose="020B0604020202020204" pitchFamily="34" charset="0"/>
              </a:rPr>
              <a:t>UMSETZUNGSMAßNAHMEN</a:t>
            </a:r>
            <a:r>
              <a:rPr lang="fr-LU" sz="1100" dirty="0" smtClean="0">
                <a:solidFill>
                  <a:schemeClr val="bg1">
                    <a:lumMod val="50000"/>
                  </a:schemeClr>
                </a:solidFill>
                <a:cs typeface="Arial" panose="020B0604020202020204" pitchFamily="34" charset="0"/>
              </a:rPr>
              <a:t> AUF DEM LUXEMBURGISCHEN AUTOBAHNNETZ  </a:t>
            </a:r>
            <a:br>
              <a:rPr lang="fr-LU" sz="1100" dirty="0" smtClean="0">
                <a:solidFill>
                  <a:schemeClr val="bg1">
                    <a:lumMod val="50000"/>
                  </a:schemeClr>
                </a:solidFill>
                <a:cs typeface="Arial" panose="020B0604020202020204" pitchFamily="34" charset="0"/>
              </a:rPr>
            </a:br>
            <a:r>
              <a:rPr lang="fr-LU" sz="1000" dirty="0" smtClean="0">
                <a:solidFill>
                  <a:srgbClr val="FF0000"/>
                </a:solidFill>
                <a:latin typeface="+mn-lt"/>
                <a:cs typeface="Arial" panose="020B0604020202020204" pitchFamily="34" charset="0"/>
              </a:rPr>
              <a:t>Los </a:t>
            </a:r>
            <a:r>
              <a:rPr lang="fr-LU" sz="1000" dirty="0">
                <a:solidFill>
                  <a:srgbClr val="FF0000"/>
                </a:solidFill>
                <a:latin typeface="+mn-lt"/>
                <a:cs typeface="Arial" panose="020B0604020202020204" pitchFamily="34" charset="0"/>
              </a:rPr>
              <a:t>1: </a:t>
            </a:r>
            <a:r>
              <a:rPr lang="fr-LU" sz="1000" dirty="0" err="1">
                <a:solidFill>
                  <a:srgbClr val="FF0000"/>
                </a:solidFill>
                <a:latin typeface="+mn-lt"/>
                <a:cs typeface="Arial" panose="020B0604020202020204" pitchFamily="34" charset="0"/>
              </a:rPr>
              <a:t>Sanierung</a:t>
            </a:r>
            <a:r>
              <a:rPr lang="fr-LU" sz="1000" dirty="0">
                <a:solidFill>
                  <a:srgbClr val="FF0000"/>
                </a:solidFill>
                <a:latin typeface="+mn-lt"/>
                <a:cs typeface="Arial" panose="020B0604020202020204" pitchFamily="34" charset="0"/>
              </a:rPr>
              <a:t> der </a:t>
            </a:r>
            <a:r>
              <a:rPr lang="fr-LU" sz="1000" dirty="0" err="1">
                <a:solidFill>
                  <a:srgbClr val="FF0000"/>
                </a:solidFill>
                <a:latin typeface="+mn-lt"/>
                <a:cs typeface="Arial" panose="020B0604020202020204" pitchFamily="34" charset="0"/>
              </a:rPr>
              <a:t>Autobahn</a:t>
            </a:r>
            <a:r>
              <a:rPr lang="fr-LU" sz="1000" dirty="0">
                <a:solidFill>
                  <a:srgbClr val="FF0000"/>
                </a:solidFill>
                <a:latin typeface="+mn-lt"/>
                <a:cs typeface="Arial" panose="020B0604020202020204" pitchFamily="34" charset="0"/>
              </a:rPr>
              <a:t> A6 + </a:t>
            </a:r>
            <a:r>
              <a:rPr lang="fr-LU" sz="1000" dirty="0" err="1">
                <a:solidFill>
                  <a:srgbClr val="FF0000"/>
                </a:solidFill>
                <a:latin typeface="+mn-lt"/>
                <a:cs typeface="Arial" panose="020B0604020202020204" pitchFamily="34" charset="0"/>
              </a:rPr>
              <a:t>Ausbau</a:t>
            </a:r>
            <a:r>
              <a:rPr lang="fr-LU" sz="1000" dirty="0">
                <a:solidFill>
                  <a:srgbClr val="FF0000"/>
                </a:solidFill>
                <a:latin typeface="+mn-lt"/>
                <a:cs typeface="Arial" panose="020B0604020202020204" pitchFamily="34" charset="0"/>
              </a:rPr>
              <a:t> des </a:t>
            </a:r>
            <a:r>
              <a:rPr lang="fr-LU" sz="1000" dirty="0" err="1">
                <a:solidFill>
                  <a:srgbClr val="FF0000"/>
                </a:solidFill>
                <a:latin typeface="+mn-lt"/>
                <a:cs typeface="Arial" panose="020B0604020202020204" pitchFamily="34" charset="0"/>
              </a:rPr>
              <a:t>Seitenstreifens</a:t>
            </a:r>
            <a:r>
              <a:rPr lang="fr-LU" sz="1000" dirty="0">
                <a:solidFill>
                  <a:srgbClr val="FF0000"/>
                </a:solidFill>
                <a:latin typeface="+mn-lt"/>
                <a:cs typeface="Arial" panose="020B0604020202020204" pitchFamily="34" charset="0"/>
              </a:rPr>
              <a:t> (</a:t>
            </a:r>
            <a:r>
              <a:rPr lang="fr-LU" sz="1000" dirty="0" err="1">
                <a:solidFill>
                  <a:srgbClr val="FF0000"/>
                </a:solidFill>
                <a:latin typeface="+mn-lt"/>
                <a:cs typeface="Arial" panose="020B0604020202020204" pitchFamily="34" charset="0"/>
              </a:rPr>
              <a:t>außenliegender</a:t>
            </a:r>
            <a:r>
              <a:rPr lang="fr-LU" sz="1000" dirty="0">
                <a:solidFill>
                  <a:srgbClr val="FF0000"/>
                </a:solidFill>
                <a:latin typeface="+mn-lt"/>
                <a:cs typeface="Arial" panose="020B0604020202020204" pitchFamily="34" charset="0"/>
              </a:rPr>
              <a:t> </a:t>
            </a:r>
            <a:r>
              <a:rPr lang="fr-LU" sz="1000" dirty="0" err="1">
                <a:solidFill>
                  <a:srgbClr val="FF0000"/>
                </a:solidFill>
                <a:latin typeface="+mn-lt"/>
                <a:cs typeface="Arial" panose="020B0604020202020204" pitchFamily="34" charset="0"/>
              </a:rPr>
              <a:t>Fahrgemeinschaftsstreifen</a:t>
            </a:r>
            <a:r>
              <a:rPr lang="fr-LU" sz="1000" dirty="0" smtClean="0">
                <a:solidFill>
                  <a:srgbClr val="FF0000"/>
                </a:solidFill>
                <a:latin typeface="+mn-lt"/>
                <a:cs typeface="Arial" panose="020B0604020202020204" pitchFamily="34" charset="0"/>
              </a:rPr>
              <a:t>)</a:t>
            </a:r>
            <a:r>
              <a:rPr lang="de-DE" sz="1000" dirty="0">
                <a:solidFill>
                  <a:srgbClr val="FF0000"/>
                </a:solidFill>
                <a:latin typeface="+mn-lt"/>
                <a:cs typeface="Arial" panose="020B0604020202020204" pitchFamily="34" charset="0"/>
              </a:rPr>
              <a:t/>
            </a:r>
            <a:br>
              <a:rPr lang="de-DE" sz="1000" dirty="0">
                <a:solidFill>
                  <a:srgbClr val="FF0000"/>
                </a:solidFill>
                <a:latin typeface="+mn-lt"/>
                <a:cs typeface="Arial" panose="020B0604020202020204" pitchFamily="34" charset="0"/>
              </a:rPr>
            </a:br>
            <a:endParaRPr lang="fr-LU" sz="1000" dirty="0">
              <a:solidFill>
                <a:srgbClr val="FF0000"/>
              </a:solidFill>
              <a:latin typeface="+mn-lt"/>
              <a:cs typeface="Arial" panose="020B0604020202020204" pitchFamily="34" charset="0"/>
            </a:endParaRPr>
          </a:p>
        </p:txBody>
      </p:sp>
      <p:cxnSp>
        <p:nvCxnSpPr>
          <p:cNvPr id="5" name="Straight Connector 4"/>
          <p:cNvCxnSpPr/>
          <p:nvPr/>
        </p:nvCxnSpPr>
        <p:spPr>
          <a:xfrm>
            <a:off x="467544" y="441299"/>
            <a:ext cx="684076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51520" y="836712"/>
            <a:ext cx="8640960" cy="2554545"/>
          </a:xfrm>
          <a:prstGeom prst="rect">
            <a:avLst/>
          </a:prstGeom>
          <a:solidFill>
            <a:schemeClr val="bg1">
              <a:lumMod val="95000"/>
            </a:schemeClr>
          </a:solidFill>
        </p:spPr>
        <p:txBody>
          <a:bodyPr wrap="square">
            <a:spAutoFit/>
          </a:bodyPr>
          <a:lstStyle/>
          <a:p>
            <a:r>
              <a:rPr lang="de-DE" sz="1600" dirty="0" smtClean="0">
                <a:solidFill>
                  <a:schemeClr val="bg1">
                    <a:lumMod val="50000"/>
                  </a:schemeClr>
                </a:solidFill>
              </a:rPr>
              <a:t>Zur </a:t>
            </a:r>
            <a:r>
              <a:rPr lang="de-DE" sz="1600" b="1" dirty="0" smtClean="0">
                <a:solidFill>
                  <a:schemeClr val="bg1">
                    <a:lumMod val="50000"/>
                  </a:schemeClr>
                </a:solidFill>
              </a:rPr>
              <a:t>Überwachung  des Seitenstreifens </a:t>
            </a:r>
            <a:r>
              <a:rPr lang="de-DE" sz="1600" dirty="0" smtClean="0">
                <a:solidFill>
                  <a:schemeClr val="bg1">
                    <a:lumMod val="50000"/>
                  </a:schemeClr>
                </a:solidFill>
              </a:rPr>
              <a:t>werden 20 Videokameras eingesetzt um eine lückenlose Überwachung zu garantieren um so möglichst schnell Gefahrenstellen zu erkennen und ggf. den Seitenstreifen zu sperren. Ergänzt werden die Kameras durch 34 DAI-Systeme (</a:t>
            </a:r>
            <a:r>
              <a:rPr lang="de-DE" sz="1600" dirty="0" err="1" smtClean="0">
                <a:solidFill>
                  <a:schemeClr val="bg1">
                    <a:lumMod val="50000"/>
                  </a:schemeClr>
                </a:solidFill>
              </a:rPr>
              <a:t>détection</a:t>
            </a:r>
            <a:r>
              <a:rPr lang="de-DE" sz="1600" dirty="0" smtClean="0">
                <a:solidFill>
                  <a:schemeClr val="bg1">
                    <a:lumMod val="50000"/>
                  </a:schemeClr>
                </a:solidFill>
              </a:rPr>
              <a:t> </a:t>
            </a:r>
            <a:r>
              <a:rPr lang="de-DE" sz="1600" dirty="0" err="1" smtClean="0">
                <a:solidFill>
                  <a:schemeClr val="bg1">
                    <a:lumMod val="50000"/>
                  </a:schemeClr>
                </a:solidFill>
              </a:rPr>
              <a:t>automatique</a:t>
            </a:r>
            <a:r>
              <a:rPr lang="de-DE" sz="1600" dirty="0" smtClean="0">
                <a:solidFill>
                  <a:schemeClr val="bg1">
                    <a:lumMod val="50000"/>
                  </a:schemeClr>
                </a:solidFill>
              </a:rPr>
              <a:t> </a:t>
            </a:r>
            <a:r>
              <a:rPr lang="de-DE" sz="1600" dirty="0" err="1" smtClean="0">
                <a:solidFill>
                  <a:schemeClr val="bg1">
                    <a:lumMod val="50000"/>
                  </a:schemeClr>
                </a:solidFill>
              </a:rPr>
              <a:t>d‘incidences</a:t>
            </a:r>
            <a:r>
              <a:rPr lang="de-DE" sz="1600" dirty="0" smtClean="0">
                <a:solidFill>
                  <a:schemeClr val="bg1">
                    <a:lumMod val="50000"/>
                  </a:schemeClr>
                </a:solidFill>
              </a:rPr>
              <a:t>). </a:t>
            </a:r>
          </a:p>
          <a:p>
            <a:endParaRPr lang="de-DE" sz="1600" dirty="0">
              <a:solidFill>
                <a:schemeClr val="bg1">
                  <a:lumMod val="50000"/>
                </a:schemeClr>
              </a:solidFill>
            </a:endParaRPr>
          </a:p>
          <a:p>
            <a:r>
              <a:rPr lang="de-DE" sz="1600" b="1" dirty="0">
                <a:solidFill>
                  <a:schemeClr val="bg1">
                    <a:lumMod val="50000"/>
                  </a:schemeClr>
                </a:solidFill>
              </a:rPr>
              <a:t>Kontroll- und Sanktionssysteme </a:t>
            </a:r>
            <a:r>
              <a:rPr lang="de-DE" sz="1600" dirty="0">
                <a:solidFill>
                  <a:schemeClr val="bg1">
                    <a:lumMod val="50000"/>
                  </a:schemeClr>
                </a:solidFill>
              </a:rPr>
              <a:t>zur Detektion des Besetzungsgrades sind derzeit in Entwicklung. </a:t>
            </a:r>
            <a:endParaRPr lang="de-DE" sz="1600" dirty="0" smtClean="0">
              <a:solidFill>
                <a:schemeClr val="bg1">
                  <a:lumMod val="50000"/>
                </a:schemeClr>
              </a:solidFill>
            </a:endParaRPr>
          </a:p>
          <a:p>
            <a:endParaRPr lang="de-DE" sz="1600" dirty="0">
              <a:solidFill>
                <a:schemeClr val="bg1">
                  <a:lumMod val="50000"/>
                </a:schemeClr>
              </a:solidFill>
            </a:endParaRPr>
          </a:p>
          <a:p>
            <a:r>
              <a:rPr lang="de-DE" sz="1600" b="1" dirty="0" smtClean="0">
                <a:solidFill>
                  <a:schemeClr val="bg1">
                    <a:lumMod val="50000"/>
                  </a:schemeClr>
                </a:solidFill>
              </a:rPr>
              <a:t>Anpassungen im Code de la route </a:t>
            </a:r>
            <a:r>
              <a:rPr lang="de-DE" sz="1600" dirty="0" smtClean="0">
                <a:solidFill>
                  <a:schemeClr val="bg1">
                    <a:lumMod val="50000"/>
                  </a:schemeClr>
                </a:solidFill>
              </a:rPr>
              <a:t>sind vorzusehen, </a:t>
            </a:r>
            <a:r>
              <a:rPr lang="de-DE" sz="1600" dirty="0" err="1" smtClean="0">
                <a:solidFill>
                  <a:schemeClr val="bg1">
                    <a:lumMod val="50000"/>
                  </a:schemeClr>
                </a:solidFill>
              </a:rPr>
              <a:t>zB</a:t>
            </a:r>
            <a:r>
              <a:rPr lang="de-DE" sz="1600" dirty="0" smtClean="0">
                <a:solidFill>
                  <a:schemeClr val="bg1">
                    <a:lumMod val="50000"/>
                  </a:schemeClr>
                </a:solidFill>
              </a:rPr>
              <a:t>. Im Bereich der Befugnisse des CITA, Definition der Fahrgemeinschaft, Beschilderung, Änderung der Gesetzgebung in Bezug der Pannenstreifen und Nothaltebuchten, usw. </a:t>
            </a:r>
            <a:endParaRPr lang="de-DE" sz="1600" dirty="0">
              <a:solidFill>
                <a:schemeClr val="bg1">
                  <a:lumMod val="50000"/>
                </a:schemeClr>
              </a:solidFill>
            </a:endParaRPr>
          </a:p>
        </p:txBody>
      </p:sp>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252" y="3933056"/>
            <a:ext cx="3763496" cy="2022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2230" y="155570"/>
            <a:ext cx="1431867" cy="489763"/>
          </a:xfrm>
          <a:prstGeom prst="rect">
            <a:avLst/>
          </a:prstGeom>
        </p:spPr>
      </p:pic>
    </p:spTree>
    <p:extLst>
      <p:ext uri="{BB962C8B-B14F-4D97-AF65-F5344CB8AC3E}">
        <p14:creationId xmlns:p14="http://schemas.microsoft.com/office/powerpoint/2010/main" val="2862266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6912768" cy="216024"/>
          </a:xfrm>
        </p:spPr>
        <p:txBody>
          <a:bodyPr>
            <a:noAutofit/>
          </a:bodyPr>
          <a:lstStyle/>
          <a:p>
            <a:pPr algn="l">
              <a:spcBef>
                <a:spcPct val="20000"/>
              </a:spcBef>
            </a:pPr>
            <a:r>
              <a:rPr lang="fr-LU" sz="1100" dirty="0" err="1" smtClean="0">
                <a:solidFill>
                  <a:schemeClr val="bg1">
                    <a:lumMod val="50000"/>
                  </a:schemeClr>
                </a:solidFill>
                <a:cs typeface="Arial" panose="020B0604020202020204" pitchFamily="34" charset="0"/>
              </a:rPr>
              <a:t>UMSETZUNGSMAßNAHMEN</a:t>
            </a:r>
            <a:r>
              <a:rPr lang="fr-LU" sz="1100" dirty="0" smtClean="0">
                <a:solidFill>
                  <a:schemeClr val="bg1">
                    <a:lumMod val="50000"/>
                  </a:schemeClr>
                </a:solidFill>
                <a:cs typeface="Arial" panose="020B0604020202020204" pitchFamily="34" charset="0"/>
              </a:rPr>
              <a:t> AUF DEM LUXEMBURGISCHEN AUTOBAHNNETZ  </a:t>
            </a:r>
            <a:br>
              <a:rPr lang="fr-LU" sz="1100" dirty="0" smtClean="0">
                <a:solidFill>
                  <a:schemeClr val="bg1">
                    <a:lumMod val="50000"/>
                  </a:schemeClr>
                </a:solidFill>
                <a:cs typeface="Arial" panose="020B0604020202020204" pitchFamily="34" charset="0"/>
              </a:rPr>
            </a:br>
            <a:r>
              <a:rPr lang="fr-LU" sz="1000" dirty="0" smtClean="0">
                <a:solidFill>
                  <a:srgbClr val="FF0000"/>
                </a:solidFill>
                <a:latin typeface="+mn-lt"/>
                <a:cs typeface="Arial" panose="020B0604020202020204" pitchFamily="34" charset="0"/>
              </a:rPr>
              <a:t>Los </a:t>
            </a:r>
            <a:r>
              <a:rPr lang="fr-LU" sz="1000" dirty="0">
                <a:solidFill>
                  <a:srgbClr val="FF0000"/>
                </a:solidFill>
                <a:latin typeface="+mn-lt"/>
                <a:cs typeface="Arial" panose="020B0604020202020204" pitchFamily="34" charset="0"/>
              </a:rPr>
              <a:t>1: </a:t>
            </a:r>
            <a:r>
              <a:rPr lang="fr-LU" sz="1000" dirty="0" err="1">
                <a:solidFill>
                  <a:srgbClr val="FF0000"/>
                </a:solidFill>
                <a:latin typeface="+mn-lt"/>
                <a:cs typeface="Arial" panose="020B0604020202020204" pitchFamily="34" charset="0"/>
              </a:rPr>
              <a:t>Sanierung</a:t>
            </a:r>
            <a:r>
              <a:rPr lang="fr-LU" sz="1000" dirty="0">
                <a:solidFill>
                  <a:srgbClr val="FF0000"/>
                </a:solidFill>
                <a:latin typeface="+mn-lt"/>
                <a:cs typeface="Arial" panose="020B0604020202020204" pitchFamily="34" charset="0"/>
              </a:rPr>
              <a:t> der </a:t>
            </a:r>
            <a:r>
              <a:rPr lang="fr-LU" sz="1000" dirty="0" err="1">
                <a:solidFill>
                  <a:srgbClr val="FF0000"/>
                </a:solidFill>
                <a:latin typeface="+mn-lt"/>
                <a:cs typeface="Arial" panose="020B0604020202020204" pitchFamily="34" charset="0"/>
              </a:rPr>
              <a:t>Autobahn</a:t>
            </a:r>
            <a:r>
              <a:rPr lang="fr-LU" sz="1000" dirty="0">
                <a:solidFill>
                  <a:srgbClr val="FF0000"/>
                </a:solidFill>
                <a:latin typeface="+mn-lt"/>
                <a:cs typeface="Arial" panose="020B0604020202020204" pitchFamily="34" charset="0"/>
              </a:rPr>
              <a:t> A6 + </a:t>
            </a:r>
            <a:r>
              <a:rPr lang="fr-LU" sz="1000" dirty="0" err="1">
                <a:solidFill>
                  <a:srgbClr val="FF0000"/>
                </a:solidFill>
                <a:latin typeface="+mn-lt"/>
                <a:cs typeface="Arial" panose="020B0604020202020204" pitchFamily="34" charset="0"/>
              </a:rPr>
              <a:t>Ausbau</a:t>
            </a:r>
            <a:r>
              <a:rPr lang="fr-LU" sz="1000" dirty="0">
                <a:solidFill>
                  <a:srgbClr val="FF0000"/>
                </a:solidFill>
                <a:latin typeface="+mn-lt"/>
                <a:cs typeface="Arial" panose="020B0604020202020204" pitchFamily="34" charset="0"/>
              </a:rPr>
              <a:t> des </a:t>
            </a:r>
            <a:r>
              <a:rPr lang="fr-LU" sz="1000" dirty="0" err="1">
                <a:solidFill>
                  <a:srgbClr val="FF0000"/>
                </a:solidFill>
                <a:latin typeface="+mn-lt"/>
                <a:cs typeface="Arial" panose="020B0604020202020204" pitchFamily="34" charset="0"/>
              </a:rPr>
              <a:t>Seitenstreifens</a:t>
            </a:r>
            <a:r>
              <a:rPr lang="fr-LU" sz="1000" dirty="0">
                <a:solidFill>
                  <a:srgbClr val="FF0000"/>
                </a:solidFill>
                <a:latin typeface="+mn-lt"/>
                <a:cs typeface="Arial" panose="020B0604020202020204" pitchFamily="34" charset="0"/>
              </a:rPr>
              <a:t> (</a:t>
            </a:r>
            <a:r>
              <a:rPr lang="fr-LU" sz="1000" dirty="0" err="1">
                <a:solidFill>
                  <a:srgbClr val="FF0000"/>
                </a:solidFill>
                <a:latin typeface="+mn-lt"/>
                <a:cs typeface="Arial" panose="020B0604020202020204" pitchFamily="34" charset="0"/>
              </a:rPr>
              <a:t>außenliegender</a:t>
            </a:r>
            <a:r>
              <a:rPr lang="fr-LU" sz="1000" dirty="0">
                <a:solidFill>
                  <a:srgbClr val="FF0000"/>
                </a:solidFill>
                <a:latin typeface="+mn-lt"/>
                <a:cs typeface="Arial" panose="020B0604020202020204" pitchFamily="34" charset="0"/>
              </a:rPr>
              <a:t> </a:t>
            </a:r>
            <a:r>
              <a:rPr lang="fr-LU" sz="1000" dirty="0" err="1">
                <a:solidFill>
                  <a:srgbClr val="FF0000"/>
                </a:solidFill>
                <a:latin typeface="+mn-lt"/>
                <a:cs typeface="Arial" panose="020B0604020202020204" pitchFamily="34" charset="0"/>
              </a:rPr>
              <a:t>Fahrgemeinschaftsstreifen</a:t>
            </a:r>
            <a:r>
              <a:rPr lang="fr-LU" sz="1000" dirty="0" smtClean="0">
                <a:solidFill>
                  <a:srgbClr val="FF0000"/>
                </a:solidFill>
                <a:latin typeface="+mn-lt"/>
                <a:cs typeface="Arial" panose="020B0604020202020204" pitchFamily="34" charset="0"/>
              </a:rPr>
              <a:t>)</a:t>
            </a:r>
            <a:r>
              <a:rPr lang="de-DE" sz="1000" dirty="0">
                <a:solidFill>
                  <a:srgbClr val="FF0000"/>
                </a:solidFill>
                <a:latin typeface="+mn-lt"/>
                <a:cs typeface="Arial" panose="020B0604020202020204" pitchFamily="34" charset="0"/>
              </a:rPr>
              <a:t/>
            </a:r>
            <a:br>
              <a:rPr lang="de-DE" sz="1000" dirty="0">
                <a:solidFill>
                  <a:srgbClr val="FF0000"/>
                </a:solidFill>
                <a:latin typeface="+mn-lt"/>
                <a:cs typeface="Arial" panose="020B0604020202020204" pitchFamily="34" charset="0"/>
              </a:rPr>
            </a:br>
            <a:endParaRPr lang="fr-LU" sz="1000" dirty="0">
              <a:solidFill>
                <a:srgbClr val="FF0000"/>
              </a:solidFill>
              <a:latin typeface="+mn-lt"/>
              <a:cs typeface="Arial" panose="020B0604020202020204" pitchFamily="34" charset="0"/>
            </a:endParaRPr>
          </a:p>
        </p:txBody>
      </p:sp>
      <p:cxnSp>
        <p:nvCxnSpPr>
          <p:cNvPr id="5" name="Straight Connector 4"/>
          <p:cNvCxnSpPr/>
          <p:nvPr/>
        </p:nvCxnSpPr>
        <p:spPr>
          <a:xfrm>
            <a:off x="467544" y="441299"/>
            <a:ext cx="684076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0693" y="1352899"/>
            <a:ext cx="7602337" cy="1323439"/>
            <a:chOff x="276677" y="1492510"/>
            <a:chExt cx="7602337" cy="1323439"/>
          </a:xfrm>
        </p:grpSpPr>
        <p:sp>
          <p:nvSpPr>
            <p:cNvPr id="7" name="Rectangle 6"/>
            <p:cNvSpPr/>
            <p:nvPr/>
          </p:nvSpPr>
          <p:spPr>
            <a:xfrm>
              <a:off x="318174" y="1492510"/>
              <a:ext cx="7560840" cy="1323439"/>
            </a:xfrm>
            <a:prstGeom prst="rect">
              <a:avLst/>
            </a:prstGeom>
            <a:noFill/>
          </p:spPr>
          <p:txBody>
            <a:bodyPr wrap="square">
              <a:spAutoFit/>
            </a:bodyPr>
            <a:lstStyle/>
            <a:p>
              <a:r>
                <a:rPr lang="de-DE" sz="1600" dirty="0" smtClean="0">
                  <a:solidFill>
                    <a:srgbClr val="FF0000"/>
                  </a:solidFill>
                </a:rPr>
                <a:t>INFRASTRUKTURKOSTEN: SANIERUNG + AUSBAU DES SEITENSTREIFENS, AIRE DE CAPELLEN</a:t>
              </a:r>
            </a:p>
            <a:p>
              <a:endParaRPr lang="de-DE" sz="1600" dirty="0" smtClean="0">
                <a:solidFill>
                  <a:srgbClr val="FF0000"/>
                </a:solidFill>
              </a:endParaRPr>
            </a:p>
            <a:p>
              <a:endParaRPr lang="de-DE" sz="1600" dirty="0" smtClean="0">
                <a:solidFill>
                  <a:srgbClr val="FF0000"/>
                </a:solidFill>
              </a:endParaRPr>
            </a:p>
            <a:p>
              <a:endParaRPr lang="de-DE" sz="1600" dirty="0" smtClean="0">
                <a:solidFill>
                  <a:srgbClr val="FF0000"/>
                </a:solidFill>
              </a:endParaRPr>
            </a:p>
          </p:txBody>
        </p:sp>
        <p:sp>
          <p:nvSpPr>
            <p:cNvPr id="10" name="ZoneTexte 2"/>
            <p:cNvSpPr txBox="1"/>
            <p:nvPr/>
          </p:nvSpPr>
          <p:spPr>
            <a:xfrm>
              <a:off x="276677" y="2154230"/>
              <a:ext cx="1351652" cy="338554"/>
            </a:xfrm>
            <a:prstGeom prst="rect">
              <a:avLst/>
            </a:prstGeom>
            <a:noFill/>
          </p:spPr>
          <p:txBody>
            <a:bodyPr wrap="none" rtlCol="0">
              <a:spAutoFit/>
            </a:bodyPr>
            <a:lstStyle/>
            <a:p>
              <a:r>
                <a:rPr lang="fr-LU" sz="1600" dirty="0" smtClean="0">
                  <a:solidFill>
                    <a:schemeClr val="bg1">
                      <a:lumMod val="50000"/>
                    </a:schemeClr>
                  </a:solidFill>
                </a:rPr>
                <a:t>40</a:t>
              </a:r>
              <a:r>
                <a:rPr lang="fr-LU" sz="1600" dirty="0">
                  <a:solidFill>
                    <a:schemeClr val="bg1">
                      <a:lumMod val="50000"/>
                    </a:schemeClr>
                  </a:solidFill>
                </a:rPr>
                <a:t> </a:t>
              </a:r>
              <a:r>
                <a:rPr lang="fr-LU" sz="1600" dirty="0" smtClean="0">
                  <a:solidFill>
                    <a:schemeClr val="bg1">
                      <a:lumMod val="50000"/>
                    </a:schemeClr>
                  </a:solidFill>
                </a:rPr>
                <a:t>MIO € (HT)</a:t>
              </a:r>
              <a:endParaRPr lang="en-GB" sz="1600" dirty="0">
                <a:solidFill>
                  <a:schemeClr val="bg1">
                    <a:lumMod val="50000"/>
                  </a:schemeClr>
                </a:solidFill>
              </a:endParaRPr>
            </a:p>
          </p:txBody>
        </p:sp>
      </p:grpSp>
      <p:grpSp>
        <p:nvGrpSpPr>
          <p:cNvPr id="3" name="Group 2"/>
          <p:cNvGrpSpPr/>
          <p:nvPr/>
        </p:nvGrpSpPr>
        <p:grpSpPr>
          <a:xfrm>
            <a:off x="427991" y="2527469"/>
            <a:ext cx="7903238" cy="735637"/>
            <a:chOff x="263808" y="2707928"/>
            <a:chExt cx="7903238" cy="735637"/>
          </a:xfrm>
        </p:grpSpPr>
        <p:sp>
          <p:nvSpPr>
            <p:cNvPr id="8" name="Rectangle 7"/>
            <p:cNvSpPr/>
            <p:nvPr/>
          </p:nvSpPr>
          <p:spPr>
            <a:xfrm>
              <a:off x="298007" y="2707928"/>
              <a:ext cx="7869039" cy="338554"/>
            </a:xfrm>
            <a:prstGeom prst="rect">
              <a:avLst/>
            </a:prstGeom>
            <a:noFill/>
          </p:spPr>
          <p:txBody>
            <a:bodyPr wrap="square">
              <a:spAutoFit/>
            </a:bodyPr>
            <a:lstStyle/>
            <a:p>
              <a:r>
                <a:rPr lang="de-DE" sz="1600" dirty="0" smtClean="0">
                  <a:solidFill>
                    <a:srgbClr val="FF0000"/>
                  </a:solidFill>
                </a:rPr>
                <a:t>KOSTEN FÜR ÜBERWACHUNG, BESCHILDERUNG, VERKEHRSSTEUERUNG </a:t>
              </a:r>
              <a:endParaRPr lang="de-DE" sz="1600" dirty="0">
                <a:solidFill>
                  <a:srgbClr val="FF0000"/>
                </a:solidFill>
              </a:endParaRPr>
            </a:p>
          </p:txBody>
        </p:sp>
        <p:sp>
          <p:nvSpPr>
            <p:cNvPr id="11" name="ZoneTexte 11"/>
            <p:cNvSpPr txBox="1"/>
            <p:nvPr/>
          </p:nvSpPr>
          <p:spPr>
            <a:xfrm>
              <a:off x="263808" y="3105011"/>
              <a:ext cx="1449436" cy="338554"/>
            </a:xfrm>
            <a:prstGeom prst="rect">
              <a:avLst/>
            </a:prstGeom>
            <a:noFill/>
          </p:spPr>
          <p:txBody>
            <a:bodyPr wrap="none" rtlCol="0">
              <a:spAutoFit/>
            </a:bodyPr>
            <a:lstStyle/>
            <a:p>
              <a:r>
                <a:rPr lang="fr-LU" sz="1600" dirty="0" smtClean="0">
                  <a:solidFill>
                    <a:schemeClr val="bg1">
                      <a:lumMod val="50000"/>
                    </a:schemeClr>
                  </a:solidFill>
                </a:rPr>
                <a:t> 7,5 MIO € (HT)</a:t>
              </a:r>
              <a:endParaRPr lang="en-GB" sz="1600" dirty="0">
                <a:solidFill>
                  <a:schemeClr val="bg1">
                    <a:lumMod val="50000"/>
                  </a:schemeClr>
                </a:solidFill>
              </a:endParaRPr>
            </a:p>
          </p:txBody>
        </p:sp>
      </p:grpSp>
      <p:grpSp>
        <p:nvGrpSpPr>
          <p:cNvPr id="6" name="Group 5"/>
          <p:cNvGrpSpPr/>
          <p:nvPr/>
        </p:nvGrpSpPr>
        <p:grpSpPr>
          <a:xfrm>
            <a:off x="427991" y="3455688"/>
            <a:ext cx="3086038" cy="666281"/>
            <a:chOff x="283975" y="4227089"/>
            <a:chExt cx="3086038" cy="666281"/>
          </a:xfrm>
        </p:grpSpPr>
        <p:sp>
          <p:nvSpPr>
            <p:cNvPr id="9" name="Rectangle 8"/>
            <p:cNvSpPr/>
            <p:nvPr/>
          </p:nvSpPr>
          <p:spPr>
            <a:xfrm>
              <a:off x="283975" y="4227089"/>
              <a:ext cx="2592288" cy="338554"/>
            </a:xfrm>
            <a:prstGeom prst="rect">
              <a:avLst/>
            </a:prstGeom>
            <a:noFill/>
          </p:spPr>
          <p:txBody>
            <a:bodyPr wrap="square">
              <a:spAutoFit/>
            </a:bodyPr>
            <a:lstStyle/>
            <a:p>
              <a:r>
                <a:rPr lang="de-DE" sz="1600" dirty="0" smtClean="0">
                  <a:solidFill>
                    <a:srgbClr val="FF0000"/>
                  </a:solidFill>
                </a:rPr>
                <a:t>GESAMTKOSTENPUNKT</a:t>
              </a:r>
              <a:endParaRPr lang="de-DE" sz="1600" dirty="0">
                <a:solidFill>
                  <a:srgbClr val="FF0000"/>
                </a:solidFill>
              </a:endParaRPr>
            </a:p>
          </p:txBody>
        </p:sp>
        <p:sp>
          <p:nvSpPr>
            <p:cNvPr id="12" name="ZoneTexte 12"/>
            <p:cNvSpPr txBox="1"/>
            <p:nvPr/>
          </p:nvSpPr>
          <p:spPr>
            <a:xfrm>
              <a:off x="283975" y="4554816"/>
              <a:ext cx="3086038" cy="338554"/>
            </a:xfrm>
            <a:prstGeom prst="rect">
              <a:avLst/>
            </a:prstGeom>
            <a:noFill/>
          </p:spPr>
          <p:txBody>
            <a:bodyPr wrap="none" rtlCol="0">
              <a:spAutoFit/>
            </a:bodyPr>
            <a:lstStyle/>
            <a:p>
              <a:r>
                <a:rPr lang="fr-LU" sz="1600" dirty="0" smtClean="0">
                  <a:solidFill>
                    <a:schemeClr val="bg1">
                      <a:lumMod val="50000"/>
                    </a:schemeClr>
                  </a:solidFill>
                </a:rPr>
                <a:t>60 MIO </a:t>
              </a:r>
              <a:r>
                <a:rPr lang="fr-LU" sz="1600" dirty="0" smtClean="0">
                  <a:solidFill>
                    <a:schemeClr val="bg1">
                      <a:lumMod val="50000"/>
                    </a:schemeClr>
                  </a:solidFill>
                </a:rPr>
                <a:t>€ </a:t>
              </a:r>
              <a:r>
                <a:rPr lang="fr-LU" sz="1600" dirty="0" smtClean="0">
                  <a:solidFill>
                    <a:schemeClr val="bg1">
                      <a:lumMod val="50000"/>
                    </a:schemeClr>
                  </a:solidFill>
                </a:rPr>
                <a:t>(</a:t>
              </a:r>
              <a:r>
                <a:rPr lang="fr-LU" sz="1600" dirty="0" err="1" smtClean="0">
                  <a:solidFill>
                    <a:schemeClr val="bg1">
                      <a:lumMod val="50000"/>
                    </a:schemeClr>
                  </a:solidFill>
                </a:rPr>
                <a:t>Grobe</a:t>
              </a:r>
              <a:r>
                <a:rPr lang="fr-LU" sz="1600" dirty="0" smtClean="0">
                  <a:solidFill>
                    <a:schemeClr val="bg1">
                      <a:lumMod val="50000"/>
                    </a:schemeClr>
                  </a:solidFill>
                </a:rPr>
                <a:t> </a:t>
              </a:r>
              <a:r>
                <a:rPr lang="fr-LU" sz="1600" dirty="0" err="1" smtClean="0">
                  <a:solidFill>
                    <a:schemeClr val="bg1">
                      <a:lumMod val="50000"/>
                    </a:schemeClr>
                  </a:solidFill>
                </a:rPr>
                <a:t>Kostenschätzung</a:t>
              </a:r>
              <a:r>
                <a:rPr lang="fr-LU" sz="1600" dirty="0" smtClean="0">
                  <a:solidFill>
                    <a:schemeClr val="bg1">
                      <a:lumMod val="50000"/>
                    </a:schemeClr>
                  </a:solidFill>
                </a:rPr>
                <a:t>)</a:t>
              </a:r>
              <a:endParaRPr lang="en-GB" sz="1600" dirty="0">
                <a:solidFill>
                  <a:schemeClr val="bg1">
                    <a:lumMod val="50000"/>
                  </a:schemeClr>
                </a:solidFill>
              </a:endParaRPr>
            </a:p>
          </p:txBody>
        </p:sp>
      </p:grpSp>
      <p:sp>
        <p:nvSpPr>
          <p:cNvPr id="13" name="Rectangle 12"/>
          <p:cNvSpPr/>
          <p:nvPr/>
        </p:nvSpPr>
        <p:spPr>
          <a:xfrm>
            <a:off x="419918" y="730825"/>
            <a:ext cx="8640960" cy="369332"/>
          </a:xfrm>
          <a:prstGeom prst="rect">
            <a:avLst/>
          </a:prstGeom>
          <a:noFill/>
        </p:spPr>
        <p:txBody>
          <a:bodyPr wrap="square">
            <a:spAutoFit/>
          </a:bodyPr>
          <a:lstStyle/>
          <a:p>
            <a:pPr algn="ctr"/>
            <a:r>
              <a:rPr lang="de-DE" b="1" dirty="0" smtClean="0">
                <a:solidFill>
                  <a:schemeClr val="bg1">
                    <a:lumMod val="50000"/>
                  </a:schemeClr>
                </a:solidFill>
              </a:rPr>
              <a:t>KOSTENSCHÄTZUNG UND WEITERES VORGEHEN</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230" y="155570"/>
            <a:ext cx="1431867" cy="489763"/>
          </a:xfrm>
          <a:prstGeom prst="rect">
            <a:avLst/>
          </a:prstGeom>
        </p:spPr>
      </p:pic>
      <p:sp>
        <p:nvSpPr>
          <p:cNvPr id="15" name="TextBox 14"/>
          <p:cNvSpPr txBox="1"/>
          <p:nvPr/>
        </p:nvSpPr>
        <p:spPr>
          <a:xfrm>
            <a:off x="539552" y="4869160"/>
            <a:ext cx="184731" cy="369332"/>
          </a:xfrm>
          <a:prstGeom prst="rect">
            <a:avLst/>
          </a:prstGeom>
          <a:noFill/>
        </p:spPr>
        <p:txBody>
          <a:bodyPr wrap="none" rtlCol="0">
            <a:spAutoFit/>
          </a:bodyPr>
          <a:lstStyle/>
          <a:p>
            <a:endParaRPr lang="en-US" dirty="0"/>
          </a:p>
        </p:txBody>
      </p:sp>
      <p:grpSp>
        <p:nvGrpSpPr>
          <p:cNvPr id="20" name="Group 19"/>
          <p:cNvGrpSpPr/>
          <p:nvPr/>
        </p:nvGrpSpPr>
        <p:grpSpPr>
          <a:xfrm>
            <a:off x="419918" y="4351658"/>
            <a:ext cx="7923323" cy="2451843"/>
            <a:chOff x="255735" y="4049113"/>
            <a:chExt cx="7923323" cy="2451843"/>
          </a:xfrm>
        </p:grpSpPr>
        <p:sp>
          <p:nvSpPr>
            <p:cNvPr id="21" name="Rectangle 20"/>
            <p:cNvSpPr/>
            <p:nvPr/>
          </p:nvSpPr>
          <p:spPr>
            <a:xfrm>
              <a:off x="263808" y="4049113"/>
              <a:ext cx="2592288" cy="338554"/>
            </a:xfrm>
            <a:prstGeom prst="rect">
              <a:avLst/>
            </a:prstGeom>
            <a:noFill/>
          </p:spPr>
          <p:txBody>
            <a:bodyPr wrap="square">
              <a:spAutoFit/>
            </a:bodyPr>
            <a:lstStyle/>
            <a:p>
              <a:r>
                <a:rPr lang="de-DE" sz="1600" dirty="0" smtClean="0">
                  <a:solidFill>
                    <a:srgbClr val="FF0000"/>
                  </a:solidFill>
                </a:rPr>
                <a:t>WEITERES VORGEHEN</a:t>
              </a:r>
              <a:endParaRPr lang="de-DE" sz="1600" dirty="0">
                <a:solidFill>
                  <a:srgbClr val="FF0000"/>
                </a:solidFill>
              </a:endParaRPr>
            </a:p>
          </p:txBody>
        </p:sp>
        <p:sp>
          <p:nvSpPr>
            <p:cNvPr id="22" name="ZoneTexte 12"/>
            <p:cNvSpPr txBox="1"/>
            <p:nvPr/>
          </p:nvSpPr>
          <p:spPr>
            <a:xfrm>
              <a:off x="255735" y="4408075"/>
              <a:ext cx="7923323" cy="2092881"/>
            </a:xfrm>
            <a:prstGeom prst="rect">
              <a:avLst/>
            </a:prstGeom>
            <a:noFill/>
          </p:spPr>
          <p:txBody>
            <a:bodyPr wrap="none" rtlCol="0">
              <a:spAutoFit/>
            </a:bodyPr>
            <a:lstStyle/>
            <a:p>
              <a:r>
                <a:rPr lang="fr-LU" sz="1600" dirty="0" smtClean="0">
                  <a:solidFill>
                    <a:schemeClr val="bg1">
                      <a:lumMod val="50000"/>
                    </a:schemeClr>
                  </a:solidFill>
                </a:rPr>
                <a:t>- </a:t>
              </a:r>
              <a:r>
                <a:rPr lang="fr-LU" sz="1600" dirty="0" err="1" smtClean="0">
                  <a:solidFill>
                    <a:schemeClr val="bg1">
                      <a:lumMod val="50000"/>
                    </a:schemeClr>
                  </a:solidFill>
                </a:rPr>
                <a:t>Detailplanungen</a:t>
              </a:r>
              <a:endParaRPr lang="fr-LU" sz="1600" dirty="0" smtClean="0">
                <a:solidFill>
                  <a:schemeClr val="bg1">
                    <a:lumMod val="50000"/>
                  </a:schemeClr>
                </a:solidFill>
              </a:endParaRPr>
            </a:p>
            <a:p>
              <a:r>
                <a:rPr lang="fr-LU" sz="1600" dirty="0" smtClean="0">
                  <a:solidFill>
                    <a:schemeClr val="bg1">
                      <a:lumMod val="50000"/>
                    </a:schemeClr>
                  </a:solidFill>
                </a:rPr>
                <a:t>- </a:t>
              </a:r>
              <a:r>
                <a:rPr lang="fr-LU" sz="1600" dirty="0" err="1" smtClean="0">
                  <a:solidFill>
                    <a:schemeClr val="bg1">
                      <a:lumMod val="50000"/>
                    </a:schemeClr>
                  </a:solidFill>
                </a:rPr>
                <a:t>Genehmigungen</a:t>
              </a:r>
              <a:endParaRPr lang="fr-LU" sz="1600" dirty="0" smtClean="0">
                <a:solidFill>
                  <a:schemeClr val="bg1">
                    <a:lumMod val="50000"/>
                  </a:schemeClr>
                </a:solidFill>
              </a:endParaRPr>
            </a:p>
            <a:p>
              <a:r>
                <a:rPr lang="fr-LU" sz="1600" dirty="0">
                  <a:solidFill>
                    <a:schemeClr val="bg1">
                      <a:lumMod val="50000"/>
                    </a:schemeClr>
                  </a:solidFill>
                </a:rPr>
                <a:t>- </a:t>
              </a:r>
              <a:r>
                <a:rPr lang="fr-LU" sz="1600" dirty="0" err="1">
                  <a:solidFill>
                    <a:schemeClr val="bg1">
                      <a:lumMod val="50000"/>
                    </a:schemeClr>
                  </a:solidFill>
                </a:rPr>
                <a:t>Freigabe</a:t>
              </a:r>
              <a:r>
                <a:rPr lang="fr-LU" sz="1600" dirty="0">
                  <a:solidFill>
                    <a:schemeClr val="bg1">
                      <a:lumMod val="50000"/>
                    </a:schemeClr>
                  </a:solidFill>
                </a:rPr>
                <a:t> der </a:t>
              </a:r>
              <a:r>
                <a:rPr lang="fr-LU" sz="1600" dirty="0" err="1">
                  <a:solidFill>
                    <a:schemeClr val="bg1">
                      <a:lumMod val="50000"/>
                    </a:schemeClr>
                  </a:solidFill>
                </a:rPr>
                <a:t>Priorisierung</a:t>
              </a:r>
              <a:r>
                <a:rPr lang="fr-LU" sz="1600" dirty="0">
                  <a:solidFill>
                    <a:schemeClr val="bg1">
                      <a:lumMod val="50000"/>
                    </a:schemeClr>
                  </a:solidFill>
                </a:rPr>
                <a:t> </a:t>
              </a:r>
              <a:r>
                <a:rPr lang="fr-LU" sz="1600" dirty="0" err="1">
                  <a:solidFill>
                    <a:schemeClr val="bg1">
                      <a:lumMod val="50000"/>
                    </a:schemeClr>
                  </a:solidFill>
                </a:rPr>
                <a:t>durch</a:t>
              </a:r>
              <a:r>
                <a:rPr lang="fr-LU" sz="1600" dirty="0">
                  <a:solidFill>
                    <a:schemeClr val="bg1">
                      <a:lumMod val="50000"/>
                    </a:schemeClr>
                  </a:solidFill>
                </a:rPr>
                <a:t> </a:t>
              </a:r>
              <a:r>
                <a:rPr lang="fr-LU" sz="1600" dirty="0" err="1" smtClean="0">
                  <a:solidFill>
                    <a:schemeClr val="bg1">
                      <a:lumMod val="50000"/>
                    </a:schemeClr>
                  </a:solidFill>
                </a:rPr>
                <a:t>Abgeordnetenkammer</a:t>
              </a:r>
              <a:r>
                <a:rPr lang="fr-LU" sz="1600" dirty="0" smtClean="0">
                  <a:solidFill>
                    <a:schemeClr val="bg1">
                      <a:lumMod val="50000"/>
                    </a:schemeClr>
                  </a:solidFill>
                </a:rPr>
                <a:t> - </a:t>
              </a:r>
              <a:r>
                <a:rPr lang="fr-LU" sz="1600" dirty="0" err="1" smtClean="0">
                  <a:solidFill>
                    <a:schemeClr val="bg1">
                      <a:lumMod val="50000"/>
                    </a:schemeClr>
                  </a:solidFill>
                </a:rPr>
                <a:t>Ausarbeitung</a:t>
              </a:r>
              <a:r>
                <a:rPr lang="fr-LU" sz="1600" dirty="0" smtClean="0">
                  <a:solidFill>
                    <a:schemeClr val="bg1">
                      <a:lumMod val="50000"/>
                    </a:schemeClr>
                  </a:solidFill>
                </a:rPr>
                <a:t> </a:t>
              </a:r>
              <a:r>
                <a:rPr lang="fr-LU" sz="1600" dirty="0" err="1" smtClean="0">
                  <a:solidFill>
                    <a:schemeClr val="bg1">
                      <a:lumMod val="50000"/>
                    </a:schemeClr>
                  </a:solidFill>
                </a:rPr>
                <a:t>Finanzierungsgesetz</a:t>
              </a:r>
              <a:endParaRPr lang="fr-LU" sz="1600" dirty="0" smtClean="0">
                <a:solidFill>
                  <a:schemeClr val="bg1">
                    <a:lumMod val="50000"/>
                  </a:schemeClr>
                </a:solidFill>
              </a:endParaRPr>
            </a:p>
            <a:p>
              <a:r>
                <a:rPr lang="fr-LU" sz="1600" dirty="0" smtClean="0">
                  <a:solidFill>
                    <a:schemeClr val="bg1">
                      <a:lumMod val="50000"/>
                    </a:schemeClr>
                  </a:solidFill>
                </a:rPr>
                <a:t>- </a:t>
              </a:r>
              <a:r>
                <a:rPr lang="fr-LU" sz="1600" dirty="0" err="1" smtClean="0">
                  <a:solidFill>
                    <a:schemeClr val="bg1">
                      <a:lumMod val="50000"/>
                    </a:schemeClr>
                  </a:solidFill>
                </a:rPr>
                <a:t>Geschätzter</a:t>
              </a:r>
              <a:r>
                <a:rPr lang="fr-LU" sz="1600" dirty="0" smtClean="0">
                  <a:solidFill>
                    <a:schemeClr val="bg1">
                      <a:lumMod val="50000"/>
                    </a:schemeClr>
                  </a:solidFill>
                </a:rPr>
                <a:t> </a:t>
              </a:r>
              <a:r>
                <a:rPr lang="fr-LU" sz="1600" dirty="0" err="1" smtClean="0">
                  <a:solidFill>
                    <a:schemeClr val="bg1">
                      <a:lumMod val="50000"/>
                    </a:schemeClr>
                  </a:solidFill>
                </a:rPr>
                <a:t>Baubeginn</a:t>
              </a:r>
              <a:r>
                <a:rPr lang="fr-LU" sz="1600" dirty="0" smtClean="0">
                  <a:solidFill>
                    <a:schemeClr val="bg1">
                      <a:lumMod val="50000"/>
                    </a:schemeClr>
                  </a:solidFill>
                </a:rPr>
                <a:t> ca 2021</a:t>
              </a:r>
            </a:p>
            <a:p>
              <a:endParaRPr lang="fr-LU" sz="1600" dirty="0">
                <a:solidFill>
                  <a:schemeClr val="bg1">
                    <a:lumMod val="50000"/>
                  </a:schemeClr>
                </a:solidFill>
              </a:endParaRPr>
            </a:p>
            <a:p>
              <a:r>
                <a:rPr lang="fr-LU" sz="1600" dirty="0" smtClean="0">
                  <a:solidFill>
                    <a:srgbClr val="FF0000"/>
                  </a:solidFill>
                </a:rPr>
                <a:t>SOFORTMA</a:t>
              </a:r>
              <a:r>
                <a:rPr lang="en-US" dirty="0" smtClean="0">
                  <a:solidFill>
                    <a:srgbClr val="FF0000"/>
                  </a:solidFill>
                </a:rPr>
                <a:t>ß</a:t>
              </a:r>
              <a:r>
                <a:rPr lang="fr-LU" sz="1600" dirty="0" smtClean="0">
                  <a:solidFill>
                    <a:srgbClr val="FF0000"/>
                  </a:solidFill>
                </a:rPr>
                <a:t>NAHMEN:</a:t>
              </a:r>
            </a:p>
            <a:p>
              <a:r>
                <a:rPr lang="fr-LU" sz="1600" dirty="0" smtClean="0">
                  <a:solidFill>
                    <a:schemeClr val="bg1">
                      <a:lumMod val="50000"/>
                    </a:schemeClr>
                  </a:solidFill>
                </a:rPr>
                <a:t>-</a:t>
              </a:r>
              <a:r>
                <a:rPr lang="fr-LU" sz="1600" dirty="0" err="1" smtClean="0">
                  <a:solidFill>
                    <a:schemeClr val="bg1">
                      <a:lumMod val="50000"/>
                    </a:schemeClr>
                  </a:solidFill>
                </a:rPr>
                <a:t>Geschwindigkeitsmodulation</a:t>
              </a:r>
              <a:r>
                <a:rPr lang="fr-LU" sz="1600" dirty="0" smtClean="0">
                  <a:solidFill>
                    <a:schemeClr val="bg1">
                      <a:lumMod val="50000"/>
                    </a:schemeClr>
                  </a:solidFill>
                </a:rPr>
                <a:t>, </a:t>
              </a:r>
              <a:r>
                <a:rPr lang="fr-LU" sz="1600" dirty="0" err="1" smtClean="0">
                  <a:solidFill>
                    <a:schemeClr val="bg1">
                      <a:lumMod val="50000"/>
                    </a:schemeClr>
                  </a:solidFill>
                </a:rPr>
                <a:t>Testphase</a:t>
              </a:r>
              <a:r>
                <a:rPr lang="fr-LU" sz="1600" dirty="0" smtClean="0">
                  <a:solidFill>
                    <a:schemeClr val="bg1">
                      <a:lumMod val="50000"/>
                    </a:schemeClr>
                  </a:solidFill>
                </a:rPr>
                <a:t> </a:t>
              </a:r>
              <a:r>
                <a:rPr lang="fr-LU" sz="1600" dirty="0" err="1" smtClean="0">
                  <a:solidFill>
                    <a:schemeClr val="bg1">
                      <a:lumMod val="50000"/>
                    </a:schemeClr>
                  </a:solidFill>
                </a:rPr>
                <a:t>Geschwindigkeitsbegrenzung</a:t>
              </a:r>
              <a:r>
                <a:rPr lang="fr-LU" sz="1600" dirty="0" smtClean="0">
                  <a:solidFill>
                    <a:schemeClr val="bg1">
                      <a:lumMod val="50000"/>
                    </a:schemeClr>
                  </a:solidFill>
                </a:rPr>
                <a:t>: ab Ende Mai 2019</a:t>
              </a:r>
            </a:p>
            <a:p>
              <a:endParaRPr lang="en-GB" sz="1600" dirty="0">
                <a:solidFill>
                  <a:schemeClr val="bg1">
                    <a:lumMod val="50000"/>
                  </a:schemeClr>
                </a:solidFill>
              </a:endParaRPr>
            </a:p>
          </p:txBody>
        </p:sp>
      </p:grpSp>
    </p:spTree>
    <p:extLst>
      <p:ext uri="{BB962C8B-B14F-4D97-AF65-F5344CB8AC3E}">
        <p14:creationId xmlns:p14="http://schemas.microsoft.com/office/powerpoint/2010/main" val="4266374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67544" y="441299"/>
            <a:ext cx="684076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itle 1"/>
          <p:cNvSpPr txBox="1">
            <a:spLocks/>
          </p:cNvSpPr>
          <p:nvPr/>
        </p:nvSpPr>
        <p:spPr>
          <a:xfrm>
            <a:off x="4572000" y="2130425"/>
            <a:ext cx="4176464" cy="237869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LU" sz="2000" cap="all" dirty="0" smtClean="0">
                <a:solidFill>
                  <a:srgbClr val="FF0000"/>
                </a:solidFill>
                <a:cs typeface="Arial" panose="020B0604020202020204" pitchFamily="34" charset="0"/>
              </a:rPr>
              <a:t>MERCI POUR VOTRE ATTENTION</a:t>
            </a:r>
            <a:r>
              <a:rPr lang="fr-LU" sz="2000" b="1" dirty="0" smtClean="0">
                <a:latin typeface="Arial" panose="020B0604020202020204" pitchFamily="34" charset="0"/>
                <a:cs typeface="Arial" panose="020B0604020202020204" pitchFamily="34" charset="0"/>
              </a:rPr>
              <a:t/>
            </a:r>
            <a:br>
              <a:rPr lang="fr-LU" sz="2000" b="1" dirty="0" smtClean="0">
                <a:latin typeface="Arial" panose="020B0604020202020204" pitchFamily="34" charset="0"/>
                <a:cs typeface="Arial" panose="020B0604020202020204" pitchFamily="34" charset="0"/>
              </a:rPr>
            </a:br>
            <a:endParaRPr lang="fr-LU" sz="2000" b="1" dirty="0" smtClean="0">
              <a:latin typeface="Arial" panose="020B0604020202020204" pitchFamily="34" charset="0"/>
              <a:cs typeface="Arial" panose="020B0604020202020204" pitchFamily="34" charset="0"/>
            </a:endParaRPr>
          </a:p>
          <a:p>
            <a:pPr algn="l"/>
            <a:endParaRPr lang="fr-LU" sz="2000" b="1" dirty="0">
              <a:latin typeface="Arial" panose="020B0604020202020204" pitchFamily="34" charset="0"/>
              <a:cs typeface="Arial" panose="020B0604020202020204" pitchFamily="34" charset="0"/>
            </a:endParaRPr>
          </a:p>
          <a:p>
            <a:pPr algn="l"/>
            <a:r>
              <a:rPr lang="fr-CH" sz="2000" dirty="0" smtClean="0"/>
              <a:t/>
            </a:r>
            <a:br>
              <a:rPr lang="fr-CH" sz="2000" dirty="0" smtClean="0"/>
            </a:br>
            <a:r>
              <a:rPr lang="fr-LU" sz="2000" dirty="0" smtClean="0">
                <a:solidFill>
                  <a:schemeClr val="bg1">
                    <a:lumMod val="50000"/>
                  </a:schemeClr>
                </a:solidFill>
                <a:cs typeface="Arial" panose="020B0604020202020204" pitchFamily="34" charset="0"/>
              </a:rPr>
              <a:t>Téléchargement du dossier sur:</a:t>
            </a:r>
            <a:r>
              <a:rPr lang="fr-LU" sz="2000" dirty="0">
                <a:solidFill>
                  <a:srgbClr val="FF0000"/>
                </a:solidFill>
                <a:cs typeface="Arial" panose="020B0604020202020204" pitchFamily="34" charset="0"/>
              </a:rPr>
              <a:t/>
            </a:r>
            <a:br>
              <a:rPr lang="fr-LU" sz="2000" dirty="0">
                <a:solidFill>
                  <a:srgbClr val="FF0000"/>
                </a:solidFill>
                <a:cs typeface="Arial" panose="020B0604020202020204" pitchFamily="34" charset="0"/>
              </a:rPr>
            </a:br>
            <a:r>
              <a:rPr lang="fr-LU" sz="2000" dirty="0" smtClean="0">
                <a:solidFill>
                  <a:srgbClr val="FF0000"/>
                </a:solidFill>
                <a:cs typeface="Arial" panose="020B0604020202020204" pitchFamily="34" charset="0"/>
              </a:rPr>
              <a:t>www.mmtp.gouvernement.lu</a:t>
            </a:r>
            <a:endParaRPr lang="fr-LU" sz="2000" dirty="0">
              <a:solidFill>
                <a:srgbClr val="FF0000"/>
              </a:solidFill>
            </a:endParaRPr>
          </a:p>
        </p:txBody>
      </p:sp>
      <p:pic>
        <p:nvPicPr>
          <p:cNvPr id="25" name="Picture 3" descr="d:\profiles\_user_data\freistro\Desktop\groe_lei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340768"/>
            <a:ext cx="3441700" cy="43227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2230" y="155570"/>
            <a:ext cx="1431867" cy="489763"/>
          </a:xfrm>
          <a:prstGeom prst="rect">
            <a:avLst/>
          </a:prstGeom>
        </p:spPr>
      </p:pic>
    </p:spTree>
    <p:extLst>
      <p:ext uri="{BB962C8B-B14F-4D97-AF65-F5344CB8AC3E}">
        <p14:creationId xmlns:p14="http://schemas.microsoft.com/office/powerpoint/2010/main" val="626169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52005"/>
            <a:ext cx="4104456" cy="216024"/>
          </a:xfrm>
        </p:spPr>
        <p:txBody>
          <a:bodyPr>
            <a:noAutofit/>
          </a:bodyPr>
          <a:lstStyle/>
          <a:p>
            <a:pPr algn="l"/>
            <a:r>
              <a:rPr lang="fr-CH" sz="1000" dirty="0" err="1" smtClean="0">
                <a:solidFill>
                  <a:srgbClr val="FF0000"/>
                </a:solidFill>
              </a:rPr>
              <a:t>Normaler</a:t>
            </a:r>
            <a:r>
              <a:rPr lang="fr-CH" sz="1000" dirty="0" smtClean="0">
                <a:solidFill>
                  <a:srgbClr val="FF0000"/>
                </a:solidFill>
              </a:rPr>
              <a:t> </a:t>
            </a:r>
            <a:r>
              <a:rPr lang="fr-CH" sz="1000" dirty="0" err="1" smtClean="0">
                <a:solidFill>
                  <a:srgbClr val="FF0000"/>
                </a:solidFill>
              </a:rPr>
              <a:t>Berufsverkehr</a:t>
            </a:r>
            <a:r>
              <a:rPr lang="fr-CH" sz="1000" dirty="0" smtClean="0">
                <a:solidFill>
                  <a:srgbClr val="FF0000"/>
                </a:solidFill>
              </a:rPr>
              <a:t> – </a:t>
            </a:r>
            <a:r>
              <a:rPr lang="fr-CH" sz="1000" dirty="0" err="1" smtClean="0">
                <a:solidFill>
                  <a:srgbClr val="FF0000"/>
                </a:solidFill>
              </a:rPr>
              <a:t>Stau</a:t>
            </a:r>
            <a:r>
              <a:rPr lang="fr-CH" sz="1000" dirty="0" smtClean="0">
                <a:solidFill>
                  <a:srgbClr val="FF0000"/>
                </a:solidFill>
              </a:rPr>
              <a:t> </a:t>
            </a:r>
            <a:r>
              <a:rPr lang="fr-CH" sz="1000" dirty="0" err="1" smtClean="0">
                <a:solidFill>
                  <a:srgbClr val="FF0000"/>
                </a:solidFill>
              </a:rPr>
              <a:t>im</a:t>
            </a:r>
            <a:r>
              <a:rPr lang="fr-CH" sz="1000" dirty="0" smtClean="0">
                <a:solidFill>
                  <a:srgbClr val="FF0000"/>
                </a:solidFill>
              </a:rPr>
              <a:t> </a:t>
            </a:r>
            <a:r>
              <a:rPr lang="fr-CH" sz="1000" dirty="0" err="1" smtClean="0">
                <a:solidFill>
                  <a:srgbClr val="FF0000"/>
                </a:solidFill>
              </a:rPr>
              <a:t>Alltag</a:t>
            </a:r>
            <a:endParaRPr lang="fr-LU" sz="1000" dirty="0">
              <a:solidFill>
                <a:srgbClr val="FF0000"/>
              </a:solidFill>
            </a:endParaRPr>
          </a:p>
        </p:txBody>
      </p:sp>
      <p:cxnSp>
        <p:nvCxnSpPr>
          <p:cNvPr id="5" name="Straight Connector 4"/>
          <p:cNvCxnSpPr/>
          <p:nvPr/>
        </p:nvCxnSpPr>
        <p:spPr>
          <a:xfrm>
            <a:off x="467544" y="332656"/>
            <a:ext cx="684076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C:\Users\rombod\Desktop\19-04-16_Googlemaps_8h25_dienst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994" y="836713"/>
            <a:ext cx="8640000" cy="55063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1994" y="6343112"/>
            <a:ext cx="3105870" cy="246221"/>
          </a:xfrm>
          <a:prstGeom prst="rect">
            <a:avLst/>
          </a:prstGeom>
          <a:noFill/>
        </p:spPr>
        <p:txBody>
          <a:bodyPr wrap="square" rtlCol="0">
            <a:spAutoFit/>
          </a:bodyPr>
          <a:lstStyle/>
          <a:p>
            <a:r>
              <a:rPr lang="en-US" sz="1000" dirty="0" err="1" smtClean="0">
                <a:solidFill>
                  <a:schemeClr val="bg1">
                    <a:lumMod val="50000"/>
                  </a:schemeClr>
                </a:solidFill>
              </a:rPr>
              <a:t>Normale</a:t>
            </a:r>
            <a:r>
              <a:rPr lang="en-US" sz="1000" dirty="0" smtClean="0">
                <a:solidFill>
                  <a:schemeClr val="bg1">
                    <a:lumMod val="50000"/>
                  </a:schemeClr>
                </a:solidFill>
              </a:rPr>
              <a:t> </a:t>
            </a:r>
            <a:r>
              <a:rPr lang="en-US" sz="1000" dirty="0" err="1" smtClean="0">
                <a:solidFill>
                  <a:schemeClr val="bg1">
                    <a:lumMod val="50000"/>
                  </a:schemeClr>
                </a:solidFill>
              </a:rPr>
              <a:t>Verkehrslage</a:t>
            </a:r>
            <a:r>
              <a:rPr lang="en-US" sz="1000" dirty="0" smtClean="0">
                <a:solidFill>
                  <a:schemeClr val="bg1">
                    <a:lumMod val="50000"/>
                  </a:schemeClr>
                </a:solidFill>
              </a:rPr>
              <a:t>: 8:25 (</a:t>
            </a:r>
            <a:r>
              <a:rPr lang="en-US" sz="1000" dirty="0" err="1" smtClean="0">
                <a:solidFill>
                  <a:schemeClr val="bg1">
                    <a:lumMod val="50000"/>
                  </a:schemeClr>
                </a:solidFill>
              </a:rPr>
              <a:t>Quelle</a:t>
            </a:r>
            <a:r>
              <a:rPr lang="en-US" sz="1000" dirty="0" smtClean="0">
                <a:solidFill>
                  <a:schemeClr val="bg1">
                    <a:lumMod val="50000"/>
                  </a:schemeClr>
                </a:solidFill>
              </a:rPr>
              <a:t>: Google Maps)</a:t>
            </a:r>
            <a:endParaRPr lang="fr-FR" sz="1000" dirty="0">
              <a:solidFill>
                <a:schemeClr val="bg1">
                  <a:lumMod val="50000"/>
                </a:schemeClr>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2230" y="155570"/>
            <a:ext cx="1431867" cy="489763"/>
          </a:xfrm>
          <a:prstGeom prst="rect">
            <a:avLst/>
          </a:prstGeom>
        </p:spPr>
      </p:pic>
    </p:spTree>
    <p:extLst>
      <p:ext uri="{BB962C8B-B14F-4D97-AF65-F5344CB8AC3E}">
        <p14:creationId xmlns:p14="http://schemas.microsoft.com/office/powerpoint/2010/main" val="3283487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52005"/>
            <a:ext cx="6912768" cy="216024"/>
          </a:xfrm>
        </p:spPr>
        <p:txBody>
          <a:bodyPr>
            <a:noAutofit/>
          </a:bodyPr>
          <a:lstStyle/>
          <a:p>
            <a:pPr algn="l">
              <a:spcBef>
                <a:spcPct val="20000"/>
              </a:spcBef>
            </a:pPr>
            <a:r>
              <a:rPr lang="fr-LU" sz="1100" dirty="0" smtClean="0">
                <a:solidFill>
                  <a:schemeClr val="bg1">
                    <a:lumMod val="50000"/>
                  </a:schemeClr>
                </a:solidFill>
                <a:latin typeface="+mn-lt"/>
                <a:cs typeface="Arial" panose="020B0604020202020204" pitchFamily="34" charset="0"/>
              </a:rPr>
              <a:t>MODU </a:t>
            </a:r>
            <a:r>
              <a:rPr lang="fr-LU" sz="1100" dirty="0">
                <a:solidFill>
                  <a:schemeClr val="bg1">
                    <a:lumMod val="50000"/>
                  </a:schemeClr>
                </a:solidFill>
                <a:latin typeface="+mn-lt"/>
                <a:cs typeface="Arial" panose="020B0604020202020204" pitchFamily="34" charset="0"/>
              </a:rPr>
              <a:t>2.0: </a:t>
            </a:r>
            <a:r>
              <a:rPr lang="fr-LU" sz="1000" dirty="0">
                <a:solidFill>
                  <a:srgbClr val="FF0000"/>
                </a:solidFill>
                <a:latin typeface="+mn-lt"/>
                <a:cs typeface="Arial" panose="020B0604020202020204" pitchFamily="34" charset="0"/>
              </a:rPr>
              <a:t>Als </a:t>
            </a:r>
            <a:r>
              <a:rPr lang="fr-LU" sz="1000" dirty="0" err="1">
                <a:solidFill>
                  <a:srgbClr val="FF0000"/>
                </a:solidFill>
                <a:latin typeface="+mn-lt"/>
                <a:cs typeface="Arial" panose="020B0604020202020204" pitchFamily="34" charset="0"/>
              </a:rPr>
              <a:t>strategisches</a:t>
            </a:r>
            <a:r>
              <a:rPr lang="fr-LU" sz="1000" dirty="0">
                <a:solidFill>
                  <a:srgbClr val="FF0000"/>
                </a:solidFill>
                <a:latin typeface="+mn-lt"/>
                <a:cs typeface="Arial" panose="020B0604020202020204" pitchFamily="34" charset="0"/>
              </a:rPr>
              <a:t> </a:t>
            </a:r>
            <a:r>
              <a:rPr lang="fr-LU" sz="1000" dirty="0" err="1">
                <a:solidFill>
                  <a:srgbClr val="FF0000"/>
                </a:solidFill>
                <a:latin typeface="+mn-lt"/>
                <a:cs typeface="Arial" panose="020B0604020202020204" pitchFamily="34" charset="0"/>
              </a:rPr>
              <a:t>Ziel</a:t>
            </a:r>
            <a:r>
              <a:rPr lang="fr-LU" sz="1000" dirty="0">
                <a:solidFill>
                  <a:srgbClr val="FF0000"/>
                </a:solidFill>
                <a:latin typeface="+mn-lt"/>
                <a:cs typeface="Arial" panose="020B0604020202020204" pitchFamily="34" charset="0"/>
              </a:rPr>
              <a:t> </a:t>
            </a:r>
            <a:r>
              <a:rPr lang="fr-LU" sz="1000" dirty="0" err="1">
                <a:solidFill>
                  <a:srgbClr val="FF0000"/>
                </a:solidFill>
                <a:latin typeface="+mn-lt"/>
                <a:cs typeface="Arial" panose="020B0604020202020204" pitchFamily="34" charset="0"/>
              </a:rPr>
              <a:t>für</a:t>
            </a:r>
            <a:r>
              <a:rPr lang="fr-LU" sz="1000" dirty="0">
                <a:solidFill>
                  <a:srgbClr val="FF0000"/>
                </a:solidFill>
                <a:latin typeface="+mn-lt"/>
                <a:cs typeface="Arial" panose="020B0604020202020204" pitchFamily="34" charset="0"/>
              </a:rPr>
              <a:t> 2025 </a:t>
            </a:r>
            <a:r>
              <a:rPr lang="fr-LU" sz="1000" dirty="0" err="1">
                <a:solidFill>
                  <a:srgbClr val="FF0000"/>
                </a:solidFill>
                <a:latin typeface="+mn-lt"/>
                <a:cs typeface="Arial" panose="020B0604020202020204" pitchFamily="34" charset="0"/>
              </a:rPr>
              <a:t>gilt</a:t>
            </a:r>
            <a:r>
              <a:rPr lang="fr-LU" sz="1000" dirty="0">
                <a:solidFill>
                  <a:srgbClr val="FF0000"/>
                </a:solidFill>
                <a:latin typeface="+mn-lt"/>
                <a:cs typeface="Arial" panose="020B0604020202020204" pitchFamily="34" charset="0"/>
              </a:rPr>
              <a:t> es den </a:t>
            </a:r>
            <a:r>
              <a:rPr lang="fr-LU" sz="1000" dirty="0" err="1">
                <a:solidFill>
                  <a:srgbClr val="FF0000"/>
                </a:solidFill>
                <a:latin typeface="+mn-lt"/>
                <a:cs typeface="Arial" panose="020B0604020202020204" pitchFamily="34" charset="0"/>
              </a:rPr>
              <a:t>Verkehrsfluss</a:t>
            </a:r>
            <a:r>
              <a:rPr lang="fr-LU" sz="1000" dirty="0">
                <a:solidFill>
                  <a:srgbClr val="FF0000"/>
                </a:solidFill>
                <a:latin typeface="+mn-lt"/>
                <a:cs typeface="Arial" panose="020B0604020202020204" pitchFamily="34" charset="0"/>
              </a:rPr>
              <a:t> </a:t>
            </a:r>
            <a:r>
              <a:rPr lang="fr-LU" sz="1000" dirty="0" err="1">
                <a:solidFill>
                  <a:srgbClr val="FF0000"/>
                </a:solidFill>
                <a:latin typeface="+mn-lt"/>
                <a:cs typeface="Arial" panose="020B0604020202020204" pitchFamily="34" charset="0"/>
              </a:rPr>
              <a:t>zu</a:t>
            </a:r>
            <a:r>
              <a:rPr lang="fr-LU" sz="1000" dirty="0">
                <a:solidFill>
                  <a:srgbClr val="FF0000"/>
                </a:solidFill>
                <a:latin typeface="+mn-lt"/>
                <a:cs typeface="Arial" panose="020B0604020202020204" pitchFamily="34" charset="0"/>
              </a:rPr>
              <a:t> </a:t>
            </a:r>
            <a:r>
              <a:rPr lang="fr-LU" sz="1000" dirty="0" smtClean="0">
                <a:solidFill>
                  <a:srgbClr val="FF0000"/>
                </a:solidFill>
                <a:latin typeface="+mn-lt"/>
                <a:cs typeface="Arial" panose="020B0604020202020204" pitchFamily="34" charset="0"/>
              </a:rPr>
              <a:t>den </a:t>
            </a:r>
            <a:r>
              <a:rPr lang="fr-LU" sz="1000" dirty="0" err="1" smtClean="0">
                <a:solidFill>
                  <a:srgbClr val="FF0000"/>
                </a:solidFill>
                <a:latin typeface="+mn-lt"/>
                <a:cs typeface="Arial" panose="020B0604020202020204" pitchFamily="34" charset="0"/>
              </a:rPr>
              <a:t>Hauptverkehrszeiten</a:t>
            </a:r>
            <a:r>
              <a:rPr lang="fr-LU" sz="1000" dirty="0" smtClean="0">
                <a:solidFill>
                  <a:srgbClr val="FF0000"/>
                </a:solidFill>
                <a:latin typeface="+mn-lt"/>
                <a:cs typeface="Arial" panose="020B0604020202020204" pitchFamily="34" charset="0"/>
              </a:rPr>
              <a:t> </a:t>
            </a:r>
            <a:r>
              <a:rPr lang="fr-LU" sz="1000" dirty="0" err="1">
                <a:solidFill>
                  <a:srgbClr val="FF0000"/>
                </a:solidFill>
                <a:latin typeface="+mn-lt"/>
                <a:cs typeface="Arial" panose="020B0604020202020204" pitchFamily="34" charset="0"/>
              </a:rPr>
              <a:t>zu</a:t>
            </a:r>
            <a:r>
              <a:rPr lang="fr-LU" sz="1000" dirty="0">
                <a:solidFill>
                  <a:srgbClr val="FF0000"/>
                </a:solidFill>
                <a:latin typeface="+mn-lt"/>
                <a:cs typeface="Arial" panose="020B0604020202020204" pitchFamily="34" charset="0"/>
              </a:rPr>
              <a:t> </a:t>
            </a:r>
            <a:r>
              <a:rPr lang="fr-LU" sz="1000" dirty="0" err="1">
                <a:solidFill>
                  <a:srgbClr val="FF0000"/>
                </a:solidFill>
                <a:latin typeface="+mn-lt"/>
                <a:cs typeface="Arial" panose="020B0604020202020204" pitchFamily="34" charset="0"/>
              </a:rPr>
              <a:t>verbessern</a:t>
            </a:r>
            <a:r>
              <a:rPr lang="fr-LU" sz="1000" dirty="0">
                <a:solidFill>
                  <a:srgbClr val="FF0000"/>
                </a:solidFill>
                <a:latin typeface="+mn-lt"/>
                <a:cs typeface="Arial" panose="020B0604020202020204" pitchFamily="34" charset="0"/>
              </a:rPr>
              <a:t>…</a:t>
            </a:r>
          </a:p>
        </p:txBody>
      </p:sp>
      <p:cxnSp>
        <p:nvCxnSpPr>
          <p:cNvPr id="5" name="Straight Connector 4"/>
          <p:cNvCxnSpPr/>
          <p:nvPr/>
        </p:nvCxnSpPr>
        <p:spPr>
          <a:xfrm>
            <a:off x="467544" y="332656"/>
            <a:ext cx="684076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1988840"/>
            <a:ext cx="3864858" cy="27632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568705"/>
            <a:ext cx="4464496" cy="15616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51520" y="968117"/>
            <a:ext cx="8640960" cy="584775"/>
          </a:xfrm>
          <a:prstGeom prst="rect">
            <a:avLst/>
          </a:prstGeom>
          <a:solidFill>
            <a:schemeClr val="bg1">
              <a:lumMod val="95000"/>
            </a:schemeClr>
          </a:solidFill>
        </p:spPr>
        <p:txBody>
          <a:bodyPr wrap="square">
            <a:spAutoFit/>
          </a:bodyPr>
          <a:lstStyle/>
          <a:p>
            <a:r>
              <a:rPr lang="de-DE" sz="1600" dirty="0">
                <a:solidFill>
                  <a:schemeClr val="bg1">
                    <a:lumMod val="50000"/>
                  </a:schemeClr>
                </a:solidFill>
              </a:rPr>
              <a:t>„Zu den Hauptverkehrszeiten und an Engpässen im Verkehrsnetz gilt es, möglichst viele Personen zu befördern und nicht  unbedingt möglichst viele Fahrzeuge.“</a:t>
            </a: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2276873"/>
            <a:ext cx="3347517" cy="15261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2230" y="155570"/>
            <a:ext cx="1431867" cy="489763"/>
          </a:xfrm>
          <a:prstGeom prst="rect">
            <a:avLst/>
          </a:prstGeom>
        </p:spPr>
      </p:pic>
    </p:spTree>
    <p:extLst>
      <p:ext uri="{BB962C8B-B14F-4D97-AF65-F5344CB8AC3E}">
        <p14:creationId xmlns:p14="http://schemas.microsoft.com/office/powerpoint/2010/main" val="3330770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52005"/>
            <a:ext cx="6912768" cy="216024"/>
          </a:xfrm>
        </p:spPr>
        <p:txBody>
          <a:bodyPr>
            <a:noAutofit/>
          </a:bodyPr>
          <a:lstStyle/>
          <a:p>
            <a:pPr algn="l">
              <a:spcBef>
                <a:spcPct val="20000"/>
              </a:spcBef>
            </a:pPr>
            <a:r>
              <a:rPr lang="fr-LU" sz="1100" dirty="0" smtClean="0">
                <a:solidFill>
                  <a:schemeClr val="bg1">
                    <a:lumMod val="50000"/>
                  </a:schemeClr>
                </a:solidFill>
                <a:latin typeface="+mn-lt"/>
                <a:cs typeface="Arial" panose="020B0604020202020204" pitchFamily="34" charset="0"/>
              </a:rPr>
              <a:t>OPTIMIERUNGSELEMENTE AUF LUXEMBURGISCHEN AUTOBAHNEN</a:t>
            </a:r>
            <a:endParaRPr lang="fr-LU" sz="1100" dirty="0">
              <a:solidFill>
                <a:schemeClr val="bg1">
                  <a:lumMod val="50000"/>
                </a:schemeClr>
              </a:solidFill>
              <a:latin typeface="+mn-lt"/>
              <a:cs typeface="Arial" panose="020B0604020202020204" pitchFamily="34" charset="0"/>
            </a:endParaRPr>
          </a:p>
        </p:txBody>
      </p:sp>
      <p:cxnSp>
        <p:nvCxnSpPr>
          <p:cNvPr id="5" name="Straight Connector 4"/>
          <p:cNvCxnSpPr/>
          <p:nvPr/>
        </p:nvCxnSpPr>
        <p:spPr>
          <a:xfrm>
            <a:off x="467544" y="332656"/>
            <a:ext cx="684076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4" descr="C:\Users\rombod\AppData\Local\Microsoft\Windows\Temporary Internet Files\Content.Outlook\H5IZ7H5Z\AUTOROUTES-A3-JPG-AL (2).jpg"/>
          <p:cNvPicPr>
            <a:picLocks noChangeAspect="1" noChangeArrowheads="1"/>
          </p:cNvPicPr>
          <p:nvPr/>
        </p:nvPicPr>
        <p:blipFill rotWithShape="1">
          <a:blip r:embed="rId2">
            <a:extLst>
              <a:ext uri="{28A0092B-C50C-407E-A947-70E740481C1C}">
                <a14:useLocalDpi xmlns:a14="http://schemas.microsoft.com/office/drawing/2010/main" val="0"/>
              </a:ext>
            </a:extLst>
          </a:blip>
          <a:srcRect t="29201" r="17659" b="9747"/>
          <a:stretch/>
        </p:blipFill>
        <p:spPr bwMode="auto">
          <a:xfrm>
            <a:off x="253627" y="3060700"/>
            <a:ext cx="7125073" cy="3608284"/>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
          <p:cNvSpPr txBox="1"/>
          <p:nvPr/>
        </p:nvSpPr>
        <p:spPr>
          <a:xfrm>
            <a:off x="5584304" y="3100755"/>
            <a:ext cx="428570" cy="276999"/>
          </a:xfrm>
          <a:prstGeom prst="rect">
            <a:avLst/>
          </a:prstGeom>
          <a:solidFill>
            <a:srgbClr val="0000AC"/>
          </a:solidFill>
        </p:spPr>
        <p:txBody>
          <a:bodyPr wrap="none" lIns="36000" tIns="0" rIns="36000" bIns="0" rtlCol="0">
            <a:spAutoFit/>
          </a:bodyPr>
          <a:lstStyle/>
          <a:p>
            <a:r>
              <a:rPr lang="fr-LU" dirty="0" smtClean="0">
                <a:solidFill>
                  <a:schemeClr val="bg1"/>
                </a:solidFill>
              </a:rPr>
              <a:t> A1 </a:t>
            </a:r>
            <a:endParaRPr lang="en-GB" dirty="0">
              <a:solidFill>
                <a:schemeClr val="bg1"/>
              </a:solidFill>
            </a:endParaRPr>
          </a:p>
        </p:txBody>
      </p:sp>
      <p:sp>
        <p:nvSpPr>
          <p:cNvPr id="13" name="ZoneTexte 5"/>
          <p:cNvSpPr txBox="1"/>
          <p:nvPr/>
        </p:nvSpPr>
        <p:spPr>
          <a:xfrm>
            <a:off x="3707904" y="5661248"/>
            <a:ext cx="428570" cy="276999"/>
          </a:xfrm>
          <a:prstGeom prst="rect">
            <a:avLst/>
          </a:prstGeom>
          <a:solidFill>
            <a:srgbClr val="0000AC"/>
          </a:solidFill>
        </p:spPr>
        <p:txBody>
          <a:bodyPr wrap="none" lIns="36000" tIns="0" rIns="36000" bIns="0" rtlCol="0">
            <a:spAutoFit/>
          </a:bodyPr>
          <a:lstStyle/>
          <a:p>
            <a:r>
              <a:rPr lang="fr-LU" dirty="0" smtClean="0">
                <a:solidFill>
                  <a:schemeClr val="bg1"/>
                </a:solidFill>
              </a:rPr>
              <a:t> A3 </a:t>
            </a:r>
            <a:endParaRPr lang="en-GB" dirty="0">
              <a:solidFill>
                <a:schemeClr val="bg1"/>
              </a:solidFill>
            </a:endParaRPr>
          </a:p>
        </p:txBody>
      </p:sp>
      <p:sp>
        <p:nvSpPr>
          <p:cNvPr id="14" name="ZoneTexte 6"/>
          <p:cNvSpPr txBox="1"/>
          <p:nvPr/>
        </p:nvSpPr>
        <p:spPr>
          <a:xfrm>
            <a:off x="2051720" y="4952201"/>
            <a:ext cx="428570" cy="276999"/>
          </a:xfrm>
          <a:prstGeom prst="rect">
            <a:avLst/>
          </a:prstGeom>
          <a:solidFill>
            <a:srgbClr val="0000AC"/>
          </a:solidFill>
        </p:spPr>
        <p:txBody>
          <a:bodyPr wrap="none" lIns="36000" tIns="0" rIns="36000" bIns="0" rtlCol="0">
            <a:spAutoFit/>
          </a:bodyPr>
          <a:lstStyle/>
          <a:p>
            <a:r>
              <a:rPr lang="fr-LU" dirty="0" smtClean="0">
                <a:solidFill>
                  <a:schemeClr val="bg1"/>
                </a:solidFill>
              </a:rPr>
              <a:t> A4 </a:t>
            </a:r>
            <a:endParaRPr lang="en-GB" dirty="0">
              <a:solidFill>
                <a:schemeClr val="bg1"/>
              </a:solidFill>
            </a:endParaRPr>
          </a:p>
        </p:txBody>
      </p:sp>
      <p:sp>
        <p:nvSpPr>
          <p:cNvPr id="15" name="ZoneTexte 7"/>
          <p:cNvSpPr txBox="1"/>
          <p:nvPr/>
        </p:nvSpPr>
        <p:spPr>
          <a:xfrm>
            <a:off x="1556897" y="3102853"/>
            <a:ext cx="428570" cy="276999"/>
          </a:xfrm>
          <a:prstGeom prst="rect">
            <a:avLst/>
          </a:prstGeom>
          <a:solidFill>
            <a:srgbClr val="0000AC"/>
          </a:solidFill>
        </p:spPr>
        <p:txBody>
          <a:bodyPr wrap="none" lIns="36000" tIns="0" rIns="36000" bIns="0" rtlCol="0">
            <a:spAutoFit/>
          </a:bodyPr>
          <a:lstStyle/>
          <a:p>
            <a:r>
              <a:rPr lang="fr-LU" dirty="0" smtClean="0">
                <a:solidFill>
                  <a:schemeClr val="bg1"/>
                </a:solidFill>
              </a:rPr>
              <a:t> A6 </a:t>
            </a:r>
            <a:endParaRPr lang="en-GB" dirty="0">
              <a:solidFill>
                <a:schemeClr val="bg1"/>
              </a:solidFill>
            </a:endParaRPr>
          </a:p>
        </p:txBody>
      </p:sp>
      <p:sp>
        <p:nvSpPr>
          <p:cNvPr id="16" name="ZoneTexte 4"/>
          <p:cNvSpPr txBox="1"/>
          <p:nvPr/>
        </p:nvSpPr>
        <p:spPr>
          <a:xfrm>
            <a:off x="7516835" y="4864842"/>
            <a:ext cx="1167114" cy="276999"/>
          </a:xfrm>
          <a:prstGeom prst="rect">
            <a:avLst/>
          </a:prstGeom>
          <a:noFill/>
        </p:spPr>
        <p:txBody>
          <a:bodyPr wrap="none" rtlCol="0">
            <a:spAutoFit/>
          </a:bodyPr>
          <a:lstStyle/>
          <a:p>
            <a:r>
              <a:rPr lang="fr-LU" sz="1200" dirty="0" err="1" smtClean="0"/>
              <a:t>Anschlussstelle</a:t>
            </a:r>
            <a:r>
              <a:rPr lang="fr-LU" sz="1200" dirty="0" smtClean="0"/>
              <a:t> </a:t>
            </a:r>
            <a:endParaRPr lang="en-GB" sz="1200" dirty="0"/>
          </a:p>
        </p:txBody>
      </p:sp>
      <p:sp>
        <p:nvSpPr>
          <p:cNvPr id="17" name="Rectangle 16"/>
          <p:cNvSpPr/>
          <p:nvPr/>
        </p:nvSpPr>
        <p:spPr>
          <a:xfrm>
            <a:off x="251520" y="968117"/>
            <a:ext cx="8640960" cy="1815882"/>
          </a:xfrm>
          <a:prstGeom prst="rect">
            <a:avLst/>
          </a:prstGeom>
          <a:solidFill>
            <a:schemeClr val="bg1">
              <a:lumMod val="95000"/>
            </a:schemeClr>
          </a:solidFill>
        </p:spPr>
        <p:txBody>
          <a:bodyPr wrap="square">
            <a:spAutoFit/>
          </a:bodyPr>
          <a:lstStyle/>
          <a:p>
            <a:r>
              <a:rPr lang="de-DE" sz="1600" dirty="0" smtClean="0">
                <a:solidFill>
                  <a:schemeClr val="bg1">
                    <a:lumMod val="50000"/>
                  </a:schemeClr>
                </a:solidFill>
              </a:rPr>
              <a:t>Wegen der hohen Knotenpunktdichte auf dem luxemburgischen Autobahnnetz , der Anzahl an Verflechtungsvorgängen und dem somit einhergehenden Konfliktpotential ist die Priorisierung von Fahrgemeinschaften/Bussen </a:t>
            </a:r>
            <a:r>
              <a:rPr lang="de-DE" sz="1600" dirty="0" smtClean="0">
                <a:solidFill>
                  <a:schemeClr val="bg1">
                    <a:lumMod val="50000"/>
                  </a:schemeClr>
                </a:solidFill>
              </a:rPr>
              <a:t>auf </a:t>
            </a:r>
            <a:r>
              <a:rPr lang="de-DE" sz="1600" b="1" dirty="0" smtClean="0">
                <a:solidFill>
                  <a:schemeClr val="bg1">
                    <a:lumMod val="50000"/>
                  </a:schemeClr>
                </a:solidFill>
              </a:rPr>
              <a:t>gesondertem Fahrstreifen</a:t>
            </a:r>
            <a:r>
              <a:rPr lang="de-DE" sz="1600" b="1" dirty="0" smtClean="0">
                <a:solidFill>
                  <a:schemeClr val="bg1">
                    <a:lumMod val="50000"/>
                  </a:schemeClr>
                </a:solidFill>
              </a:rPr>
              <a:t>/Seitenstreifen</a:t>
            </a:r>
            <a:r>
              <a:rPr lang="de-DE" sz="1600" dirty="0" smtClean="0">
                <a:solidFill>
                  <a:schemeClr val="bg1">
                    <a:lumMod val="50000"/>
                  </a:schemeClr>
                </a:solidFill>
              </a:rPr>
              <a:t> </a:t>
            </a:r>
            <a:r>
              <a:rPr lang="de-DE" sz="1600" dirty="0" smtClean="0">
                <a:solidFill>
                  <a:schemeClr val="bg1">
                    <a:lumMod val="50000"/>
                  </a:schemeClr>
                </a:solidFill>
              </a:rPr>
              <a:t>nur </a:t>
            </a:r>
            <a:r>
              <a:rPr lang="de-DE" sz="1600" dirty="0" smtClean="0">
                <a:solidFill>
                  <a:schemeClr val="bg1">
                    <a:lumMod val="50000"/>
                  </a:schemeClr>
                </a:solidFill>
              </a:rPr>
              <a:t>auf Basis folgender Elemente zu gewährleisten: </a:t>
            </a:r>
          </a:p>
          <a:p>
            <a:pPr marL="742950" lvl="1" indent="-285750">
              <a:buFont typeface="Wingdings" panose="05000000000000000000" pitchFamily="2" charset="2"/>
              <a:buChar char="§"/>
            </a:pPr>
            <a:r>
              <a:rPr lang="de-DE" sz="1600" b="1" dirty="0" smtClean="0">
                <a:solidFill>
                  <a:schemeClr val="bg1">
                    <a:lumMod val="50000"/>
                  </a:schemeClr>
                </a:solidFill>
              </a:rPr>
              <a:t>Geschwindigkeitsmodulation</a:t>
            </a:r>
          </a:p>
          <a:p>
            <a:pPr marL="742950" lvl="1" indent="-285750">
              <a:buFont typeface="Wingdings" panose="05000000000000000000" pitchFamily="2" charset="2"/>
              <a:buChar char="§"/>
            </a:pPr>
            <a:r>
              <a:rPr lang="de-DE" sz="1600" b="1" dirty="0" err="1" smtClean="0">
                <a:solidFill>
                  <a:schemeClr val="bg1">
                    <a:lumMod val="50000"/>
                  </a:schemeClr>
                </a:solidFill>
              </a:rPr>
              <a:t>Zuflussregelungsanlagen</a:t>
            </a:r>
            <a:r>
              <a:rPr lang="de-DE" sz="1600" b="1" dirty="0" smtClean="0">
                <a:solidFill>
                  <a:schemeClr val="bg1">
                    <a:lumMod val="50000"/>
                  </a:schemeClr>
                </a:solidFill>
              </a:rPr>
              <a:t> </a:t>
            </a:r>
            <a:r>
              <a:rPr lang="de-DE" sz="1600" dirty="0">
                <a:solidFill>
                  <a:schemeClr val="bg1">
                    <a:lumMod val="50000"/>
                  </a:schemeClr>
                </a:solidFill>
              </a:rPr>
              <a:t>an </a:t>
            </a:r>
            <a:r>
              <a:rPr lang="de-DE" sz="1600" dirty="0" smtClean="0">
                <a:solidFill>
                  <a:schemeClr val="bg1">
                    <a:lumMod val="50000"/>
                  </a:schemeClr>
                </a:solidFill>
              </a:rPr>
              <a:t>Autobahnauffahrten (Pilotprojekt CARA auf A6)</a:t>
            </a:r>
            <a:endParaRPr lang="de-DE" sz="1600" dirty="0">
              <a:solidFill>
                <a:schemeClr val="bg1">
                  <a:lumMod val="50000"/>
                </a:schemeClr>
              </a:solidFill>
            </a:endParaRPr>
          </a:p>
          <a:p>
            <a:pPr marL="742950" lvl="1" indent="-285750">
              <a:buFont typeface="Wingdings" panose="05000000000000000000" pitchFamily="2" charset="2"/>
              <a:buChar char="§"/>
            </a:pPr>
            <a:r>
              <a:rPr lang="de-DE" sz="1600" b="1" dirty="0" smtClean="0">
                <a:solidFill>
                  <a:schemeClr val="bg1">
                    <a:lumMod val="50000"/>
                  </a:schemeClr>
                </a:solidFill>
              </a:rPr>
              <a:t>Temporäre Seitenstreifenfreigabe </a:t>
            </a:r>
            <a:r>
              <a:rPr lang="de-DE" sz="1600" dirty="0">
                <a:solidFill>
                  <a:schemeClr val="bg1">
                    <a:lumMod val="50000"/>
                  </a:schemeClr>
                </a:solidFill>
              </a:rPr>
              <a:t>zur Priorisierung </a:t>
            </a:r>
            <a:r>
              <a:rPr lang="de-DE" sz="1600" dirty="0" smtClean="0">
                <a:solidFill>
                  <a:schemeClr val="bg1">
                    <a:lumMod val="50000"/>
                  </a:schemeClr>
                </a:solidFill>
              </a:rPr>
              <a:t>von Fahrgemeinschaften/Bussen</a:t>
            </a:r>
            <a:endParaRPr lang="de-DE" sz="1600" dirty="0">
              <a:solidFill>
                <a:schemeClr val="bg1">
                  <a:lumMod val="50000"/>
                </a:schemeClr>
              </a:solidFill>
            </a:endParaRPr>
          </a:p>
        </p:txBody>
      </p:sp>
      <p:sp>
        <p:nvSpPr>
          <p:cNvPr id="18" name="Ellipse 2"/>
          <p:cNvSpPr/>
          <p:nvPr/>
        </p:nvSpPr>
        <p:spPr>
          <a:xfrm>
            <a:off x="7884368" y="4365104"/>
            <a:ext cx="432048" cy="43204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2230" y="155570"/>
            <a:ext cx="1431867" cy="489763"/>
          </a:xfrm>
          <a:prstGeom prst="rect">
            <a:avLst/>
          </a:prstGeom>
        </p:spPr>
      </p:pic>
    </p:spTree>
    <p:extLst>
      <p:ext uri="{BB962C8B-B14F-4D97-AF65-F5344CB8AC3E}">
        <p14:creationId xmlns:p14="http://schemas.microsoft.com/office/powerpoint/2010/main" val="752866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6912768" cy="216024"/>
          </a:xfrm>
        </p:spPr>
        <p:txBody>
          <a:bodyPr>
            <a:noAutofit/>
          </a:bodyPr>
          <a:lstStyle/>
          <a:p>
            <a:pPr algn="l">
              <a:spcBef>
                <a:spcPct val="20000"/>
              </a:spcBef>
            </a:pPr>
            <a:r>
              <a:rPr lang="fr-LU" sz="1100" dirty="0">
                <a:solidFill>
                  <a:schemeClr val="bg1">
                    <a:lumMod val="50000"/>
                  </a:schemeClr>
                </a:solidFill>
                <a:cs typeface="Arial" panose="020B0604020202020204" pitchFamily="34" charset="0"/>
              </a:rPr>
              <a:t>OPTIMIERUNGSELEMENTE AUF LUXEMBURGISCHEN </a:t>
            </a:r>
            <a:r>
              <a:rPr lang="fr-LU" sz="1100" dirty="0" smtClean="0">
                <a:solidFill>
                  <a:schemeClr val="bg1">
                    <a:lumMod val="50000"/>
                  </a:schemeClr>
                </a:solidFill>
                <a:cs typeface="Arial" panose="020B0604020202020204" pitchFamily="34" charset="0"/>
              </a:rPr>
              <a:t>AUTOBAHNEN </a:t>
            </a:r>
            <a:br>
              <a:rPr lang="fr-LU" sz="1100" dirty="0" smtClean="0">
                <a:solidFill>
                  <a:schemeClr val="bg1">
                    <a:lumMod val="50000"/>
                  </a:schemeClr>
                </a:solidFill>
                <a:cs typeface="Arial" panose="020B0604020202020204" pitchFamily="34" charset="0"/>
              </a:rPr>
            </a:br>
            <a:r>
              <a:rPr lang="fr-LU" sz="1000" dirty="0" err="1" smtClean="0">
                <a:solidFill>
                  <a:srgbClr val="FF0000"/>
                </a:solidFill>
                <a:latin typeface="+mn-lt"/>
                <a:cs typeface="Arial" panose="020B0604020202020204" pitchFamily="34" charset="0"/>
              </a:rPr>
              <a:t>Element</a:t>
            </a:r>
            <a:r>
              <a:rPr lang="fr-LU" sz="1000" dirty="0" smtClean="0">
                <a:solidFill>
                  <a:srgbClr val="FF0000"/>
                </a:solidFill>
                <a:latin typeface="+mn-lt"/>
                <a:cs typeface="Arial" panose="020B0604020202020204" pitchFamily="34" charset="0"/>
              </a:rPr>
              <a:t> 3: </a:t>
            </a:r>
            <a:r>
              <a:rPr lang="de-DE" sz="1000" dirty="0">
                <a:solidFill>
                  <a:srgbClr val="FF0000"/>
                </a:solidFill>
                <a:latin typeface="+mn-lt"/>
                <a:cs typeface="Arial" panose="020B0604020202020204" pitchFamily="34" charset="0"/>
              </a:rPr>
              <a:t>Temporäre Seitenstreifenfreigabe zur Förderung von Fahrgemeinschaften</a:t>
            </a:r>
            <a:br>
              <a:rPr lang="de-DE" sz="1000" dirty="0">
                <a:solidFill>
                  <a:srgbClr val="FF0000"/>
                </a:solidFill>
                <a:latin typeface="+mn-lt"/>
                <a:cs typeface="Arial" panose="020B0604020202020204" pitchFamily="34" charset="0"/>
              </a:rPr>
            </a:br>
            <a:endParaRPr lang="fr-LU" sz="1000" dirty="0">
              <a:solidFill>
                <a:srgbClr val="FF0000"/>
              </a:solidFill>
              <a:latin typeface="+mn-lt"/>
              <a:cs typeface="Arial" panose="020B0604020202020204" pitchFamily="34" charset="0"/>
            </a:endParaRPr>
          </a:p>
        </p:txBody>
      </p:sp>
      <p:cxnSp>
        <p:nvCxnSpPr>
          <p:cNvPr id="5" name="Straight Connector 4"/>
          <p:cNvCxnSpPr/>
          <p:nvPr/>
        </p:nvCxnSpPr>
        <p:spPr>
          <a:xfrm>
            <a:off x="467544" y="441299"/>
            <a:ext cx="684076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4" descr="C:\Users\rombod\AppData\Local\Microsoft\Windows\Temporary Internet Files\Content.Outlook\H5IZ7H5Z\AUTOROUTES-A3-JPG-AL (2).jpg"/>
          <p:cNvPicPr>
            <a:picLocks noChangeAspect="1" noChangeArrowheads="1"/>
          </p:cNvPicPr>
          <p:nvPr/>
        </p:nvPicPr>
        <p:blipFill rotWithShape="1">
          <a:blip r:embed="rId2">
            <a:extLst>
              <a:ext uri="{28A0092B-C50C-407E-A947-70E740481C1C}">
                <a14:useLocalDpi xmlns:a14="http://schemas.microsoft.com/office/drawing/2010/main" val="0"/>
              </a:ext>
            </a:extLst>
          </a:blip>
          <a:srcRect t="25126" b="6085"/>
          <a:stretch/>
        </p:blipFill>
        <p:spPr bwMode="auto">
          <a:xfrm>
            <a:off x="253627" y="2603500"/>
            <a:ext cx="8653142" cy="406548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5076056" y="3501008"/>
            <a:ext cx="3816424" cy="17844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251520" y="836712"/>
            <a:ext cx="8640960" cy="1569660"/>
          </a:xfrm>
          <a:prstGeom prst="rect">
            <a:avLst/>
          </a:prstGeom>
          <a:solidFill>
            <a:schemeClr val="bg1">
              <a:lumMod val="95000"/>
            </a:schemeClr>
          </a:solidFill>
        </p:spPr>
        <p:txBody>
          <a:bodyPr wrap="square">
            <a:spAutoFit/>
          </a:bodyPr>
          <a:lstStyle/>
          <a:p>
            <a:r>
              <a:rPr lang="de-DE" sz="1600" dirty="0">
                <a:solidFill>
                  <a:schemeClr val="bg1">
                    <a:lumMod val="50000"/>
                  </a:schemeClr>
                </a:solidFill>
              </a:rPr>
              <a:t>Wegen der hohen Knotenpunktdichte auf dem luxemburgischen Autobahnnetz , der Anzahl an Verflechtungsvorgängen und dem somit einhergehenden  Konfliktpotential ist </a:t>
            </a:r>
            <a:r>
              <a:rPr lang="de-DE" sz="1600" b="1" dirty="0">
                <a:solidFill>
                  <a:schemeClr val="bg1">
                    <a:lumMod val="50000"/>
                  </a:schemeClr>
                </a:solidFill>
              </a:rPr>
              <a:t>das „belgische“ Prinzip des außenliegenden Fahrgemeinschaftsstreifens nur </a:t>
            </a:r>
            <a:r>
              <a:rPr lang="de-DE" sz="1600" b="1" dirty="0" smtClean="0">
                <a:solidFill>
                  <a:schemeClr val="bg1">
                    <a:lumMod val="50000"/>
                  </a:schemeClr>
                </a:solidFill>
              </a:rPr>
              <a:t>auf einem Teilstück der A6 umsetzbar. </a:t>
            </a:r>
            <a:r>
              <a:rPr lang="de-DE" sz="1600" dirty="0" smtClean="0">
                <a:solidFill>
                  <a:schemeClr val="bg1">
                    <a:lumMod val="50000"/>
                  </a:schemeClr>
                </a:solidFill>
              </a:rPr>
              <a:t>Demnach gilt es</a:t>
            </a:r>
            <a:r>
              <a:rPr lang="de-DE" sz="1600" b="1" dirty="0" smtClean="0">
                <a:solidFill>
                  <a:schemeClr val="bg1">
                    <a:lumMod val="50000"/>
                  </a:schemeClr>
                </a:solidFill>
              </a:rPr>
              <a:t> den außenliegenden Fahrgemeinschafts-streifen </a:t>
            </a:r>
            <a:r>
              <a:rPr lang="de-DE" sz="1600" b="1" dirty="0">
                <a:solidFill>
                  <a:schemeClr val="bg1">
                    <a:lumMod val="50000"/>
                  </a:schemeClr>
                </a:solidFill>
              </a:rPr>
              <a:t>in Fahrtrichtung Luxemburg-Stadt </a:t>
            </a:r>
            <a:r>
              <a:rPr lang="de-DE" sz="1600" b="1" dirty="0" smtClean="0">
                <a:solidFill>
                  <a:schemeClr val="bg1">
                    <a:lumMod val="50000"/>
                  </a:schemeClr>
                </a:solidFill>
              </a:rPr>
              <a:t>(=A6,Phase </a:t>
            </a:r>
            <a:r>
              <a:rPr lang="de-DE" sz="1600" b="1" dirty="0">
                <a:solidFill>
                  <a:schemeClr val="bg1">
                    <a:lumMod val="50000"/>
                  </a:schemeClr>
                </a:solidFill>
              </a:rPr>
              <a:t>1) in einer zweiten Phase </a:t>
            </a:r>
            <a:r>
              <a:rPr lang="de-DE" sz="1600" b="1" dirty="0" smtClean="0">
                <a:solidFill>
                  <a:schemeClr val="bg1">
                    <a:lumMod val="50000"/>
                  </a:schemeClr>
                </a:solidFill>
              </a:rPr>
              <a:t>für das gesamte Autobahnnetz (A1,A3,A4,A6) kohärent weiterzuentwickeln</a:t>
            </a:r>
            <a:r>
              <a:rPr lang="de-DE" sz="1600" b="1" dirty="0">
                <a:solidFill>
                  <a:schemeClr val="bg1">
                    <a:lumMod val="50000"/>
                  </a:schemeClr>
                </a:solidFill>
              </a:rPr>
              <a:t>. </a:t>
            </a:r>
          </a:p>
        </p:txBody>
      </p:sp>
      <p:sp>
        <p:nvSpPr>
          <p:cNvPr id="21" name="Forme libre 7"/>
          <p:cNvSpPr/>
          <p:nvPr/>
        </p:nvSpPr>
        <p:spPr>
          <a:xfrm>
            <a:off x="747359" y="3429000"/>
            <a:ext cx="1095375" cy="95250"/>
          </a:xfrm>
          <a:custGeom>
            <a:avLst/>
            <a:gdLst>
              <a:gd name="connsiteX0" fmla="*/ 0 w 1095375"/>
              <a:gd name="connsiteY0" fmla="*/ 0 h 71614"/>
              <a:gd name="connsiteX1" fmla="*/ 352425 w 1095375"/>
              <a:gd name="connsiteY1" fmla="*/ 66675 h 71614"/>
              <a:gd name="connsiteX2" fmla="*/ 666750 w 1095375"/>
              <a:gd name="connsiteY2" fmla="*/ 66675 h 71614"/>
              <a:gd name="connsiteX3" fmla="*/ 914400 w 1095375"/>
              <a:gd name="connsiteY3" fmla="*/ 66675 h 71614"/>
              <a:gd name="connsiteX4" fmla="*/ 1095375 w 1095375"/>
              <a:gd name="connsiteY4" fmla="*/ 66675 h 71614"/>
              <a:gd name="connsiteX0" fmla="*/ 0 w 1095375"/>
              <a:gd name="connsiteY0" fmla="*/ 0 h 95250"/>
              <a:gd name="connsiteX1" fmla="*/ 352425 w 1095375"/>
              <a:gd name="connsiteY1" fmla="*/ 66675 h 95250"/>
              <a:gd name="connsiteX2" fmla="*/ 666750 w 1095375"/>
              <a:gd name="connsiteY2" fmla="*/ 95250 h 95250"/>
              <a:gd name="connsiteX3" fmla="*/ 914400 w 1095375"/>
              <a:gd name="connsiteY3" fmla="*/ 66675 h 95250"/>
              <a:gd name="connsiteX4" fmla="*/ 1095375 w 1095375"/>
              <a:gd name="connsiteY4" fmla="*/ 66675 h 95250"/>
              <a:gd name="connsiteX0" fmla="*/ 0 w 1095375"/>
              <a:gd name="connsiteY0" fmla="*/ 0 h 95250"/>
              <a:gd name="connsiteX1" fmla="*/ 352425 w 1095375"/>
              <a:gd name="connsiteY1" fmla="*/ 66675 h 95250"/>
              <a:gd name="connsiteX2" fmla="*/ 666750 w 1095375"/>
              <a:gd name="connsiteY2" fmla="*/ 95250 h 95250"/>
              <a:gd name="connsiteX3" fmla="*/ 1095375 w 1095375"/>
              <a:gd name="connsiteY3" fmla="*/ 66675 h 95250"/>
            </a:gdLst>
            <a:ahLst/>
            <a:cxnLst>
              <a:cxn ang="0">
                <a:pos x="connsiteX0" y="connsiteY0"/>
              </a:cxn>
              <a:cxn ang="0">
                <a:pos x="connsiteX1" y="connsiteY1"/>
              </a:cxn>
              <a:cxn ang="0">
                <a:pos x="connsiteX2" y="connsiteY2"/>
              </a:cxn>
              <a:cxn ang="0">
                <a:pos x="connsiteX3" y="connsiteY3"/>
              </a:cxn>
            </a:cxnLst>
            <a:rect l="l" t="t" r="r" b="b"/>
            <a:pathLst>
              <a:path w="1095375" h="95250">
                <a:moveTo>
                  <a:pt x="0" y="0"/>
                </a:moveTo>
                <a:cubicBezTo>
                  <a:pt x="120650" y="27781"/>
                  <a:pt x="241300" y="50800"/>
                  <a:pt x="352425" y="66675"/>
                </a:cubicBezTo>
                <a:cubicBezTo>
                  <a:pt x="463550" y="82550"/>
                  <a:pt x="542925" y="95250"/>
                  <a:pt x="666750" y="95250"/>
                </a:cubicBezTo>
                <a:cubicBezTo>
                  <a:pt x="790575" y="95250"/>
                  <a:pt x="1006078" y="72628"/>
                  <a:pt x="1095375" y="66675"/>
                </a:cubicBezTo>
              </a:path>
            </a:pathLst>
          </a:custGeom>
          <a:noFill/>
          <a:ln w="66675">
            <a:solidFill>
              <a:srgbClr val="FF0000"/>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ZoneTexte 22"/>
          <p:cNvSpPr txBox="1"/>
          <p:nvPr/>
        </p:nvSpPr>
        <p:spPr>
          <a:xfrm>
            <a:off x="1480697" y="2866067"/>
            <a:ext cx="428570" cy="276999"/>
          </a:xfrm>
          <a:prstGeom prst="rect">
            <a:avLst/>
          </a:prstGeom>
          <a:solidFill>
            <a:srgbClr val="0000AC"/>
          </a:solidFill>
        </p:spPr>
        <p:txBody>
          <a:bodyPr wrap="none" lIns="36000" tIns="0" rIns="36000" bIns="0" rtlCol="0">
            <a:spAutoFit/>
          </a:bodyPr>
          <a:lstStyle/>
          <a:p>
            <a:r>
              <a:rPr lang="fr-LU" dirty="0" smtClean="0">
                <a:solidFill>
                  <a:schemeClr val="bg1"/>
                </a:solidFill>
              </a:rPr>
              <a:t> A6 </a:t>
            </a:r>
            <a:endParaRPr lang="en-GB" dirty="0">
              <a:solidFill>
                <a:schemeClr val="bg1"/>
              </a:solidFill>
            </a:endParaRPr>
          </a:p>
        </p:txBody>
      </p:sp>
      <p:sp>
        <p:nvSpPr>
          <p:cNvPr id="23" name="ZoneTexte 37"/>
          <p:cNvSpPr txBox="1"/>
          <p:nvPr/>
        </p:nvSpPr>
        <p:spPr>
          <a:xfrm>
            <a:off x="5508104" y="2852936"/>
            <a:ext cx="428570" cy="276999"/>
          </a:xfrm>
          <a:prstGeom prst="rect">
            <a:avLst/>
          </a:prstGeom>
          <a:solidFill>
            <a:srgbClr val="0000AC"/>
          </a:solidFill>
        </p:spPr>
        <p:txBody>
          <a:bodyPr wrap="none" lIns="36000" tIns="0" rIns="36000" bIns="0" rtlCol="0">
            <a:spAutoFit/>
          </a:bodyPr>
          <a:lstStyle/>
          <a:p>
            <a:r>
              <a:rPr lang="fr-LU" dirty="0" smtClean="0">
                <a:solidFill>
                  <a:schemeClr val="bg1"/>
                </a:solidFill>
              </a:rPr>
              <a:t> A1 </a:t>
            </a:r>
            <a:endParaRPr lang="en-GB" dirty="0">
              <a:solidFill>
                <a:schemeClr val="bg1"/>
              </a:solidFill>
            </a:endParaRPr>
          </a:p>
        </p:txBody>
      </p:sp>
      <p:sp>
        <p:nvSpPr>
          <p:cNvPr id="24" name="ZoneTexte 38"/>
          <p:cNvSpPr txBox="1"/>
          <p:nvPr/>
        </p:nvSpPr>
        <p:spPr>
          <a:xfrm>
            <a:off x="3779912" y="5146927"/>
            <a:ext cx="428570" cy="276999"/>
          </a:xfrm>
          <a:prstGeom prst="rect">
            <a:avLst/>
          </a:prstGeom>
          <a:solidFill>
            <a:srgbClr val="0000AC"/>
          </a:solidFill>
        </p:spPr>
        <p:txBody>
          <a:bodyPr wrap="none" lIns="36000" tIns="0" rIns="36000" bIns="0" rtlCol="0">
            <a:spAutoFit/>
          </a:bodyPr>
          <a:lstStyle/>
          <a:p>
            <a:r>
              <a:rPr lang="fr-LU" dirty="0" smtClean="0">
                <a:solidFill>
                  <a:schemeClr val="bg1"/>
                </a:solidFill>
              </a:rPr>
              <a:t> A3 </a:t>
            </a:r>
            <a:endParaRPr lang="en-GB" dirty="0">
              <a:solidFill>
                <a:schemeClr val="bg1"/>
              </a:solidFill>
            </a:endParaRPr>
          </a:p>
        </p:txBody>
      </p:sp>
      <p:sp>
        <p:nvSpPr>
          <p:cNvPr id="25" name="ZoneTexte 39"/>
          <p:cNvSpPr txBox="1"/>
          <p:nvPr/>
        </p:nvSpPr>
        <p:spPr>
          <a:xfrm>
            <a:off x="1888649" y="4823425"/>
            <a:ext cx="428570" cy="276999"/>
          </a:xfrm>
          <a:prstGeom prst="rect">
            <a:avLst/>
          </a:prstGeom>
          <a:solidFill>
            <a:srgbClr val="0000AC"/>
          </a:solidFill>
        </p:spPr>
        <p:txBody>
          <a:bodyPr wrap="none" lIns="36000" tIns="0" rIns="36000" bIns="0" rtlCol="0">
            <a:spAutoFit/>
          </a:bodyPr>
          <a:lstStyle/>
          <a:p>
            <a:r>
              <a:rPr lang="fr-LU" dirty="0" smtClean="0">
                <a:solidFill>
                  <a:schemeClr val="bg1"/>
                </a:solidFill>
              </a:rPr>
              <a:t> A4 </a:t>
            </a:r>
            <a:endParaRPr lang="en-GB" dirty="0">
              <a:solidFill>
                <a:schemeClr val="bg1"/>
              </a:solidFill>
            </a:endParaRPr>
          </a:p>
        </p:txBody>
      </p:sp>
      <p:sp>
        <p:nvSpPr>
          <p:cNvPr id="26" name="ZoneTexte 40"/>
          <p:cNvSpPr txBox="1"/>
          <p:nvPr/>
        </p:nvSpPr>
        <p:spPr>
          <a:xfrm>
            <a:off x="253627" y="2603500"/>
            <a:ext cx="1604088" cy="276999"/>
          </a:xfrm>
          <a:prstGeom prst="rect">
            <a:avLst/>
          </a:prstGeom>
          <a:solidFill>
            <a:srgbClr val="FF0000"/>
          </a:solidFill>
        </p:spPr>
        <p:txBody>
          <a:bodyPr wrap="none" lIns="36000" tIns="0" rIns="0" bIns="0" rtlCol="0">
            <a:spAutoFit/>
          </a:bodyPr>
          <a:lstStyle/>
          <a:p>
            <a:r>
              <a:rPr lang="fr-LU" dirty="0" smtClean="0">
                <a:solidFill>
                  <a:schemeClr val="bg1"/>
                </a:solidFill>
              </a:rPr>
              <a:t>Phase 1 (=Los 1) </a:t>
            </a:r>
          </a:p>
        </p:txBody>
      </p:sp>
      <p:sp>
        <p:nvSpPr>
          <p:cNvPr id="27" name="ZoneTexte 49"/>
          <p:cNvSpPr txBox="1"/>
          <p:nvPr/>
        </p:nvSpPr>
        <p:spPr>
          <a:xfrm>
            <a:off x="5260501" y="4245620"/>
            <a:ext cx="428570" cy="276999"/>
          </a:xfrm>
          <a:prstGeom prst="rect">
            <a:avLst/>
          </a:prstGeom>
          <a:solidFill>
            <a:srgbClr val="0000AC"/>
          </a:solidFill>
        </p:spPr>
        <p:txBody>
          <a:bodyPr wrap="none" lIns="36000" tIns="0" rIns="36000" bIns="0" rtlCol="0">
            <a:spAutoFit/>
          </a:bodyPr>
          <a:lstStyle/>
          <a:p>
            <a:r>
              <a:rPr lang="fr-LU" dirty="0" smtClean="0">
                <a:solidFill>
                  <a:schemeClr val="bg1"/>
                </a:solidFill>
              </a:rPr>
              <a:t> A6 </a:t>
            </a:r>
            <a:endParaRPr lang="en-GB" dirty="0">
              <a:solidFill>
                <a:schemeClr val="bg1"/>
              </a:solidFill>
            </a:endParaRPr>
          </a:p>
        </p:txBody>
      </p:sp>
      <p:sp>
        <p:nvSpPr>
          <p:cNvPr id="28" name="ZoneTexte 26"/>
          <p:cNvSpPr txBox="1"/>
          <p:nvPr/>
        </p:nvSpPr>
        <p:spPr>
          <a:xfrm>
            <a:off x="1085557" y="3626690"/>
            <a:ext cx="496414" cy="184666"/>
          </a:xfrm>
          <a:prstGeom prst="rect">
            <a:avLst/>
          </a:prstGeom>
          <a:solidFill>
            <a:srgbClr val="FF0000"/>
          </a:solidFill>
        </p:spPr>
        <p:txBody>
          <a:bodyPr wrap="none" lIns="36000" tIns="0" rIns="0" bIns="0" rtlCol="0">
            <a:spAutoFit/>
          </a:bodyPr>
          <a:lstStyle/>
          <a:p>
            <a:pPr algn="ctr"/>
            <a:r>
              <a:rPr lang="fr-LU" sz="1200" dirty="0" smtClean="0">
                <a:solidFill>
                  <a:schemeClr val="bg1"/>
                </a:solidFill>
              </a:rPr>
              <a:t>6,5 km </a:t>
            </a:r>
          </a:p>
        </p:txBody>
      </p:sp>
      <p:pic>
        <p:nvPicPr>
          <p:cNvPr id="29"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3616846"/>
            <a:ext cx="2214000" cy="1257547"/>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2230" y="155570"/>
            <a:ext cx="1431867" cy="489763"/>
          </a:xfrm>
          <a:prstGeom prst="rect">
            <a:avLst/>
          </a:prstGeom>
        </p:spPr>
      </p:pic>
    </p:spTree>
    <p:extLst>
      <p:ext uri="{BB962C8B-B14F-4D97-AF65-F5344CB8AC3E}">
        <p14:creationId xmlns:p14="http://schemas.microsoft.com/office/powerpoint/2010/main" val="13839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6912768" cy="216024"/>
          </a:xfrm>
        </p:spPr>
        <p:txBody>
          <a:bodyPr>
            <a:noAutofit/>
          </a:bodyPr>
          <a:lstStyle/>
          <a:p>
            <a:pPr algn="l">
              <a:spcBef>
                <a:spcPct val="20000"/>
              </a:spcBef>
            </a:pPr>
            <a:r>
              <a:rPr lang="fr-LU" sz="1100" dirty="0">
                <a:solidFill>
                  <a:schemeClr val="bg1">
                    <a:lumMod val="50000"/>
                  </a:schemeClr>
                </a:solidFill>
                <a:cs typeface="Arial" panose="020B0604020202020204" pitchFamily="34" charset="0"/>
              </a:rPr>
              <a:t>OPTIMIERUNGSELEMENTE AUF LUXEMBURGISCHEN </a:t>
            </a:r>
            <a:r>
              <a:rPr lang="fr-LU" sz="1100" dirty="0" smtClean="0">
                <a:solidFill>
                  <a:schemeClr val="bg1">
                    <a:lumMod val="50000"/>
                  </a:schemeClr>
                </a:solidFill>
                <a:cs typeface="Arial" panose="020B0604020202020204" pitchFamily="34" charset="0"/>
              </a:rPr>
              <a:t>AUTOBAHNEN </a:t>
            </a:r>
            <a:br>
              <a:rPr lang="fr-LU" sz="1100" dirty="0" smtClean="0">
                <a:solidFill>
                  <a:schemeClr val="bg1">
                    <a:lumMod val="50000"/>
                  </a:schemeClr>
                </a:solidFill>
                <a:cs typeface="Arial" panose="020B0604020202020204" pitchFamily="34" charset="0"/>
              </a:rPr>
            </a:br>
            <a:r>
              <a:rPr lang="fr-LU" sz="1000" dirty="0" err="1" smtClean="0">
                <a:solidFill>
                  <a:srgbClr val="FF0000"/>
                </a:solidFill>
                <a:latin typeface="+mn-lt"/>
                <a:cs typeface="Arial" panose="020B0604020202020204" pitchFamily="34" charset="0"/>
              </a:rPr>
              <a:t>Element</a:t>
            </a:r>
            <a:r>
              <a:rPr lang="fr-LU" sz="1000" dirty="0" smtClean="0">
                <a:solidFill>
                  <a:srgbClr val="FF0000"/>
                </a:solidFill>
                <a:latin typeface="+mn-lt"/>
                <a:cs typeface="Arial" panose="020B0604020202020204" pitchFamily="34" charset="0"/>
              </a:rPr>
              <a:t> 3: </a:t>
            </a:r>
            <a:r>
              <a:rPr lang="de-DE" sz="1000" dirty="0">
                <a:solidFill>
                  <a:srgbClr val="FF0000"/>
                </a:solidFill>
                <a:latin typeface="+mn-lt"/>
                <a:cs typeface="Arial" panose="020B0604020202020204" pitchFamily="34" charset="0"/>
              </a:rPr>
              <a:t>Temporäre Seitenstreifenfreigabe zur Förderung von Fahrgemeinschaften</a:t>
            </a:r>
            <a:br>
              <a:rPr lang="de-DE" sz="1000" dirty="0">
                <a:solidFill>
                  <a:srgbClr val="FF0000"/>
                </a:solidFill>
                <a:latin typeface="+mn-lt"/>
                <a:cs typeface="Arial" panose="020B0604020202020204" pitchFamily="34" charset="0"/>
              </a:rPr>
            </a:br>
            <a:endParaRPr lang="fr-LU" sz="1000" dirty="0">
              <a:solidFill>
                <a:srgbClr val="FF0000"/>
              </a:solidFill>
              <a:latin typeface="+mn-lt"/>
              <a:cs typeface="Arial" panose="020B0604020202020204" pitchFamily="34" charset="0"/>
            </a:endParaRPr>
          </a:p>
        </p:txBody>
      </p:sp>
      <p:cxnSp>
        <p:nvCxnSpPr>
          <p:cNvPr id="5" name="Straight Connector 4"/>
          <p:cNvCxnSpPr/>
          <p:nvPr/>
        </p:nvCxnSpPr>
        <p:spPr>
          <a:xfrm>
            <a:off x="467544" y="441299"/>
            <a:ext cx="684076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4" descr="C:\Users\rombod\AppData\Local\Microsoft\Windows\Temporary Internet Files\Content.Outlook\H5IZ7H5Z\AUTOROUTES-A3-JPG-AL (2).jpg"/>
          <p:cNvPicPr>
            <a:picLocks noChangeAspect="1" noChangeArrowheads="1"/>
          </p:cNvPicPr>
          <p:nvPr/>
        </p:nvPicPr>
        <p:blipFill rotWithShape="1">
          <a:blip r:embed="rId2">
            <a:extLst>
              <a:ext uri="{28A0092B-C50C-407E-A947-70E740481C1C}">
                <a14:useLocalDpi xmlns:a14="http://schemas.microsoft.com/office/drawing/2010/main" val="0"/>
              </a:ext>
            </a:extLst>
          </a:blip>
          <a:srcRect t="25126" b="6085"/>
          <a:stretch/>
        </p:blipFill>
        <p:spPr bwMode="auto">
          <a:xfrm>
            <a:off x="253627" y="2276872"/>
            <a:ext cx="8653142" cy="406548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063554" y="3175754"/>
            <a:ext cx="3816424" cy="31683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ZoneTexte 19"/>
          <p:cNvSpPr txBox="1"/>
          <p:nvPr/>
        </p:nvSpPr>
        <p:spPr>
          <a:xfrm>
            <a:off x="5508104" y="2526308"/>
            <a:ext cx="428570" cy="276999"/>
          </a:xfrm>
          <a:prstGeom prst="rect">
            <a:avLst/>
          </a:prstGeom>
          <a:solidFill>
            <a:srgbClr val="0000AC"/>
          </a:solidFill>
        </p:spPr>
        <p:txBody>
          <a:bodyPr wrap="none" lIns="36000" tIns="0" rIns="36000" bIns="0" rtlCol="0">
            <a:spAutoFit/>
          </a:bodyPr>
          <a:lstStyle/>
          <a:p>
            <a:r>
              <a:rPr lang="fr-LU" dirty="0" smtClean="0">
                <a:solidFill>
                  <a:schemeClr val="bg1"/>
                </a:solidFill>
              </a:rPr>
              <a:t> A1 </a:t>
            </a:r>
            <a:endParaRPr lang="en-GB" dirty="0">
              <a:solidFill>
                <a:schemeClr val="bg1"/>
              </a:solidFill>
            </a:endParaRPr>
          </a:p>
        </p:txBody>
      </p:sp>
      <p:sp>
        <p:nvSpPr>
          <p:cNvPr id="32" name="ZoneTexte 20"/>
          <p:cNvSpPr txBox="1"/>
          <p:nvPr/>
        </p:nvSpPr>
        <p:spPr>
          <a:xfrm>
            <a:off x="3779912" y="4820299"/>
            <a:ext cx="428570" cy="276999"/>
          </a:xfrm>
          <a:prstGeom prst="rect">
            <a:avLst/>
          </a:prstGeom>
          <a:solidFill>
            <a:srgbClr val="0000AC"/>
          </a:solidFill>
        </p:spPr>
        <p:txBody>
          <a:bodyPr wrap="none" lIns="36000" tIns="0" rIns="36000" bIns="0" rtlCol="0">
            <a:spAutoFit/>
          </a:bodyPr>
          <a:lstStyle/>
          <a:p>
            <a:r>
              <a:rPr lang="fr-LU" dirty="0" smtClean="0">
                <a:solidFill>
                  <a:schemeClr val="bg1"/>
                </a:solidFill>
              </a:rPr>
              <a:t> A3 </a:t>
            </a:r>
            <a:endParaRPr lang="en-GB" dirty="0">
              <a:solidFill>
                <a:schemeClr val="bg1"/>
              </a:solidFill>
            </a:endParaRPr>
          </a:p>
        </p:txBody>
      </p:sp>
      <p:sp>
        <p:nvSpPr>
          <p:cNvPr id="33" name="Rectangle 32"/>
          <p:cNvSpPr/>
          <p:nvPr/>
        </p:nvSpPr>
        <p:spPr>
          <a:xfrm>
            <a:off x="251520" y="836712"/>
            <a:ext cx="8640960" cy="1077218"/>
          </a:xfrm>
          <a:prstGeom prst="rect">
            <a:avLst/>
          </a:prstGeom>
          <a:solidFill>
            <a:schemeClr val="bg1">
              <a:lumMod val="95000"/>
            </a:schemeClr>
          </a:solidFill>
        </p:spPr>
        <p:txBody>
          <a:bodyPr wrap="square">
            <a:spAutoFit/>
          </a:bodyPr>
          <a:lstStyle/>
          <a:p>
            <a:r>
              <a:rPr lang="de-DE" sz="1600" dirty="0" smtClean="0">
                <a:solidFill>
                  <a:schemeClr val="bg1">
                    <a:lumMod val="50000"/>
                  </a:schemeClr>
                </a:solidFill>
              </a:rPr>
              <a:t>Die Priorisierung </a:t>
            </a:r>
            <a:r>
              <a:rPr lang="de-DE" sz="1600" dirty="0">
                <a:solidFill>
                  <a:schemeClr val="bg1">
                    <a:lumMod val="50000"/>
                  </a:schemeClr>
                </a:solidFill>
              </a:rPr>
              <a:t>von Fahrgemeinschaften/Bussen </a:t>
            </a:r>
            <a:r>
              <a:rPr lang="de-DE" sz="1600" b="1" dirty="0">
                <a:solidFill>
                  <a:schemeClr val="bg1">
                    <a:lumMod val="50000"/>
                  </a:schemeClr>
                </a:solidFill>
              </a:rPr>
              <a:t>in beiden Richtungen </a:t>
            </a:r>
            <a:r>
              <a:rPr lang="de-DE" sz="1600" dirty="0">
                <a:solidFill>
                  <a:schemeClr val="bg1">
                    <a:lumMod val="50000"/>
                  </a:schemeClr>
                </a:solidFill>
              </a:rPr>
              <a:t>auf quasi dem gesamten Autobahnnetz A1, A3, A4 und </a:t>
            </a:r>
            <a:r>
              <a:rPr lang="de-DE" sz="1600" dirty="0" smtClean="0">
                <a:solidFill>
                  <a:schemeClr val="bg1">
                    <a:lumMod val="50000"/>
                  </a:schemeClr>
                </a:solidFill>
              </a:rPr>
              <a:t>A6 wird möglich durch </a:t>
            </a:r>
            <a:r>
              <a:rPr lang="de-DE" sz="1600" dirty="0">
                <a:solidFill>
                  <a:schemeClr val="bg1">
                    <a:lumMod val="50000"/>
                  </a:schemeClr>
                </a:solidFill>
              </a:rPr>
              <a:t>das Anlegen des Fahrgemeinschaftsstreifen (+Bus) auf </a:t>
            </a:r>
            <a:r>
              <a:rPr lang="de-DE" sz="1600" b="1" dirty="0">
                <a:solidFill>
                  <a:schemeClr val="bg1">
                    <a:lumMod val="50000"/>
                  </a:schemeClr>
                </a:solidFill>
              </a:rPr>
              <a:t>der inneren, linken </a:t>
            </a:r>
            <a:r>
              <a:rPr lang="de-DE" sz="1600" b="1" dirty="0" smtClean="0">
                <a:solidFill>
                  <a:schemeClr val="bg1">
                    <a:lumMod val="50000"/>
                  </a:schemeClr>
                </a:solidFill>
              </a:rPr>
              <a:t>Spur (=Phase  2). </a:t>
            </a:r>
            <a:r>
              <a:rPr lang="de-DE" sz="1600" dirty="0" smtClean="0">
                <a:solidFill>
                  <a:schemeClr val="bg1">
                    <a:lumMod val="50000"/>
                  </a:schemeClr>
                </a:solidFill>
              </a:rPr>
              <a:t>Somit </a:t>
            </a:r>
            <a:r>
              <a:rPr lang="de-DE" sz="1600" dirty="0">
                <a:solidFill>
                  <a:schemeClr val="bg1">
                    <a:lumMod val="50000"/>
                  </a:schemeClr>
                </a:solidFill>
              </a:rPr>
              <a:t>sinkt die Anzahl an Verflechtungsvorgängen mit dem Fahrgemeinschaftsstreifen  und die Anzahl der zu erwartenden Konflikte </a:t>
            </a:r>
            <a:r>
              <a:rPr lang="de-DE" sz="1600" dirty="0" smtClean="0">
                <a:solidFill>
                  <a:schemeClr val="bg1">
                    <a:lumMod val="50000"/>
                  </a:schemeClr>
                </a:solidFill>
              </a:rPr>
              <a:t>drastisch</a:t>
            </a:r>
            <a:r>
              <a:rPr lang="de-DE" sz="1600" dirty="0">
                <a:solidFill>
                  <a:schemeClr val="bg1">
                    <a:lumMod val="50000"/>
                  </a:schemeClr>
                </a:solidFill>
              </a:rPr>
              <a:t>. </a:t>
            </a:r>
            <a:endParaRPr lang="de-DE" sz="1600" dirty="0" smtClean="0">
              <a:solidFill>
                <a:schemeClr val="bg1">
                  <a:lumMod val="50000"/>
                </a:schemeClr>
              </a:solidFill>
            </a:endParaRPr>
          </a:p>
        </p:txBody>
      </p:sp>
      <p:sp>
        <p:nvSpPr>
          <p:cNvPr id="34" name="ZoneTexte 22"/>
          <p:cNvSpPr txBox="1"/>
          <p:nvPr/>
        </p:nvSpPr>
        <p:spPr>
          <a:xfrm>
            <a:off x="1480697" y="2539439"/>
            <a:ext cx="428570" cy="276999"/>
          </a:xfrm>
          <a:prstGeom prst="rect">
            <a:avLst/>
          </a:prstGeom>
          <a:solidFill>
            <a:srgbClr val="0000AC"/>
          </a:solidFill>
        </p:spPr>
        <p:txBody>
          <a:bodyPr wrap="none" lIns="36000" tIns="0" rIns="36000" bIns="0" rtlCol="0">
            <a:spAutoFit/>
          </a:bodyPr>
          <a:lstStyle/>
          <a:p>
            <a:r>
              <a:rPr lang="fr-LU" dirty="0" smtClean="0">
                <a:solidFill>
                  <a:schemeClr val="bg1"/>
                </a:solidFill>
              </a:rPr>
              <a:t> A6 </a:t>
            </a:r>
            <a:endParaRPr lang="en-GB" dirty="0">
              <a:solidFill>
                <a:schemeClr val="bg1"/>
              </a:solidFill>
            </a:endParaRPr>
          </a:p>
        </p:txBody>
      </p:sp>
      <p:sp>
        <p:nvSpPr>
          <p:cNvPr id="35" name="ZoneTexte 62"/>
          <p:cNvSpPr txBox="1"/>
          <p:nvPr/>
        </p:nvSpPr>
        <p:spPr>
          <a:xfrm>
            <a:off x="1888649" y="4496797"/>
            <a:ext cx="428570" cy="276999"/>
          </a:xfrm>
          <a:prstGeom prst="rect">
            <a:avLst/>
          </a:prstGeom>
          <a:solidFill>
            <a:srgbClr val="0000AC"/>
          </a:solidFill>
        </p:spPr>
        <p:txBody>
          <a:bodyPr wrap="none" lIns="36000" tIns="0" rIns="36000" bIns="0" rtlCol="0">
            <a:spAutoFit/>
          </a:bodyPr>
          <a:lstStyle/>
          <a:p>
            <a:r>
              <a:rPr lang="fr-LU" dirty="0" smtClean="0">
                <a:solidFill>
                  <a:schemeClr val="bg1"/>
                </a:solidFill>
              </a:rPr>
              <a:t> A4 </a:t>
            </a:r>
            <a:endParaRPr lang="en-GB" dirty="0">
              <a:solidFill>
                <a:schemeClr val="bg1"/>
              </a:solidFill>
            </a:endParaRPr>
          </a:p>
        </p:txBody>
      </p:sp>
      <p:sp>
        <p:nvSpPr>
          <p:cNvPr id="36" name="Forme libre 1"/>
          <p:cNvSpPr/>
          <p:nvPr/>
        </p:nvSpPr>
        <p:spPr>
          <a:xfrm>
            <a:off x="2209800" y="4004835"/>
            <a:ext cx="953562" cy="1154937"/>
          </a:xfrm>
          <a:custGeom>
            <a:avLst/>
            <a:gdLst>
              <a:gd name="connsiteX0" fmla="*/ 0 w 953562"/>
              <a:gd name="connsiteY0" fmla="*/ 1154937 h 1154937"/>
              <a:gd name="connsiteX1" fmla="*/ 142875 w 953562"/>
              <a:gd name="connsiteY1" fmla="*/ 973962 h 1154937"/>
              <a:gd name="connsiteX2" fmla="*/ 333375 w 953562"/>
              <a:gd name="connsiteY2" fmla="*/ 831087 h 1154937"/>
              <a:gd name="connsiteX3" fmla="*/ 400050 w 953562"/>
              <a:gd name="connsiteY3" fmla="*/ 688212 h 1154937"/>
              <a:gd name="connsiteX4" fmla="*/ 590550 w 953562"/>
              <a:gd name="connsiteY4" fmla="*/ 564387 h 1154937"/>
              <a:gd name="connsiteX5" fmla="*/ 752475 w 953562"/>
              <a:gd name="connsiteY5" fmla="*/ 478662 h 1154937"/>
              <a:gd name="connsiteX6" fmla="*/ 914400 w 953562"/>
              <a:gd name="connsiteY6" fmla="*/ 354837 h 1154937"/>
              <a:gd name="connsiteX7" fmla="*/ 952500 w 953562"/>
              <a:gd name="connsiteY7" fmla="*/ 145287 h 1154937"/>
              <a:gd name="connsiteX8" fmla="*/ 942975 w 953562"/>
              <a:gd name="connsiteY8" fmla="*/ 2412 h 1154937"/>
              <a:gd name="connsiteX9" fmla="*/ 942975 w 953562"/>
              <a:gd name="connsiteY9" fmla="*/ 69087 h 115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3562" h="1154937">
                <a:moveTo>
                  <a:pt x="0" y="1154937"/>
                </a:moveTo>
                <a:cubicBezTo>
                  <a:pt x="43656" y="1091437"/>
                  <a:pt x="87313" y="1027937"/>
                  <a:pt x="142875" y="973962"/>
                </a:cubicBezTo>
                <a:cubicBezTo>
                  <a:pt x="198437" y="919987"/>
                  <a:pt x="290513" y="878712"/>
                  <a:pt x="333375" y="831087"/>
                </a:cubicBezTo>
                <a:cubicBezTo>
                  <a:pt x="376237" y="783462"/>
                  <a:pt x="357188" y="732662"/>
                  <a:pt x="400050" y="688212"/>
                </a:cubicBezTo>
                <a:cubicBezTo>
                  <a:pt x="442912" y="643762"/>
                  <a:pt x="531813" y="599312"/>
                  <a:pt x="590550" y="564387"/>
                </a:cubicBezTo>
                <a:cubicBezTo>
                  <a:pt x="649288" y="529462"/>
                  <a:pt x="698500" y="513587"/>
                  <a:pt x="752475" y="478662"/>
                </a:cubicBezTo>
                <a:cubicBezTo>
                  <a:pt x="806450" y="443737"/>
                  <a:pt x="881063" y="410399"/>
                  <a:pt x="914400" y="354837"/>
                </a:cubicBezTo>
                <a:cubicBezTo>
                  <a:pt x="947738" y="299274"/>
                  <a:pt x="947738" y="204024"/>
                  <a:pt x="952500" y="145287"/>
                </a:cubicBezTo>
                <a:cubicBezTo>
                  <a:pt x="957263" y="86549"/>
                  <a:pt x="944562" y="15112"/>
                  <a:pt x="942975" y="2412"/>
                </a:cubicBezTo>
                <a:cubicBezTo>
                  <a:pt x="941388" y="-10288"/>
                  <a:pt x="942181" y="29399"/>
                  <a:pt x="942975" y="69087"/>
                </a:cubicBezTo>
              </a:path>
            </a:pathLst>
          </a:custGeom>
          <a:noFill/>
          <a:ln w="88900">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orme libre 2"/>
          <p:cNvSpPr/>
          <p:nvPr/>
        </p:nvSpPr>
        <p:spPr>
          <a:xfrm>
            <a:off x="838200" y="2965715"/>
            <a:ext cx="2219325" cy="789629"/>
          </a:xfrm>
          <a:custGeom>
            <a:avLst/>
            <a:gdLst>
              <a:gd name="connsiteX0" fmla="*/ 0 w 2219325"/>
              <a:gd name="connsiteY0" fmla="*/ 31882 h 789629"/>
              <a:gd name="connsiteX1" fmla="*/ 371475 w 2219325"/>
              <a:gd name="connsiteY1" fmla="*/ 89032 h 789629"/>
              <a:gd name="connsiteX2" fmla="*/ 657225 w 2219325"/>
              <a:gd name="connsiteY2" fmla="*/ 79507 h 789629"/>
              <a:gd name="connsiteX3" fmla="*/ 866775 w 2219325"/>
              <a:gd name="connsiteY3" fmla="*/ 108082 h 789629"/>
              <a:gd name="connsiteX4" fmla="*/ 1047750 w 2219325"/>
              <a:gd name="connsiteY4" fmla="*/ 69982 h 789629"/>
              <a:gd name="connsiteX5" fmla="*/ 1285875 w 2219325"/>
              <a:gd name="connsiteY5" fmla="*/ 3307 h 789629"/>
              <a:gd name="connsiteX6" fmla="*/ 1409700 w 2219325"/>
              <a:gd name="connsiteY6" fmla="*/ 22357 h 789629"/>
              <a:gd name="connsiteX7" fmla="*/ 1552575 w 2219325"/>
              <a:gd name="connsiteY7" fmla="*/ 127132 h 789629"/>
              <a:gd name="connsiteX8" fmla="*/ 1743075 w 2219325"/>
              <a:gd name="connsiteY8" fmla="*/ 174757 h 789629"/>
              <a:gd name="connsiteX9" fmla="*/ 1943100 w 2219325"/>
              <a:gd name="connsiteY9" fmla="*/ 193807 h 789629"/>
              <a:gd name="connsiteX10" fmla="*/ 2057400 w 2219325"/>
              <a:gd name="connsiteY10" fmla="*/ 231907 h 789629"/>
              <a:gd name="connsiteX11" fmla="*/ 2152650 w 2219325"/>
              <a:gd name="connsiteY11" fmla="*/ 336682 h 789629"/>
              <a:gd name="connsiteX12" fmla="*/ 2200275 w 2219325"/>
              <a:gd name="connsiteY12" fmla="*/ 593857 h 789629"/>
              <a:gd name="connsiteX13" fmla="*/ 2200275 w 2219325"/>
              <a:gd name="connsiteY13" fmla="*/ 784357 h 789629"/>
              <a:gd name="connsiteX14" fmla="*/ 2219325 w 2219325"/>
              <a:gd name="connsiteY14" fmla="*/ 717682 h 78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5" h="789629">
                <a:moveTo>
                  <a:pt x="0" y="31882"/>
                </a:moveTo>
                <a:cubicBezTo>
                  <a:pt x="130969" y="56488"/>
                  <a:pt x="261938" y="81095"/>
                  <a:pt x="371475" y="89032"/>
                </a:cubicBezTo>
                <a:cubicBezTo>
                  <a:pt x="481013" y="96970"/>
                  <a:pt x="574675" y="76332"/>
                  <a:pt x="657225" y="79507"/>
                </a:cubicBezTo>
                <a:cubicBezTo>
                  <a:pt x="739775" y="82682"/>
                  <a:pt x="801688" y="109669"/>
                  <a:pt x="866775" y="108082"/>
                </a:cubicBezTo>
                <a:cubicBezTo>
                  <a:pt x="931862" y="106495"/>
                  <a:pt x="977900" y="87444"/>
                  <a:pt x="1047750" y="69982"/>
                </a:cubicBezTo>
                <a:cubicBezTo>
                  <a:pt x="1117600" y="52520"/>
                  <a:pt x="1225550" y="11244"/>
                  <a:pt x="1285875" y="3307"/>
                </a:cubicBezTo>
                <a:cubicBezTo>
                  <a:pt x="1346200" y="-4630"/>
                  <a:pt x="1365250" y="1719"/>
                  <a:pt x="1409700" y="22357"/>
                </a:cubicBezTo>
                <a:cubicBezTo>
                  <a:pt x="1454150" y="42995"/>
                  <a:pt x="1497013" y="101732"/>
                  <a:pt x="1552575" y="127132"/>
                </a:cubicBezTo>
                <a:cubicBezTo>
                  <a:pt x="1608138" y="152532"/>
                  <a:pt x="1677987" y="163644"/>
                  <a:pt x="1743075" y="174757"/>
                </a:cubicBezTo>
                <a:cubicBezTo>
                  <a:pt x="1808163" y="185870"/>
                  <a:pt x="1890713" y="184282"/>
                  <a:pt x="1943100" y="193807"/>
                </a:cubicBezTo>
                <a:cubicBezTo>
                  <a:pt x="1995487" y="203332"/>
                  <a:pt x="2022475" y="208095"/>
                  <a:pt x="2057400" y="231907"/>
                </a:cubicBezTo>
                <a:cubicBezTo>
                  <a:pt x="2092325" y="255719"/>
                  <a:pt x="2128838" y="276357"/>
                  <a:pt x="2152650" y="336682"/>
                </a:cubicBezTo>
                <a:cubicBezTo>
                  <a:pt x="2176462" y="397007"/>
                  <a:pt x="2192338" y="519245"/>
                  <a:pt x="2200275" y="593857"/>
                </a:cubicBezTo>
                <a:cubicBezTo>
                  <a:pt x="2208212" y="668469"/>
                  <a:pt x="2197100" y="763720"/>
                  <a:pt x="2200275" y="784357"/>
                </a:cubicBezTo>
                <a:cubicBezTo>
                  <a:pt x="2203450" y="804995"/>
                  <a:pt x="2211387" y="761338"/>
                  <a:pt x="2219325" y="717682"/>
                </a:cubicBezTo>
              </a:path>
            </a:pathLst>
          </a:custGeom>
          <a:noFill/>
          <a:ln w="88900">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orme libre 3"/>
          <p:cNvSpPr/>
          <p:nvPr/>
        </p:nvSpPr>
        <p:spPr>
          <a:xfrm>
            <a:off x="4476750" y="2378472"/>
            <a:ext cx="2371725" cy="666906"/>
          </a:xfrm>
          <a:custGeom>
            <a:avLst/>
            <a:gdLst>
              <a:gd name="connsiteX0" fmla="*/ 0 w 2676525"/>
              <a:gd name="connsiteY0" fmla="*/ 781050 h 876456"/>
              <a:gd name="connsiteX1" fmla="*/ 304800 w 2676525"/>
              <a:gd name="connsiteY1" fmla="*/ 733425 h 876456"/>
              <a:gd name="connsiteX2" fmla="*/ 476250 w 2676525"/>
              <a:gd name="connsiteY2" fmla="*/ 809625 h 876456"/>
              <a:gd name="connsiteX3" fmla="*/ 714375 w 2676525"/>
              <a:gd name="connsiteY3" fmla="*/ 876300 h 876456"/>
              <a:gd name="connsiteX4" fmla="*/ 895350 w 2676525"/>
              <a:gd name="connsiteY4" fmla="*/ 790575 h 876456"/>
              <a:gd name="connsiteX5" fmla="*/ 1104900 w 2676525"/>
              <a:gd name="connsiteY5" fmla="*/ 742950 h 876456"/>
              <a:gd name="connsiteX6" fmla="*/ 1323975 w 2676525"/>
              <a:gd name="connsiteY6" fmla="*/ 733425 h 876456"/>
              <a:gd name="connsiteX7" fmla="*/ 1533525 w 2676525"/>
              <a:gd name="connsiteY7" fmla="*/ 742950 h 876456"/>
              <a:gd name="connsiteX8" fmla="*/ 1704975 w 2676525"/>
              <a:gd name="connsiteY8" fmla="*/ 704850 h 876456"/>
              <a:gd name="connsiteX9" fmla="*/ 2038350 w 2676525"/>
              <a:gd name="connsiteY9" fmla="*/ 371475 h 876456"/>
              <a:gd name="connsiteX10" fmla="*/ 2257425 w 2676525"/>
              <a:gd name="connsiteY10" fmla="*/ 266700 h 876456"/>
              <a:gd name="connsiteX11" fmla="*/ 2371725 w 2676525"/>
              <a:gd name="connsiteY11" fmla="*/ 209550 h 876456"/>
              <a:gd name="connsiteX12" fmla="*/ 2676525 w 2676525"/>
              <a:gd name="connsiteY12" fmla="*/ 0 h 876456"/>
              <a:gd name="connsiteX0" fmla="*/ 0 w 2371725"/>
              <a:gd name="connsiteY0" fmla="*/ 571500 h 666906"/>
              <a:gd name="connsiteX1" fmla="*/ 304800 w 2371725"/>
              <a:gd name="connsiteY1" fmla="*/ 523875 h 666906"/>
              <a:gd name="connsiteX2" fmla="*/ 476250 w 2371725"/>
              <a:gd name="connsiteY2" fmla="*/ 600075 h 666906"/>
              <a:gd name="connsiteX3" fmla="*/ 714375 w 2371725"/>
              <a:gd name="connsiteY3" fmla="*/ 666750 h 666906"/>
              <a:gd name="connsiteX4" fmla="*/ 895350 w 2371725"/>
              <a:gd name="connsiteY4" fmla="*/ 581025 h 666906"/>
              <a:gd name="connsiteX5" fmla="*/ 1104900 w 2371725"/>
              <a:gd name="connsiteY5" fmla="*/ 533400 h 666906"/>
              <a:gd name="connsiteX6" fmla="*/ 1323975 w 2371725"/>
              <a:gd name="connsiteY6" fmla="*/ 523875 h 666906"/>
              <a:gd name="connsiteX7" fmla="*/ 1533525 w 2371725"/>
              <a:gd name="connsiteY7" fmla="*/ 533400 h 666906"/>
              <a:gd name="connsiteX8" fmla="*/ 1704975 w 2371725"/>
              <a:gd name="connsiteY8" fmla="*/ 495300 h 666906"/>
              <a:gd name="connsiteX9" fmla="*/ 2038350 w 2371725"/>
              <a:gd name="connsiteY9" fmla="*/ 161925 h 666906"/>
              <a:gd name="connsiteX10" fmla="*/ 2257425 w 2371725"/>
              <a:gd name="connsiteY10" fmla="*/ 57150 h 666906"/>
              <a:gd name="connsiteX11" fmla="*/ 2371725 w 2371725"/>
              <a:gd name="connsiteY11" fmla="*/ 0 h 66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1725" h="666906">
                <a:moveTo>
                  <a:pt x="0" y="571500"/>
                </a:moveTo>
                <a:cubicBezTo>
                  <a:pt x="112712" y="545306"/>
                  <a:pt x="225425" y="519113"/>
                  <a:pt x="304800" y="523875"/>
                </a:cubicBezTo>
                <a:cubicBezTo>
                  <a:pt x="384175" y="528637"/>
                  <a:pt x="407988" y="576263"/>
                  <a:pt x="476250" y="600075"/>
                </a:cubicBezTo>
                <a:cubicBezTo>
                  <a:pt x="544513" y="623888"/>
                  <a:pt x="644525" y="669925"/>
                  <a:pt x="714375" y="666750"/>
                </a:cubicBezTo>
                <a:cubicBezTo>
                  <a:pt x="784225" y="663575"/>
                  <a:pt x="830263" y="603250"/>
                  <a:pt x="895350" y="581025"/>
                </a:cubicBezTo>
                <a:cubicBezTo>
                  <a:pt x="960437" y="558800"/>
                  <a:pt x="1033463" y="542925"/>
                  <a:pt x="1104900" y="533400"/>
                </a:cubicBezTo>
                <a:cubicBezTo>
                  <a:pt x="1176338" y="523875"/>
                  <a:pt x="1252538" y="523875"/>
                  <a:pt x="1323975" y="523875"/>
                </a:cubicBezTo>
                <a:cubicBezTo>
                  <a:pt x="1395412" y="523875"/>
                  <a:pt x="1470025" y="538162"/>
                  <a:pt x="1533525" y="533400"/>
                </a:cubicBezTo>
                <a:cubicBezTo>
                  <a:pt x="1597025" y="528638"/>
                  <a:pt x="1620838" y="557212"/>
                  <a:pt x="1704975" y="495300"/>
                </a:cubicBezTo>
                <a:cubicBezTo>
                  <a:pt x="1789112" y="433388"/>
                  <a:pt x="1946275" y="234950"/>
                  <a:pt x="2038350" y="161925"/>
                </a:cubicBezTo>
                <a:cubicBezTo>
                  <a:pt x="2130425" y="88900"/>
                  <a:pt x="2201863" y="84137"/>
                  <a:pt x="2257425" y="57150"/>
                </a:cubicBezTo>
                <a:cubicBezTo>
                  <a:pt x="2312987" y="30163"/>
                  <a:pt x="2301875" y="44450"/>
                  <a:pt x="2371725" y="0"/>
                </a:cubicBezTo>
              </a:path>
            </a:pathLst>
          </a:custGeom>
          <a:noFill/>
          <a:ln w="88900">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orme libre 4"/>
          <p:cNvSpPr/>
          <p:nvPr/>
        </p:nvSpPr>
        <p:spPr>
          <a:xfrm>
            <a:off x="3485955" y="4273947"/>
            <a:ext cx="207513" cy="1990725"/>
          </a:xfrm>
          <a:custGeom>
            <a:avLst/>
            <a:gdLst>
              <a:gd name="connsiteX0" fmla="*/ 85920 w 207513"/>
              <a:gd name="connsiteY0" fmla="*/ 1990725 h 1990725"/>
              <a:gd name="connsiteX1" fmla="*/ 57345 w 207513"/>
              <a:gd name="connsiteY1" fmla="*/ 1714500 h 1990725"/>
              <a:gd name="connsiteX2" fmla="*/ 47820 w 207513"/>
              <a:gd name="connsiteY2" fmla="*/ 1485900 h 1990725"/>
              <a:gd name="connsiteX3" fmla="*/ 28770 w 207513"/>
              <a:gd name="connsiteY3" fmla="*/ 1295400 h 1990725"/>
              <a:gd name="connsiteX4" fmla="*/ 38295 w 207513"/>
              <a:gd name="connsiteY4" fmla="*/ 1076325 h 1990725"/>
              <a:gd name="connsiteX5" fmla="*/ 195 w 207513"/>
              <a:gd name="connsiteY5" fmla="*/ 828675 h 1990725"/>
              <a:gd name="connsiteX6" fmla="*/ 57345 w 207513"/>
              <a:gd name="connsiteY6" fmla="*/ 638175 h 1990725"/>
              <a:gd name="connsiteX7" fmla="*/ 200220 w 207513"/>
              <a:gd name="connsiteY7" fmla="*/ 438150 h 1990725"/>
              <a:gd name="connsiteX8" fmla="*/ 181170 w 207513"/>
              <a:gd name="connsiteY8" fmla="*/ 152400 h 1990725"/>
              <a:gd name="connsiteX9" fmla="*/ 133545 w 207513"/>
              <a:gd name="connsiteY9" fmla="*/ 0 h 199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513" h="1990725">
                <a:moveTo>
                  <a:pt x="85920" y="1990725"/>
                </a:moveTo>
                <a:cubicBezTo>
                  <a:pt x="74807" y="1894681"/>
                  <a:pt x="63695" y="1798637"/>
                  <a:pt x="57345" y="1714500"/>
                </a:cubicBezTo>
                <a:cubicBezTo>
                  <a:pt x="50995" y="1630363"/>
                  <a:pt x="52582" y="1555750"/>
                  <a:pt x="47820" y="1485900"/>
                </a:cubicBezTo>
                <a:cubicBezTo>
                  <a:pt x="43057" y="1416050"/>
                  <a:pt x="30357" y="1363662"/>
                  <a:pt x="28770" y="1295400"/>
                </a:cubicBezTo>
                <a:cubicBezTo>
                  <a:pt x="27183" y="1227138"/>
                  <a:pt x="43057" y="1154112"/>
                  <a:pt x="38295" y="1076325"/>
                </a:cubicBezTo>
                <a:cubicBezTo>
                  <a:pt x="33533" y="998538"/>
                  <a:pt x="-2980" y="901700"/>
                  <a:pt x="195" y="828675"/>
                </a:cubicBezTo>
                <a:cubicBezTo>
                  <a:pt x="3370" y="755650"/>
                  <a:pt x="24007" y="703263"/>
                  <a:pt x="57345" y="638175"/>
                </a:cubicBezTo>
                <a:cubicBezTo>
                  <a:pt x="90683" y="573087"/>
                  <a:pt x="179583" y="519112"/>
                  <a:pt x="200220" y="438150"/>
                </a:cubicBezTo>
                <a:cubicBezTo>
                  <a:pt x="220857" y="357188"/>
                  <a:pt x="192282" y="225425"/>
                  <a:pt x="181170" y="152400"/>
                </a:cubicBezTo>
                <a:cubicBezTo>
                  <a:pt x="170058" y="79375"/>
                  <a:pt x="151801" y="39687"/>
                  <a:pt x="133545" y="0"/>
                </a:cubicBezTo>
              </a:path>
            </a:pathLst>
          </a:custGeom>
          <a:noFill/>
          <a:ln w="88900">
            <a:solidFill>
              <a:srgbClr val="FF000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ZoneTexte 63"/>
          <p:cNvSpPr txBox="1"/>
          <p:nvPr/>
        </p:nvSpPr>
        <p:spPr>
          <a:xfrm>
            <a:off x="5260501" y="5497812"/>
            <a:ext cx="428570" cy="276999"/>
          </a:xfrm>
          <a:prstGeom prst="rect">
            <a:avLst/>
          </a:prstGeom>
          <a:solidFill>
            <a:srgbClr val="0000AC"/>
          </a:solidFill>
        </p:spPr>
        <p:txBody>
          <a:bodyPr wrap="none" lIns="36000" tIns="0" rIns="36000" bIns="0" rtlCol="0">
            <a:spAutoFit/>
          </a:bodyPr>
          <a:lstStyle/>
          <a:p>
            <a:r>
              <a:rPr lang="fr-LU" dirty="0" smtClean="0">
                <a:solidFill>
                  <a:schemeClr val="bg1"/>
                </a:solidFill>
              </a:rPr>
              <a:t> A3 </a:t>
            </a:r>
            <a:endParaRPr lang="en-GB" dirty="0">
              <a:solidFill>
                <a:schemeClr val="bg1"/>
              </a:solidFill>
            </a:endParaRPr>
          </a:p>
        </p:txBody>
      </p:sp>
      <p:sp>
        <p:nvSpPr>
          <p:cNvPr id="41" name="ZoneTexte 64"/>
          <p:cNvSpPr txBox="1"/>
          <p:nvPr/>
        </p:nvSpPr>
        <p:spPr>
          <a:xfrm>
            <a:off x="5260501" y="3555943"/>
            <a:ext cx="428570" cy="276999"/>
          </a:xfrm>
          <a:prstGeom prst="rect">
            <a:avLst/>
          </a:prstGeom>
          <a:solidFill>
            <a:srgbClr val="0000AC"/>
          </a:solidFill>
        </p:spPr>
        <p:txBody>
          <a:bodyPr wrap="none" lIns="36000" tIns="0" rIns="36000" bIns="0" rtlCol="0">
            <a:spAutoFit/>
          </a:bodyPr>
          <a:lstStyle/>
          <a:p>
            <a:r>
              <a:rPr lang="fr-LU" dirty="0" smtClean="0">
                <a:solidFill>
                  <a:schemeClr val="bg1"/>
                </a:solidFill>
              </a:rPr>
              <a:t> A1 </a:t>
            </a:r>
            <a:endParaRPr lang="en-GB" dirty="0">
              <a:solidFill>
                <a:schemeClr val="bg1"/>
              </a:solidFill>
            </a:endParaRPr>
          </a:p>
        </p:txBody>
      </p:sp>
      <p:sp>
        <p:nvSpPr>
          <p:cNvPr id="42" name="ZoneTexte 65"/>
          <p:cNvSpPr txBox="1"/>
          <p:nvPr/>
        </p:nvSpPr>
        <p:spPr>
          <a:xfrm>
            <a:off x="5260501" y="3918992"/>
            <a:ext cx="428570" cy="276999"/>
          </a:xfrm>
          <a:prstGeom prst="rect">
            <a:avLst/>
          </a:prstGeom>
          <a:solidFill>
            <a:srgbClr val="0000AC"/>
          </a:solidFill>
        </p:spPr>
        <p:txBody>
          <a:bodyPr wrap="none" lIns="36000" tIns="0" rIns="36000" bIns="0" rtlCol="0">
            <a:spAutoFit/>
          </a:bodyPr>
          <a:lstStyle/>
          <a:p>
            <a:r>
              <a:rPr lang="fr-LU" dirty="0" smtClean="0">
                <a:solidFill>
                  <a:schemeClr val="bg1"/>
                </a:solidFill>
              </a:rPr>
              <a:t> A4 </a:t>
            </a:r>
            <a:endParaRPr lang="en-GB" dirty="0">
              <a:solidFill>
                <a:schemeClr val="bg1"/>
              </a:solidFill>
            </a:endParaRPr>
          </a:p>
        </p:txBody>
      </p:sp>
      <p:sp>
        <p:nvSpPr>
          <p:cNvPr id="43" name="ZoneTexte 66"/>
          <p:cNvSpPr txBox="1"/>
          <p:nvPr/>
        </p:nvSpPr>
        <p:spPr>
          <a:xfrm>
            <a:off x="5260501" y="4275108"/>
            <a:ext cx="428570" cy="276999"/>
          </a:xfrm>
          <a:prstGeom prst="rect">
            <a:avLst/>
          </a:prstGeom>
          <a:solidFill>
            <a:srgbClr val="0000AC"/>
          </a:solidFill>
        </p:spPr>
        <p:txBody>
          <a:bodyPr wrap="none" lIns="36000" tIns="0" rIns="36000" bIns="0" rtlCol="0">
            <a:spAutoFit/>
          </a:bodyPr>
          <a:lstStyle/>
          <a:p>
            <a:r>
              <a:rPr lang="fr-LU" dirty="0" smtClean="0">
                <a:solidFill>
                  <a:schemeClr val="bg1"/>
                </a:solidFill>
              </a:rPr>
              <a:t> A6 </a:t>
            </a:r>
            <a:endParaRPr lang="en-GB" dirty="0">
              <a:solidFill>
                <a:schemeClr val="bg1"/>
              </a:solidFill>
            </a:endParaRPr>
          </a:p>
        </p:txBody>
      </p:sp>
      <p:pic>
        <p:nvPicPr>
          <p:cNvPr id="44" name="Imag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6673" y="3305303"/>
            <a:ext cx="2214405" cy="1260000"/>
          </a:xfrm>
          <a:prstGeom prst="rect">
            <a:avLst/>
          </a:prstGeom>
        </p:spPr>
      </p:pic>
      <p:pic>
        <p:nvPicPr>
          <p:cNvPr id="45"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6674" y="4905001"/>
            <a:ext cx="2563589" cy="1260000"/>
          </a:xfrm>
          <a:prstGeom prst="rect">
            <a:avLst/>
          </a:prstGeom>
        </p:spPr>
      </p:pic>
      <p:sp>
        <p:nvSpPr>
          <p:cNvPr id="46" name="ZoneTexte 21"/>
          <p:cNvSpPr txBox="1"/>
          <p:nvPr/>
        </p:nvSpPr>
        <p:spPr>
          <a:xfrm>
            <a:off x="252461" y="2276872"/>
            <a:ext cx="709614" cy="276999"/>
          </a:xfrm>
          <a:prstGeom prst="rect">
            <a:avLst/>
          </a:prstGeom>
          <a:solidFill>
            <a:srgbClr val="FF0000"/>
          </a:solidFill>
        </p:spPr>
        <p:txBody>
          <a:bodyPr wrap="none" lIns="36000" tIns="0" rIns="0" bIns="0" rtlCol="0">
            <a:spAutoFit/>
          </a:bodyPr>
          <a:lstStyle/>
          <a:p>
            <a:pPr algn="ctr"/>
            <a:r>
              <a:rPr lang="fr-LU" dirty="0" smtClean="0">
                <a:solidFill>
                  <a:schemeClr val="bg1"/>
                </a:solidFill>
              </a:rPr>
              <a:t>Phase2</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2230" y="155570"/>
            <a:ext cx="1431867" cy="489763"/>
          </a:xfrm>
          <a:prstGeom prst="rect">
            <a:avLst/>
          </a:prstGeom>
        </p:spPr>
      </p:pic>
    </p:spTree>
    <p:extLst>
      <p:ext uri="{BB962C8B-B14F-4D97-AF65-F5344CB8AC3E}">
        <p14:creationId xmlns:p14="http://schemas.microsoft.com/office/powerpoint/2010/main" val="1465337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6912768" cy="216024"/>
          </a:xfrm>
        </p:spPr>
        <p:txBody>
          <a:bodyPr>
            <a:noAutofit/>
          </a:bodyPr>
          <a:lstStyle/>
          <a:p>
            <a:pPr algn="l">
              <a:spcBef>
                <a:spcPct val="20000"/>
              </a:spcBef>
            </a:pPr>
            <a:r>
              <a:rPr lang="fr-LU" sz="1100" dirty="0">
                <a:solidFill>
                  <a:schemeClr val="bg1">
                    <a:lumMod val="50000"/>
                  </a:schemeClr>
                </a:solidFill>
                <a:cs typeface="Arial" panose="020B0604020202020204" pitchFamily="34" charset="0"/>
              </a:rPr>
              <a:t>OPTIMIERUNGSELEMENTE AUF LUXEMBURGISCHEN </a:t>
            </a:r>
            <a:r>
              <a:rPr lang="fr-LU" sz="1100" dirty="0" smtClean="0">
                <a:solidFill>
                  <a:schemeClr val="bg1">
                    <a:lumMod val="50000"/>
                  </a:schemeClr>
                </a:solidFill>
                <a:cs typeface="Arial" panose="020B0604020202020204" pitchFamily="34" charset="0"/>
              </a:rPr>
              <a:t>AUTOBAHNEN </a:t>
            </a:r>
            <a:br>
              <a:rPr lang="fr-LU" sz="1100" dirty="0" smtClean="0">
                <a:solidFill>
                  <a:schemeClr val="bg1">
                    <a:lumMod val="50000"/>
                  </a:schemeClr>
                </a:solidFill>
                <a:cs typeface="Arial" panose="020B0604020202020204" pitchFamily="34" charset="0"/>
              </a:rPr>
            </a:br>
            <a:r>
              <a:rPr lang="fr-LU" sz="1000" dirty="0" err="1" smtClean="0">
                <a:solidFill>
                  <a:srgbClr val="FF0000"/>
                </a:solidFill>
                <a:latin typeface="+mn-lt"/>
                <a:cs typeface="Arial" panose="020B0604020202020204" pitchFamily="34" charset="0"/>
              </a:rPr>
              <a:t>Element</a:t>
            </a:r>
            <a:r>
              <a:rPr lang="fr-LU" sz="1000" dirty="0" smtClean="0">
                <a:solidFill>
                  <a:srgbClr val="FF0000"/>
                </a:solidFill>
                <a:latin typeface="+mn-lt"/>
                <a:cs typeface="Arial" panose="020B0604020202020204" pitchFamily="34" charset="0"/>
              </a:rPr>
              <a:t> </a:t>
            </a:r>
            <a:r>
              <a:rPr lang="fr-LU" sz="1000" dirty="0">
                <a:solidFill>
                  <a:srgbClr val="FF0000"/>
                </a:solidFill>
                <a:latin typeface="+mn-lt"/>
                <a:cs typeface="Arial" panose="020B0604020202020204" pitchFamily="34" charset="0"/>
              </a:rPr>
              <a:t>2: </a:t>
            </a:r>
            <a:r>
              <a:rPr lang="fr-LU" sz="1000" dirty="0" err="1" smtClean="0">
                <a:solidFill>
                  <a:srgbClr val="FF0000"/>
                </a:solidFill>
                <a:latin typeface="+mn-lt"/>
                <a:cs typeface="Arial" panose="020B0604020202020204" pitchFamily="34" charset="0"/>
              </a:rPr>
              <a:t>Geschwindigkeitsmodulation</a:t>
            </a:r>
            <a:endParaRPr lang="fr-LU" sz="1000" dirty="0">
              <a:solidFill>
                <a:srgbClr val="FF0000"/>
              </a:solidFill>
              <a:latin typeface="Arial" panose="020B0604020202020204" pitchFamily="34" charset="0"/>
              <a:cs typeface="Arial" panose="020B0604020202020204" pitchFamily="34" charset="0"/>
            </a:endParaRPr>
          </a:p>
        </p:txBody>
      </p:sp>
      <p:sp>
        <p:nvSpPr>
          <p:cNvPr id="19" name="ZoneTexte 3"/>
          <p:cNvSpPr txBox="1"/>
          <p:nvPr/>
        </p:nvSpPr>
        <p:spPr>
          <a:xfrm>
            <a:off x="3995936" y="6511713"/>
            <a:ext cx="3629520" cy="230832"/>
          </a:xfrm>
          <a:prstGeom prst="rect">
            <a:avLst/>
          </a:prstGeom>
          <a:noFill/>
        </p:spPr>
        <p:txBody>
          <a:bodyPr wrap="none" rtlCol="0">
            <a:spAutoFit/>
          </a:bodyPr>
          <a:lstStyle/>
          <a:p>
            <a:r>
              <a:rPr lang="en-US" sz="900" dirty="0" err="1" smtClean="0">
                <a:solidFill>
                  <a:schemeClr val="bg1">
                    <a:lumMod val="50000"/>
                  </a:schemeClr>
                </a:solidFill>
              </a:rPr>
              <a:t>Quelle</a:t>
            </a:r>
            <a:r>
              <a:rPr lang="en-US" sz="900" dirty="0" smtClean="0">
                <a:solidFill>
                  <a:schemeClr val="bg1">
                    <a:lumMod val="50000"/>
                  </a:schemeClr>
                </a:solidFill>
              </a:rPr>
              <a:t>: </a:t>
            </a:r>
            <a:r>
              <a:rPr lang="en-US" sz="900" dirty="0" err="1" smtClean="0">
                <a:solidFill>
                  <a:schemeClr val="bg1">
                    <a:lumMod val="50000"/>
                  </a:schemeClr>
                </a:solidFill>
              </a:rPr>
              <a:t>Verkehrsstudie</a:t>
            </a:r>
            <a:r>
              <a:rPr lang="en-US" sz="900" dirty="0" smtClean="0">
                <a:solidFill>
                  <a:schemeClr val="bg1">
                    <a:lumMod val="50000"/>
                  </a:schemeClr>
                </a:solidFill>
              </a:rPr>
              <a:t> </a:t>
            </a:r>
            <a:r>
              <a:rPr lang="en-US" sz="900" dirty="0" err="1" smtClean="0">
                <a:solidFill>
                  <a:schemeClr val="bg1">
                    <a:lumMod val="50000"/>
                  </a:schemeClr>
                </a:solidFill>
              </a:rPr>
              <a:t>zur</a:t>
            </a:r>
            <a:r>
              <a:rPr lang="en-US" sz="900" dirty="0" smtClean="0">
                <a:solidFill>
                  <a:schemeClr val="bg1">
                    <a:lumMod val="50000"/>
                  </a:schemeClr>
                </a:solidFill>
              </a:rPr>
              <a:t> </a:t>
            </a:r>
            <a:r>
              <a:rPr lang="en-US" sz="900" dirty="0" err="1" smtClean="0">
                <a:solidFill>
                  <a:schemeClr val="bg1">
                    <a:lumMod val="50000"/>
                  </a:schemeClr>
                </a:solidFill>
              </a:rPr>
              <a:t>Geschwindigkeitsmodulation</a:t>
            </a:r>
            <a:r>
              <a:rPr lang="en-US" sz="900" dirty="0" smtClean="0">
                <a:solidFill>
                  <a:schemeClr val="bg1">
                    <a:lumMod val="50000"/>
                  </a:schemeClr>
                </a:solidFill>
              </a:rPr>
              <a:t> auf </a:t>
            </a:r>
            <a:r>
              <a:rPr lang="en-US" sz="900" dirty="0" err="1" smtClean="0">
                <a:solidFill>
                  <a:schemeClr val="bg1">
                    <a:lumMod val="50000"/>
                  </a:schemeClr>
                </a:solidFill>
              </a:rPr>
              <a:t>Autobahnen</a:t>
            </a:r>
            <a:r>
              <a:rPr lang="en-US" sz="900" dirty="0" smtClean="0">
                <a:solidFill>
                  <a:schemeClr val="bg1">
                    <a:lumMod val="50000"/>
                  </a:schemeClr>
                </a:solidFill>
              </a:rPr>
              <a:t> </a:t>
            </a:r>
            <a:endParaRPr lang="en-US" sz="900" dirty="0">
              <a:solidFill>
                <a:schemeClr val="bg1">
                  <a:lumMod val="50000"/>
                </a:schemeClr>
              </a:solidFill>
            </a:endParaRPr>
          </a:p>
        </p:txBody>
      </p:sp>
      <p:sp>
        <p:nvSpPr>
          <p:cNvPr id="20" name="ZoneTexte 1"/>
          <p:cNvSpPr txBox="1"/>
          <p:nvPr/>
        </p:nvSpPr>
        <p:spPr>
          <a:xfrm>
            <a:off x="7117427" y="3645024"/>
            <a:ext cx="1371337" cy="338554"/>
          </a:xfrm>
          <a:prstGeom prst="rect">
            <a:avLst/>
          </a:prstGeom>
          <a:noFill/>
        </p:spPr>
        <p:txBody>
          <a:bodyPr wrap="none" rtlCol="0">
            <a:spAutoFit/>
          </a:bodyPr>
          <a:lstStyle/>
          <a:p>
            <a:r>
              <a:rPr lang="fr-LU" sz="1600" dirty="0" err="1" smtClean="0">
                <a:solidFill>
                  <a:schemeClr val="bg1">
                    <a:lumMod val="50000"/>
                  </a:schemeClr>
                </a:solidFill>
              </a:rPr>
              <a:t>Morgenspitze</a:t>
            </a:r>
            <a:r>
              <a:rPr lang="fr-LU" sz="1600" dirty="0" smtClean="0">
                <a:solidFill>
                  <a:schemeClr val="bg1">
                    <a:lumMod val="50000"/>
                  </a:schemeClr>
                </a:solidFill>
              </a:rPr>
              <a:t> </a:t>
            </a:r>
            <a:endParaRPr lang="en-GB" sz="1600" dirty="0">
              <a:solidFill>
                <a:schemeClr val="bg1">
                  <a:lumMod val="50000"/>
                </a:schemeClr>
              </a:solidFill>
            </a:endParaRPr>
          </a:p>
        </p:txBody>
      </p:sp>
      <p:sp>
        <p:nvSpPr>
          <p:cNvPr id="21" name="ZoneTexte 6"/>
          <p:cNvSpPr txBox="1"/>
          <p:nvPr/>
        </p:nvSpPr>
        <p:spPr>
          <a:xfrm>
            <a:off x="7334807" y="5908198"/>
            <a:ext cx="1210781" cy="338554"/>
          </a:xfrm>
          <a:prstGeom prst="rect">
            <a:avLst/>
          </a:prstGeom>
          <a:noFill/>
        </p:spPr>
        <p:txBody>
          <a:bodyPr wrap="none" rtlCol="0">
            <a:spAutoFit/>
          </a:bodyPr>
          <a:lstStyle/>
          <a:p>
            <a:r>
              <a:rPr lang="fr-LU" sz="1600" dirty="0" err="1" smtClean="0">
                <a:solidFill>
                  <a:schemeClr val="bg1">
                    <a:lumMod val="50000"/>
                  </a:schemeClr>
                </a:solidFill>
              </a:rPr>
              <a:t>Abendspitze</a:t>
            </a:r>
            <a:endParaRPr lang="en-GB" sz="1600" dirty="0">
              <a:solidFill>
                <a:schemeClr val="bg1">
                  <a:lumMod val="50000"/>
                </a:schemeClr>
              </a:solidFill>
            </a:endParaRPr>
          </a:p>
        </p:txBody>
      </p:sp>
      <p:sp>
        <p:nvSpPr>
          <p:cNvPr id="22" name="Rectangle 21"/>
          <p:cNvSpPr/>
          <p:nvPr/>
        </p:nvSpPr>
        <p:spPr>
          <a:xfrm>
            <a:off x="251520" y="968117"/>
            <a:ext cx="8640960" cy="584775"/>
          </a:xfrm>
          <a:prstGeom prst="rect">
            <a:avLst/>
          </a:prstGeom>
          <a:solidFill>
            <a:schemeClr val="bg1">
              <a:lumMod val="95000"/>
            </a:schemeClr>
          </a:solidFill>
        </p:spPr>
        <p:txBody>
          <a:bodyPr wrap="square">
            <a:spAutoFit/>
          </a:bodyPr>
          <a:lstStyle/>
          <a:p>
            <a:pPr algn="just"/>
            <a:r>
              <a:rPr lang="de-DE" sz="1600" dirty="0" smtClean="0">
                <a:solidFill>
                  <a:schemeClr val="bg1">
                    <a:lumMod val="50000"/>
                  </a:schemeClr>
                </a:solidFill>
              </a:rPr>
              <a:t>Durch </a:t>
            </a:r>
            <a:r>
              <a:rPr lang="de-DE" sz="1600" dirty="0">
                <a:solidFill>
                  <a:schemeClr val="bg1">
                    <a:lumMod val="50000"/>
                  </a:schemeClr>
                </a:solidFill>
              </a:rPr>
              <a:t>das </a:t>
            </a:r>
            <a:r>
              <a:rPr lang="de-DE" sz="1600" b="1" dirty="0">
                <a:solidFill>
                  <a:schemeClr val="bg1">
                    <a:lumMod val="50000"/>
                  </a:schemeClr>
                </a:solidFill>
              </a:rPr>
              <a:t>temporäre Herabsetzen der max. Geschwindigkeit </a:t>
            </a:r>
            <a:r>
              <a:rPr lang="de-DE" sz="1600" dirty="0">
                <a:solidFill>
                  <a:schemeClr val="bg1">
                    <a:lumMod val="50000"/>
                  </a:schemeClr>
                </a:solidFill>
              </a:rPr>
              <a:t>von 130 </a:t>
            </a:r>
            <a:r>
              <a:rPr lang="de-DE" sz="1600" dirty="0" smtClean="0">
                <a:solidFill>
                  <a:schemeClr val="bg1">
                    <a:lumMod val="50000"/>
                  </a:schemeClr>
                </a:solidFill>
              </a:rPr>
              <a:t>auf </a:t>
            </a:r>
            <a:r>
              <a:rPr lang="de-DE" sz="1600" dirty="0">
                <a:solidFill>
                  <a:schemeClr val="bg1">
                    <a:lumMod val="50000"/>
                  </a:schemeClr>
                </a:solidFill>
              </a:rPr>
              <a:t>90 </a:t>
            </a:r>
            <a:r>
              <a:rPr lang="de-DE" sz="1600" dirty="0" smtClean="0">
                <a:solidFill>
                  <a:schemeClr val="bg1">
                    <a:lumMod val="50000"/>
                  </a:schemeClr>
                </a:solidFill>
              </a:rPr>
              <a:t>km/h soll </a:t>
            </a:r>
            <a:r>
              <a:rPr lang="de-DE" sz="1600" dirty="0">
                <a:solidFill>
                  <a:schemeClr val="bg1">
                    <a:lumMod val="50000"/>
                  </a:schemeClr>
                </a:solidFill>
              </a:rPr>
              <a:t>der Verkehr in den Hauptverkehrszeiten flüssiger </a:t>
            </a:r>
            <a:r>
              <a:rPr lang="de-DE" sz="1600" dirty="0" smtClean="0">
                <a:solidFill>
                  <a:schemeClr val="bg1">
                    <a:lumMod val="50000"/>
                  </a:schemeClr>
                </a:solidFill>
              </a:rPr>
              <a:t>und die Stausituation verbessert werden. </a:t>
            </a:r>
            <a:endParaRPr lang="de-DE" sz="1600" dirty="0">
              <a:solidFill>
                <a:schemeClr val="bg1">
                  <a:lumMod val="50000"/>
                </a:schemeClr>
              </a:solidFill>
            </a:endParaRPr>
          </a:p>
        </p:txBody>
      </p:sp>
      <p:sp>
        <p:nvSpPr>
          <p:cNvPr id="23" name="ZoneTexte 5"/>
          <p:cNvSpPr txBox="1"/>
          <p:nvPr/>
        </p:nvSpPr>
        <p:spPr>
          <a:xfrm>
            <a:off x="251520" y="1772816"/>
            <a:ext cx="2002215" cy="523220"/>
          </a:xfrm>
          <a:prstGeom prst="rect">
            <a:avLst/>
          </a:prstGeom>
          <a:noFill/>
        </p:spPr>
        <p:txBody>
          <a:bodyPr wrap="none" rtlCol="0">
            <a:spAutoFit/>
          </a:bodyPr>
          <a:lstStyle/>
          <a:p>
            <a:r>
              <a:rPr lang="fr-LU" sz="1600" dirty="0" err="1" smtClean="0">
                <a:solidFill>
                  <a:srgbClr val="FF0000"/>
                </a:solidFill>
              </a:rPr>
              <a:t>Nebenverkehrszeiten</a:t>
            </a:r>
            <a:endParaRPr lang="fr-LU" sz="1600" dirty="0" smtClean="0">
              <a:solidFill>
                <a:srgbClr val="FF0000"/>
              </a:solidFill>
            </a:endParaRPr>
          </a:p>
          <a:p>
            <a:r>
              <a:rPr lang="fr-LU" sz="1200" dirty="0" smtClean="0">
                <a:solidFill>
                  <a:schemeClr val="bg1">
                    <a:lumMod val="50000"/>
                  </a:schemeClr>
                </a:solidFill>
              </a:rPr>
              <a:t>(</a:t>
            </a:r>
            <a:r>
              <a:rPr lang="fr-LU" sz="1200" dirty="0" err="1" smtClean="0">
                <a:solidFill>
                  <a:schemeClr val="bg1">
                    <a:lumMod val="50000"/>
                  </a:schemeClr>
                </a:solidFill>
              </a:rPr>
              <a:t>im</a:t>
            </a:r>
            <a:r>
              <a:rPr lang="fr-LU" sz="1200" dirty="0" smtClean="0">
                <a:solidFill>
                  <a:schemeClr val="bg1">
                    <a:lumMod val="50000"/>
                  </a:schemeClr>
                </a:solidFill>
              </a:rPr>
              <a:t> </a:t>
            </a:r>
            <a:r>
              <a:rPr lang="fr-LU" sz="1200" dirty="0" err="1" smtClean="0">
                <a:solidFill>
                  <a:schemeClr val="bg1">
                    <a:lumMod val="50000"/>
                  </a:schemeClr>
                </a:solidFill>
              </a:rPr>
              <a:t>gesamten</a:t>
            </a:r>
            <a:r>
              <a:rPr lang="fr-LU" sz="1200" dirty="0" smtClean="0">
                <a:solidFill>
                  <a:schemeClr val="bg1">
                    <a:lumMod val="50000"/>
                  </a:schemeClr>
                </a:solidFill>
              </a:rPr>
              <a:t> </a:t>
            </a:r>
            <a:r>
              <a:rPr lang="fr-LU" sz="1200" dirty="0" err="1" smtClean="0">
                <a:solidFill>
                  <a:schemeClr val="bg1">
                    <a:lumMod val="50000"/>
                  </a:schemeClr>
                </a:solidFill>
              </a:rPr>
              <a:t>Autobahnnetz</a:t>
            </a:r>
            <a:r>
              <a:rPr lang="fr-LU" sz="1200" dirty="0" smtClean="0">
                <a:solidFill>
                  <a:schemeClr val="bg1">
                    <a:lumMod val="50000"/>
                  </a:schemeClr>
                </a:solidFill>
              </a:rPr>
              <a:t>)</a:t>
            </a:r>
            <a:endParaRPr lang="en-GB" sz="1200" dirty="0">
              <a:solidFill>
                <a:schemeClr val="bg1">
                  <a:lumMod val="50000"/>
                </a:schemeClr>
              </a:solidFill>
            </a:endParaRPr>
          </a:p>
        </p:txBody>
      </p:sp>
      <p:sp>
        <p:nvSpPr>
          <p:cNvPr id="24" name="ZoneTexte 29"/>
          <p:cNvSpPr txBox="1"/>
          <p:nvPr/>
        </p:nvSpPr>
        <p:spPr>
          <a:xfrm>
            <a:off x="251520" y="4275172"/>
            <a:ext cx="2637838" cy="523220"/>
          </a:xfrm>
          <a:prstGeom prst="rect">
            <a:avLst/>
          </a:prstGeom>
          <a:noFill/>
        </p:spPr>
        <p:txBody>
          <a:bodyPr wrap="none" rtlCol="0">
            <a:spAutoFit/>
          </a:bodyPr>
          <a:lstStyle/>
          <a:p>
            <a:r>
              <a:rPr lang="fr-LU" sz="1600" dirty="0" err="1" smtClean="0">
                <a:solidFill>
                  <a:srgbClr val="FF0000"/>
                </a:solidFill>
              </a:rPr>
              <a:t>Hauptverkehrszeiten</a:t>
            </a:r>
            <a:endParaRPr lang="fr-LU" sz="1600" dirty="0" smtClean="0">
              <a:solidFill>
                <a:srgbClr val="FF0000"/>
              </a:solidFill>
            </a:endParaRPr>
          </a:p>
          <a:p>
            <a:r>
              <a:rPr lang="fr-LU" sz="1200" dirty="0" smtClean="0">
                <a:solidFill>
                  <a:schemeClr val="bg1">
                    <a:lumMod val="50000"/>
                  </a:schemeClr>
                </a:solidFill>
              </a:rPr>
              <a:t>(an </a:t>
            </a:r>
            <a:r>
              <a:rPr lang="fr-LU" sz="1200" dirty="0" err="1">
                <a:solidFill>
                  <a:schemeClr val="bg1">
                    <a:lumMod val="50000"/>
                  </a:schemeClr>
                </a:solidFill>
              </a:rPr>
              <a:t>ausgewählten</a:t>
            </a:r>
            <a:r>
              <a:rPr lang="fr-LU" sz="1200" dirty="0">
                <a:solidFill>
                  <a:schemeClr val="bg1">
                    <a:lumMod val="50000"/>
                  </a:schemeClr>
                </a:solidFill>
              </a:rPr>
              <a:t> </a:t>
            </a:r>
            <a:r>
              <a:rPr lang="fr-LU" sz="1200" dirty="0" err="1" smtClean="0">
                <a:solidFill>
                  <a:schemeClr val="bg1">
                    <a:lumMod val="50000"/>
                  </a:schemeClr>
                </a:solidFill>
              </a:rPr>
              <a:t>Streckenabschnitten</a:t>
            </a:r>
            <a:r>
              <a:rPr lang="fr-LU" sz="1200" dirty="0" smtClean="0">
                <a:solidFill>
                  <a:schemeClr val="bg1">
                    <a:lumMod val="50000"/>
                  </a:schemeClr>
                </a:solidFill>
              </a:rPr>
              <a:t>)</a:t>
            </a:r>
            <a:endParaRPr lang="en-GB" sz="1200" dirty="0">
              <a:solidFill>
                <a:schemeClr val="bg1">
                  <a:lumMod val="50000"/>
                </a:schemeClr>
              </a:solidFill>
            </a:endParaRPr>
          </a:p>
        </p:txBody>
      </p:sp>
      <p:sp>
        <p:nvSpPr>
          <p:cNvPr id="25" name="Rectangle 24"/>
          <p:cNvSpPr/>
          <p:nvPr/>
        </p:nvSpPr>
        <p:spPr>
          <a:xfrm>
            <a:off x="3347864" y="1988840"/>
            <a:ext cx="144016" cy="44041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ZoneTexte 31"/>
          <p:cNvSpPr txBox="1"/>
          <p:nvPr/>
        </p:nvSpPr>
        <p:spPr>
          <a:xfrm>
            <a:off x="3932980" y="1794302"/>
            <a:ext cx="4887492" cy="338554"/>
          </a:xfrm>
          <a:prstGeom prst="rect">
            <a:avLst/>
          </a:prstGeom>
          <a:noFill/>
        </p:spPr>
        <p:txBody>
          <a:bodyPr wrap="none" rtlCol="0">
            <a:spAutoFit/>
          </a:bodyPr>
          <a:lstStyle/>
          <a:p>
            <a:r>
              <a:rPr lang="fr-LU" sz="1600" dirty="0" err="1" smtClean="0">
                <a:solidFill>
                  <a:srgbClr val="FF0000"/>
                </a:solidFill>
              </a:rPr>
              <a:t>Ausgewählte</a:t>
            </a:r>
            <a:r>
              <a:rPr lang="fr-LU" sz="1600" dirty="0" smtClean="0">
                <a:solidFill>
                  <a:srgbClr val="FF0000"/>
                </a:solidFill>
              </a:rPr>
              <a:t> </a:t>
            </a:r>
            <a:r>
              <a:rPr lang="fr-LU" sz="1600" dirty="0" err="1" smtClean="0">
                <a:solidFill>
                  <a:srgbClr val="FF0000"/>
                </a:solidFill>
              </a:rPr>
              <a:t>Streckenabschnitte</a:t>
            </a:r>
            <a:r>
              <a:rPr lang="fr-LU" sz="1600" dirty="0" smtClean="0">
                <a:solidFill>
                  <a:srgbClr val="FF0000"/>
                </a:solidFill>
              </a:rPr>
              <a:t> </a:t>
            </a:r>
            <a:r>
              <a:rPr lang="fr-LU" sz="1600" dirty="0" err="1" smtClean="0">
                <a:solidFill>
                  <a:srgbClr val="FF0000"/>
                </a:solidFill>
              </a:rPr>
              <a:t>zu</a:t>
            </a:r>
            <a:r>
              <a:rPr lang="fr-LU" sz="1600" dirty="0" smtClean="0">
                <a:solidFill>
                  <a:srgbClr val="FF0000"/>
                </a:solidFill>
              </a:rPr>
              <a:t> </a:t>
            </a:r>
            <a:r>
              <a:rPr lang="fr-LU" sz="1600" dirty="0" err="1" smtClean="0">
                <a:solidFill>
                  <a:srgbClr val="FF0000"/>
                </a:solidFill>
              </a:rPr>
              <a:t>Hauptverkehrszeiten</a:t>
            </a:r>
            <a:endParaRPr lang="en-GB" sz="1600" dirty="0">
              <a:solidFill>
                <a:srgbClr val="FF0000"/>
              </a:solidFill>
            </a:endParaRPr>
          </a:p>
        </p:txBody>
      </p:sp>
      <p:pic>
        <p:nvPicPr>
          <p:cNvPr id="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4190912"/>
            <a:ext cx="3842927" cy="2119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2132856"/>
            <a:ext cx="4032448" cy="2024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148" y="2515279"/>
            <a:ext cx="2157524" cy="1260000"/>
          </a:xfrm>
          <a:prstGeom prst="rect">
            <a:avLst/>
          </a:prstGeom>
        </p:spPr>
      </p:pic>
      <p:pic>
        <p:nvPicPr>
          <p:cNvPr id="30"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147" y="5025120"/>
            <a:ext cx="2155695" cy="1260000"/>
          </a:xfrm>
          <a:prstGeom prst="rect">
            <a:avLst/>
          </a:prstGeom>
        </p:spPr>
      </p:pic>
      <p:cxnSp>
        <p:nvCxnSpPr>
          <p:cNvPr id="31" name="Straight Connector 30"/>
          <p:cNvCxnSpPr/>
          <p:nvPr/>
        </p:nvCxnSpPr>
        <p:spPr>
          <a:xfrm>
            <a:off x="467544" y="456760"/>
            <a:ext cx="684076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itle 1"/>
          <p:cNvSpPr txBox="1">
            <a:spLocks/>
          </p:cNvSpPr>
          <p:nvPr/>
        </p:nvSpPr>
        <p:spPr>
          <a:xfrm>
            <a:off x="395536" y="345333"/>
            <a:ext cx="6912768" cy="2160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ct val="20000"/>
              </a:spcBef>
            </a:pPr>
            <a:endParaRPr lang="fr-LU" sz="1000" dirty="0">
              <a:solidFill>
                <a:srgbClr val="FF0000"/>
              </a:solidFill>
              <a:latin typeface="+mn-lt"/>
              <a:cs typeface="Arial" panose="020B0604020202020204" pitchFamily="34"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2230" y="155570"/>
            <a:ext cx="1431867" cy="489763"/>
          </a:xfrm>
          <a:prstGeom prst="rect">
            <a:avLst/>
          </a:prstGeom>
        </p:spPr>
      </p:pic>
    </p:spTree>
    <p:extLst>
      <p:ext uri="{BB962C8B-B14F-4D97-AF65-F5344CB8AC3E}">
        <p14:creationId xmlns:p14="http://schemas.microsoft.com/office/powerpoint/2010/main" val="844892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6912768" cy="216024"/>
          </a:xfrm>
        </p:spPr>
        <p:txBody>
          <a:bodyPr>
            <a:noAutofit/>
          </a:bodyPr>
          <a:lstStyle/>
          <a:p>
            <a:pPr algn="l">
              <a:spcBef>
                <a:spcPct val="20000"/>
              </a:spcBef>
            </a:pPr>
            <a:r>
              <a:rPr lang="fr-LU" sz="1100" dirty="0" err="1" smtClean="0">
                <a:solidFill>
                  <a:schemeClr val="bg1">
                    <a:lumMod val="50000"/>
                  </a:schemeClr>
                </a:solidFill>
                <a:cs typeface="Arial" panose="020B0604020202020204" pitchFamily="34" charset="0"/>
              </a:rPr>
              <a:t>UMSETZUNGSMAßNAHMEN</a:t>
            </a:r>
            <a:r>
              <a:rPr lang="fr-LU" sz="1100" dirty="0" smtClean="0">
                <a:solidFill>
                  <a:schemeClr val="bg1">
                    <a:lumMod val="50000"/>
                  </a:schemeClr>
                </a:solidFill>
                <a:cs typeface="Arial" panose="020B0604020202020204" pitchFamily="34" charset="0"/>
              </a:rPr>
              <a:t> AUF DEM LUXEMBURGISCHEN AUTOBAHNNETZ  </a:t>
            </a:r>
            <a:br>
              <a:rPr lang="fr-LU" sz="1100" dirty="0" smtClean="0">
                <a:solidFill>
                  <a:schemeClr val="bg1">
                    <a:lumMod val="50000"/>
                  </a:schemeClr>
                </a:solidFill>
                <a:cs typeface="Arial" panose="020B0604020202020204" pitchFamily="34" charset="0"/>
              </a:rPr>
            </a:br>
            <a:r>
              <a:rPr lang="en-US" sz="1000" dirty="0" err="1" smtClean="0">
                <a:solidFill>
                  <a:srgbClr val="FF0000"/>
                </a:solidFill>
                <a:latin typeface="+mn-lt"/>
                <a:cs typeface="Arial" panose="020B0604020202020204" pitchFamily="34" charset="0"/>
              </a:rPr>
              <a:t>Testphase</a:t>
            </a:r>
            <a:r>
              <a:rPr lang="en-US" sz="1000" dirty="0" smtClean="0">
                <a:solidFill>
                  <a:srgbClr val="FF0000"/>
                </a:solidFill>
                <a:latin typeface="+mn-lt"/>
                <a:cs typeface="Arial" panose="020B0604020202020204" pitchFamily="34" charset="0"/>
              </a:rPr>
              <a:t>: </a:t>
            </a:r>
            <a:r>
              <a:rPr lang="en-US" sz="1000" dirty="0" err="1" smtClean="0">
                <a:solidFill>
                  <a:srgbClr val="FF0000"/>
                </a:solidFill>
                <a:latin typeface="+mn-lt"/>
                <a:cs typeface="Arial" panose="020B0604020202020204" pitchFamily="34" charset="0"/>
              </a:rPr>
              <a:t>Geschwindigkeitsmodulation</a:t>
            </a:r>
            <a:r>
              <a:rPr lang="de-DE" sz="1000" dirty="0">
                <a:solidFill>
                  <a:srgbClr val="FF0000"/>
                </a:solidFill>
                <a:latin typeface="+mn-lt"/>
                <a:cs typeface="Arial" panose="020B0604020202020204" pitchFamily="34" charset="0"/>
              </a:rPr>
              <a:t/>
            </a:r>
            <a:br>
              <a:rPr lang="de-DE" sz="1000" dirty="0">
                <a:solidFill>
                  <a:srgbClr val="FF0000"/>
                </a:solidFill>
                <a:latin typeface="+mn-lt"/>
                <a:cs typeface="Arial" panose="020B0604020202020204" pitchFamily="34" charset="0"/>
              </a:rPr>
            </a:br>
            <a:endParaRPr lang="fr-LU" sz="1000" dirty="0">
              <a:solidFill>
                <a:srgbClr val="FF0000"/>
              </a:solidFill>
              <a:latin typeface="+mn-lt"/>
              <a:cs typeface="Arial" panose="020B0604020202020204" pitchFamily="34" charset="0"/>
            </a:endParaRPr>
          </a:p>
        </p:txBody>
      </p:sp>
      <p:cxnSp>
        <p:nvCxnSpPr>
          <p:cNvPr id="5" name="Straight Connector 4"/>
          <p:cNvCxnSpPr/>
          <p:nvPr/>
        </p:nvCxnSpPr>
        <p:spPr>
          <a:xfrm>
            <a:off x="467544" y="441299"/>
            <a:ext cx="684076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51520" y="968117"/>
            <a:ext cx="8640960" cy="584775"/>
          </a:xfrm>
          <a:prstGeom prst="rect">
            <a:avLst/>
          </a:prstGeom>
          <a:solidFill>
            <a:schemeClr val="bg1">
              <a:lumMod val="95000"/>
            </a:schemeClr>
          </a:solidFill>
        </p:spPr>
        <p:txBody>
          <a:bodyPr wrap="square">
            <a:spAutoFit/>
          </a:bodyPr>
          <a:lstStyle/>
          <a:p>
            <a:pPr algn="just"/>
            <a:r>
              <a:rPr lang="de-DE" sz="1600" dirty="0" smtClean="0">
                <a:solidFill>
                  <a:schemeClr val="bg1">
                    <a:lumMod val="50000"/>
                  </a:schemeClr>
                </a:solidFill>
              </a:rPr>
              <a:t>Eine erste </a:t>
            </a:r>
            <a:r>
              <a:rPr lang="de-DE" sz="1600" b="1" dirty="0" smtClean="0">
                <a:solidFill>
                  <a:schemeClr val="bg1">
                    <a:lumMod val="50000"/>
                  </a:schemeClr>
                </a:solidFill>
              </a:rPr>
              <a:t>Testphase</a:t>
            </a:r>
            <a:r>
              <a:rPr lang="de-DE" sz="1600" dirty="0" smtClean="0">
                <a:solidFill>
                  <a:schemeClr val="bg1">
                    <a:lumMod val="50000"/>
                  </a:schemeClr>
                </a:solidFill>
              </a:rPr>
              <a:t> auf der Autobahn A6, resp. A1 Richtung Anschlussstelle Grünewald läuft </a:t>
            </a:r>
            <a:r>
              <a:rPr lang="de-DE" sz="1600" b="1" dirty="0" smtClean="0">
                <a:solidFill>
                  <a:schemeClr val="bg1">
                    <a:lumMod val="50000"/>
                  </a:schemeClr>
                </a:solidFill>
              </a:rPr>
              <a:t>ab Juni</a:t>
            </a:r>
            <a:r>
              <a:rPr lang="de-DE" sz="1600" dirty="0" smtClean="0">
                <a:solidFill>
                  <a:schemeClr val="bg1">
                    <a:lumMod val="50000"/>
                  </a:schemeClr>
                </a:solidFill>
              </a:rPr>
              <a:t> in der Morgenspitze an.   </a:t>
            </a:r>
            <a:endParaRPr lang="de-DE" sz="1600" dirty="0">
              <a:solidFill>
                <a:schemeClr val="bg1">
                  <a:lumMod val="50000"/>
                </a:schemeClr>
              </a:solidFill>
            </a:endParaRPr>
          </a:p>
        </p:txBody>
      </p:sp>
      <p:sp>
        <p:nvSpPr>
          <p:cNvPr id="24" name="ZoneTexte 7"/>
          <p:cNvSpPr txBox="1"/>
          <p:nvPr/>
        </p:nvSpPr>
        <p:spPr>
          <a:xfrm>
            <a:off x="5630216" y="4293096"/>
            <a:ext cx="2002215" cy="523220"/>
          </a:xfrm>
          <a:prstGeom prst="rect">
            <a:avLst/>
          </a:prstGeom>
          <a:noFill/>
        </p:spPr>
        <p:txBody>
          <a:bodyPr wrap="none" rtlCol="0">
            <a:spAutoFit/>
          </a:bodyPr>
          <a:lstStyle/>
          <a:p>
            <a:r>
              <a:rPr lang="fr-LU" sz="1600" dirty="0" err="1" smtClean="0">
                <a:solidFill>
                  <a:srgbClr val="FF0000"/>
                </a:solidFill>
              </a:rPr>
              <a:t>Nebenverkehrszeiten</a:t>
            </a:r>
            <a:endParaRPr lang="fr-LU" sz="1600" dirty="0" smtClean="0">
              <a:solidFill>
                <a:srgbClr val="FF0000"/>
              </a:solidFill>
            </a:endParaRPr>
          </a:p>
          <a:p>
            <a:r>
              <a:rPr lang="fr-LU" sz="1200" dirty="0" smtClean="0">
                <a:solidFill>
                  <a:schemeClr val="bg1">
                    <a:lumMod val="50000"/>
                  </a:schemeClr>
                </a:solidFill>
              </a:rPr>
              <a:t>(</a:t>
            </a:r>
            <a:r>
              <a:rPr lang="fr-LU" sz="1200" dirty="0" err="1" smtClean="0">
                <a:solidFill>
                  <a:schemeClr val="bg1">
                    <a:lumMod val="50000"/>
                  </a:schemeClr>
                </a:solidFill>
              </a:rPr>
              <a:t>im</a:t>
            </a:r>
            <a:r>
              <a:rPr lang="fr-LU" sz="1200" dirty="0" smtClean="0">
                <a:solidFill>
                  <a:schemeClr val="bg1">
                    <a:lumMod val="50000"/>
                  </a:schemeClr>
                </a:solidFill>
              </a:rPr>
              <a:t> </a:t>
            </a:r>
            <a:r>
              <a:rPr lang="fr-LU" sz="1200" dirty="0" err="1" smtClean="0">
                <a:solidFill>
                  <a:schemeClr val="bg1">
                    <a:lumMod val="50000"/>
                  </a:schemeClr>
                </a:solidFill>
              </a:rPr>
              <a:t>gesamten</a:t>
            </a:r>
            <a:r>
              <a:rPr lang="fr-LU" sz="1200" dirty="0" smtClean="0">
                <a:solidFill>
                  <a:schemeClr val="bg1">
                    <a:lumMod val="50000"/>
                  </a:schemeClr>
                </a:solidFill>
              </a:rPr>
              <a:t> </a:t>
            </a:r>
            <a:r>
              <a:rPr lang="fr-LU" sz="1200" dirty="0" err="1" smtClean="0">
                <a:solidFill>
                  <a:schemeClr val="bg1">
                    <a:lumMod val="50000"/>
                  </a:schemeClr>
                </a:solidFill>
              </a:rPr>
              <a:t>Autobahnnetz</a:t>
            </a:r>
            <a:r>
              <a:rPr lang="fr-LU" sz="1200" dirty="0" smtClean="0">
                <a:solidFill>
                  <a:schemeClr val="bg1">
                    <a:lumMod val="50000"/>
                  </a:schemeClr>
                </a:solidFill>
              </a:rPr>
              <a:t>)</a:t>
            </a:r>
            <a:endParaRPr lang="en-GB" sz="1200" dirty="0">
              <a:solidFill>
                <a:schemeClr val="bg1">
                  <a:lumMod val="50000"/>
                </a:schemeClr>
              </a:solidFill>
            </a:endParaRPr>
          </a:p>
        </p:txBody>
      </p:sp>
      <p:sp>
        <p:nvSpPr>
          <p:cNvPr id="25" name="ZoneTexte 8"/>
          <p:cNvSpPr txBox="1"/>
          <p:nvPr/>
        </p:nvSpPr>
        <p:spPr>
          <a:xfrm>
            <a:off x="409320" y="4289847"/>
            <a:ext cx="4113627" cy="707886"/>
          </a:xfrm>
          <a:prstGeom prst="rect">
            <a:avLst/>
          </a:prstGeom>
          <a:noFill/>
        </p:spPr>
        <p:txBody>
          <a:bodyPr wrap="none" rtlCol="0">
            <a:spAutoFit/>
          </a:bodyPr>
          <a:lstStyle/>
          <a:p>
            <a:r>
              <a:rPr lang="fr-LU" sz="1600" dirty="0" err="1" smtClean="0">
                <a:solidFill>
                  <a:srgbClr val="FF0000"/>
                </a:solidFill>
              </a:rPr>
              <a:t>Hauptverkehrszeit</a:t>
            </a:r>
            <a:endParaRPr lang="fr-LU" sz="1600" dirty="0" smtClean="0">
              <a:solidFill>
                <a:srgbClr val="FF0000"/>
              </a:solidFill>
            </a:endParaRPr>
          </a:p>
          <a:p>
            <a:r>
              <a:rPr lang="fr-LU" sz="1200" dirty="0" smtClean="0">
                <a:solidFill>
                  <a:schemeClr val="bg1">
                    <a:lumMod val="50000"/>
                  </a:schemeClr>
                </a:solidFill>
              </a:rPr>
              <a:t>A6: 6:15-9:15 </a:t>
            </a:r>
            <a:r>
              <a:rPr lang="fr-LU" sz="1200" dirty="0" err="1" smtClean="0">
                <a:solidFill>
                  <a:schemeClr val="bg1">
                    <a:lumMod val="50000"/>
                  </a:schemeClr>
                </a:solidFill>
              </a:rPr>
              <a:t>Grenzübergang</a:t>
            </a:r>
            <a:r>
              <a:rPr lang="fr-LU" sz="1200" dirty="0" smtClean="0">
                <a:solidFill>
                  <a:schemeClr val="bg1">
                    <a:lumMod val="50000"/>
                  </a:schemeClr>
                </a:solidFill>
              </a:rPr>
              <a:t>  </a:t>
            </a:r>
            <a:r>
              <a:rPr lang="fr-LU" sz="1200" dirty="0" err="1" smtClean="0">
                <a:solidFill>
                  <a:schemeClr val="bg1">
                    <a:lumMod val="50000"/>
                  </a:schemeClr>
                </a:solidFill>
              </a:rPr>
              <a:t>Sterpenich</a:t>
            </a:r>
            <a:r>
              <a:rPr lang="fr-LU" sz="1200" dirty="0" smtClean="0">
                <a:solidFill>
                  <a:schemeClr val="bg1">
                    <a:lumMod val="50000"/>
                  </a:schemeClr>
                </a:solidFill>
              </a:rPr>
              <a:t> - Croix de </a:t>
            </a:r>
            <a:r>
              <a:rPr lang="fr-LU" sz="1200" dirty="0" err="1" smtClean="0">
                <a:solidFill>
                  <a:schemeClr val="bg1">
                    <a:lumMod val="50000"/>
                  </a:schemeClr>
                </a:solidFill>
              </a:rPr>
              <a:t>Gasperich</a:t>
            </a:r>
            <a:r>
              <a:rPr lang="fr-LU" sz="1200" dirty="0" smtClean="0">
                <a:solidFill>
                  <a:schemeClr val="bg1">
                    <a:lumMod val="50000"/>
                  </a:schemeClr>
                </a:solidFill>
              </a:rPr>
              <a:t>, </a:t>
            </a:r>
          </a:p>
          <a:p>
            <a:r>
              <a:rPr lang="fr-LU" sz="1200" dirty="0" smtClean="0">
                <a:solidFill>
                  <a:schemeClr val="bg1">
                    <a:lumMod val="50000"/>
                  </a:schemeClr>
                </a:solidFill>
              </a:rPr>
              <a:t>A1: 6:15- 9:45 Croix de </a:t>
            </a:r>
            <a:r>
              <a:rPr lang="fr-LU" sz="1200" dirty="0" err="1" smtClean="0">
                <a:solidFill>
                  <a:schemeClr val="bg1">
                    <a:lumMod val="50000"/>
                  </a:schemeClr>
                </a:solidFill>
              </a:rPr>
              <a:t>Gasperich</a:t>
            </a:r>
            <a:r>
              <a:rPr lang="fr-LU" sz="1200" dirty="0" smtClean="0">
                <a:solidFill>
                  <a:schemeClr val="bg1">
                    <a:lumMod val="50000"/>
                  </a:schemeClr>
                </a:solidFill>
              </a:rPr>
              <a:t> - </a:t>
            </a:r>
            <a:r>
              <a:rPr lang="fr-LU" sz="1200" dirty="0" err="1" smtClean="0">
                <a:solidFill>
                  <a:schemeClr val="bg1">
                    <a:lumMod val="50000"/>
                  </a:schemeClr>
                </a:solidFill>
              </a:rPr>
              <a:t>Anschlussstelle</a:t>
            </a:r>
            <a:r>
              <a:rPr lang="fr-LU" sz="1200" dirty="0" smtClean="0">
                <a:solidFill>
                  <a:schemeClr val="bg1">
                    <a:lumMod val="50000"/>
                  </a:schemeClr>
                </a:solidFill>
              </a:rPr>
              <a:t> Grünewald</a:t>
            </a:r>
            <a:endParaRPr lang="en-GB" sz="1200" dirty="0">
              <a:solidFill>
                <a:schemeClr val="bg1">
                  <a:lumMod val="50000"/>
                </a:schemeClr>
              </a:solidFill>
            </a:endParaRPr>
          </a:p>
        </p:txBody>
      </p:sp>
      <p:sp>
        <p:nvSpPr>
          <p:cNvPr id="26" name="ZoneTexte 9"/>
          <p:cNvSpPr txBox="1"/>
          <p:nvPr/>
        </p:nvSpPr>
        <p:spPr>
          <a:xfrm>
            <a:off x="1043608" y="1772816"/>
            <a:ext cx="6816674" cy="338554"/>
          </a:xfrm>
          <a:prstGeom prst="rect">
            <a:avLst/>
          </a:prstGeom>
          <a:noFill/>
        </p:spPr>
        <p:txBody>
          <a:bodyPr wrap="none" rtlCol="0">
            <a:spAutoFit/>
          </a:bodyPr>
          <a:lstStyle/>
          <a:p>
            <a:r>
              <a:rPr lang="fr-LU" sz="1600" dirty="0" err="1" smtClean="0">
                <a:solidFill>
                  <a:srgbClr val="FF0000"/>
                </a:solidFill>
              </a:rPr>
              <a:t>Ausgewählter</a:t>
            </a:r>
            <a:r>
              <a:rPr lang="fr-LU" sz="1600" dirty="0" smtClean="0">
                <a:solidFill>
                  <a:srgbClr val="FF0000"/>
                </a:solidFill>
              </a:rPr>
              <a:t> </a:t>
            </a:r>
            <a:r>
              <a:rPr lang="fr-LU" sz="1600" dirty="0" err="1" smtClean="0">
                <a:solidFill>
                  <a:srgbClr val="FF0000"/>
                </a:solidFill>
              </a:rPr>
              <a:t>Streckenabschnitt</a:t>
            </a:r>
            <a:r>
              <a:rPr lang="fr-LU" sz="1600" dirty="0" smtClean="0">
                <a:solidFill>
                  <a:srgbClr val="FF0000"/>
                </a:solidFill>
              </a:rPr>
              <a:t> </a:t>
            </a:r>
            <a:r>
              <a:rPr lang="fr-LU" sz="1600" dirty="0" err="1" smtClean="0">
                <a:solidFill>
                  <a:srgbClr val="FF0000"/>
                </a:solidFill>
              </a:rPr>
              <a:t>für</a:t>
            </a:r>
            <a:r>
              <a:rPr lang="fr-LU" sz="1600" dirty="0" smtClean="0">
                <a:solidFill>
                  <a:srgbClr val="FF0000"/>
                </a:solidFill>
              </a:rPr>
              <a:t> die </a:t>
            </a:r>
            <a:r>
              <a:rPr lang="fr-LU" sz="1600" dirty="0" err="1" smtClean="0">
                <a:solidFill>
                  <a:srgbClr val="FF0000"/>
                </a:solidFill>
              </a:rPr>
              <a:t>Testphase</a:t>
            </a:r>
            <a:r>
              <a:rPr lang="fr-LU" sz="1600" dirty="0" smtClean="0">
                <a:solidFill>
                  <a:srgbClr val="FF0000"/>
                </a:solidFill>
              </a:rPr>
              <a:t> </a:t>
            </a:r>
            <a:r>
              <a:rPr lang="fr-LU" sz="1600" dirty="0" err="1" smtClean="0">
                <a:solidFill>
                  <a:srgbClr val="FF0000"/>
                </a:solidFill>
              </a:rPr>
              <a:t>Geschwindigkeitsmodulation</a:t>
            </a:r>
            <a:r>
              <a:rPr lang="fr-LU" sz="1600" dirty="0" smtClean="0">
                <a:solidFill>
                  <a:srgbClr val="FF0000"/>
                </a:solidFill>
              </a:rPr>
              <a:t> </a:t>
            </a:r>
            <a:endParaRPr lang="en-GB" sz="1600" dirty="0">
              <a:solidFill>
                <a:srgbClr val="FF0000"/>
              </a:solidFill>
            </a:endParaRPr>
          </a:p>
        </p:txBody>
      </p:sp>
      <p:pic>
        <p:nvPicPr>
          <p:cNvPr id="27" name="Imag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6844" y="5035559"/>
            <a:ext cx="2157524" cy="1260000"/>
          </a:xfrm>
          <a:prstGeom prst="rect">
            <a:avLst/>
          </a:prstGeom>
        </p:spPr>
      </p:pic>
      <p:pic>
        <p:nvPicPr>
          <p:cNvPr id="28"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105" y="5039795"/>
            <a:ext cx="2155695" cy="1260000"/>
          </a:xfrm>
          <a:prstGeom prst="rect">
            <a:avLst/>
          </a:prstGeom>
        </p:spPr>
      </p:pic>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8650" y="2060848"/>
            <a:ext cx="4246699" cy="213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ZoneTexte 1"/>
          <p:cNvSpPr txBox="1"/>
          <p:nvPr/>
        </p:nvSpPr>
        <p:spPr>
          <a:xfrm>
            <a:off x="3347864" y="3128486"/>
            <a:ext cx="434734" cy="369332"/>
          </a:xfrm>
          <a:prstGeom prst="rect">
            <a:avLst/>
          </a:prstGeom>
          <a:noFill/>
        </p:spPr>
        <p:txBody>
          <a:bodyPr wrap="none" rtlCol="0">
            <a:spAutoFit/>
          </a:bodyPr>
          <a:lstStyle/>
          <a:p>
            <a:r>
              <a:rPr lang="fr-LU" dirty="0" smtClean="0"/>
              <a:t>A6</a:t>
            </a:r>
            <a:endParaRPr lang="en-GB" dirty="0"/>
          </a:p>
        </p:txBody>
      </p:sp>
      <p:sp>
        <p:nvSpPr>
          <p:cNvPr id="47" name="ZoneTexte 10"/>
          <p:cNvSpPr txBox="1"/>
          <p:nvPr/>
        </p:nvSpPr>
        <p:spPr>
          <a:xfrm>
            <a:off x="4270314" y="3497818"/>
            <a:ext cx="434734" cy="369332"/>
          </a:xfrm>
          <a:prstGeom prst="rect">
            <a:avLst/>
          </a:prstGeom>
          <a:noFill/>
        </p:spPr>
        <p:txBody>
          <a:bodyPr wrap="none" rtlCol="0">
            <a:spAutoFit/>
          </a:bodyPr>
          <a:lstStyle/>
          <a:p>
            <a:r>
              <a:rPr lang="fr-LU" dirty="0" smtClean="0"/>
              <a:t>A1</a:t>
            </a:r>
            <a:endParaRPr lang="en-GB" dirty="0"/>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2230" y="155570"/>
            <a:ext cx="1431867" cy="489763"/>
          </a:xfrm>
          <a:prstGeom prst="rect">
            <a:avLst/>
          </a:prstGeom>
        </p:spPr>
      </p:pic>
    </p:spTree>
    <p:extLst>
      <p:ext uri="{BB962C8B-B14F-4D97-AF65-F5344CB8AC3E}">
        <p14:creationId xmlns:p14="http://schemas.microsoft.com/office/powerpoint/2010/main" val="3000868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rombod\Desktop\20190427_183654.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28990" b="15170"/>
          <a:stretch/>
        </p:blipFill>
        <p:spPr bwMode="auto">
          <a:xfrm>
            <a:off x="5376125" y="3798566"/>
            <a:ext cx="3516355" cy="26181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95536" y="152005"/>
            <a:ext cx="6912768" cy="216024"/>
          </a:xfrm>
        </p:spPr>
        <p:txBody>
          <a:bodyPr>
            <a:noAutofit/>
          </a:bodyPr>
          <a:lstStyle/>
          <a:p>
            <a:pPr algn="l">
              <a:spcBef>
                <a:spcPct val="20000"/>
              </a:spcBef>
            </a:pPr>
            <a:r>
              <a:rPr lang="fr-LU" sz="1100" dirty="0" smtClean="0">
                <a:solidFill>
                  <a:schemeClr val="bg1">
                    <a:lumMod val="50000"/>
                  </a:schemeClr>
                </a:solidFill>
                <a:latin typeface="+mn-lt"/>
                <a:cs typeface="Arial" panose="020B0604020202020204" pitchFamily="34" charset="0"/>
              </a:rPr>
              <a:t>PILOTPROJEKT IN BELGIEN: </a:t>
            </a:r>
            <a:r>
              <a:rPr lang="fr-LU" sz="1000" dirty="0">
                <a:solidFill>
                  <a:srgbClr val="FF0000"/>
                </a:solidFill>
                <a:cs typeface="Arial" panose="020B0604020202020204" pitchFamily="34" charset="0"/>
              </a:rPr>
              <a:t>« Bande de covoiturage latérale » </a:t>
            </a:r>
            <a:r>
              <a:rPr lang="fr-LU" sz="1000" dirty="0" err="1">
                <a:solidFill>
                  <a:srgbClr val="FF0000"/>
                </a:solidFill>
                <a:cs typeface="Arial" panose="020B0604020202020204" pitchFamily="34" charset="0"/>
              </a:rPr>
              <a:t>auf</a:t>
            </a:r>
            <a:r>
              <a:rPr lang="fr-LU" sz="1000" dirty="0">
                <a:solidFill>
                  <a:srgbClr val="FF0000"/>
                </a:solidFill>
                <a:cs typeface="Arial" panose="020B0604020202020204" pitchFamily="34" charset="0"/>
              </a:rPr>
              <a:t> der E411 </a:t>
            </a:r>
            <a:r>
              <a:rPr lang="fr-LU" sz="1000" dirty="0" err="1">
                <a:solidFill>
                  <a:srgbClr val="FF0000"/>
                </a:solidFill>
                <a:cs typeface="Arial" panose="020B0604020202020204" pitchFamily="34" charset="0"/>
              </a:rPr>
              <a:t>zwischen</a:t>
            </a:r>
            <a:r>
              <a:rPr lang="fr-LU" sz="1000" dirty="0">
                <a:solidFill>
                  <a:srgbClr val="FF0000"/>
                </a:solidFill>
                <a:cs typeface="Arial" panose="020B0604020202020204" pitchFamily="34" charset="0"/>
              </a:rPr>
              <a:t> Arlon </a:t>
            </a:r>
            <a:r>
              <a:rPr lang="fr-LU" sz="1000" dirty="0" err="1">
                <a:solidFill>
                  <a:srgbClr val="FF0000"/>
                </a:solidFill>
                <a:cs typeface="Arial" panose="020B0604020202020204" pitchFamily="34" charset="0"/>
              </a:rPr>
              <a:t>und</a:t>
            </a:r>
            <a:r>
              <a:rPr lang="fr-LU" sz="1000" dirty="0">
                <a:solidFill>
                  <a:srgbClr val="FF0000"/>
                </a:solidFill>
                <a:cs typeface="Arial" panose="020B0604020202020204" pitchFamily="34" charset="0"/>
              </a:rPr>
              <a:t> </a:t>
            </a:r>
            <a:r>
              <a:rPr lang="fr-LU" sz="1000" dirty="0" err="1">
                <a:solidFill>
                  <a:srgbClr val="FF0000"/>
                </a:solidFill>
                <a:cs typeface="Arial" panose="020B0604020202020204" pitchFamily="34" charset="0"/>
              </a:rPr>
              <a:t>Sterpenich</a:t>
            </a:r>
            <a:r>
              <a:rPr lang="fr-LU" sz="1000" dirty="0">
                <a:solidFill>
                  <a:srgbClr val="FF0000"/>
                </a:solidFill>
                <a:cs typeface="Arial" panose="020B0604020202020204" pitchFamily="34" charset="0"/>
              </a:rPr>
              <a:t> </a:t>
            </a:r>
            <a:endParaRPr lang="fr-LU" sz="1100" dirty="0">
              <a:solidFill>
                <a:srgbClr val="FF0000"/>
              </a:solidFill>
              <a:latin typeface="+mn-lt"/>
              <a:cs typeface="Arial" panose="020B0604020202020204" pitchFamily="34" charset="0"/>
            </a:endParaRPr>
          </a:p>
        </p:txBody>
      </p:sp>
      <p:cxnSp>
        <p:nvCxnSpPr>
          <p:cNvPr id="5" name="Straight Connector 4"/>
          <p:cNvCxnSpPr/>
          <p:nvPr/>
        </p:nvCxnSpPr>
        <p:spPr>
          <a:xfrm>
            <a:off x="467544" y="332656"/>
            <a:ext cx="684076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1824" y="2132856"/>
            <a:ext cx="3550656" cy="192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descr="M:\STAGIAIRES\Paul.Seiler\2019\Rom\18240 covoiturage A6\IMG_09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284984"/>
            <a:ext cx="4211960" cy="315897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51520" y="968117"/>
            <a:ext cx="8640960" cy="1077218"/>
          </a:xfrm>
          <a:prstGeom prst="rect">
            <a:avLst/>
          </a:prstGeom>
          <a:solidFill>
            <a:schemeClr val="bg1">
              <a:lumMod val="95000"/>
            </a:schemeClr>
          </a:solidFill>
        </p:spPr>
        <p:txBody>
          <a:bodyPr wrap="square">
            <a:spAutoFit/>
          </a:bodyPr>
          <a:lstStyle/>
          <a:p>
            <a:r>
              <a:rPr lang="fr-LU" sz="1600" dirty="0" smtClean="0">
                <a:solidFill>
                  <a:schemeClr val="bg1">
                    <a:lumMod val="50000"/>
                  </a:schemeClr>
                </a:solidFill>
              </a:rPr>
              <a:t>Chantier actuel: 	- </a:t>
            </a:r>
            <a:r>
              <a:rPr lang="fr-LU" sz="1600" b="1" dirty="0" smtClean="0">
                <a:solidFill>
                  <a:schemeClr val="bg1">
                    <a:lumMod val="50000"/>
                  </a:schemeClr>
                </a:solidFill>
              </a:rPr>
              <a:t>Travaux de réhabilitation</a:t>
            </a:r>
            <a:r>
              <a:rPr lang="fr-LU" sz="1600" dirty="0" smtClean="0">
                <a:solidFill>
                  <a:schemeClr val="bg1">
                    <a:lumMod val="50000"/>
                  </a:schemeClr>
                </a:solidFill>
              </a:rPr>
              <a:t> </a:t>
            </a:r>
            <a:r>
              <a:rPr lang="fr-LU" sz="1600" dirty="0">
                <a:solidFill>
                  <a:schemeClr val="bg1">
                    <a:lumMod val="50000"/>
                  </a:schemeClr>
                </a:solidFill>
              </a:rPr>
              <a:t>de l’E411 entre Arlon et la </a:t>
            </a:r>
            <a:r>
              <a:rPr lang="fr-LU" sz="1600" dirty="0" smtClean="0">
                <a:solidFill>
                  <a:schemeClr val="bg1">
                    <a:lumMod val="50000"/>
                  </a:schemeClr>
                </a:solidFill>
              </a:rPr>
              <a:t>frontière/</a:t>
            </a:r>
            <a:r>
              <a:rPr lang="fr-LU" sz="1600" dirty="0" err="1" smtClean="0">
                <a:solidFill>
                  <a:schemeClr val="bg1">
                    <a:lumMod val="50000"/>
                  </a:schemeClr>
                </a:solidFill>
              </a:rPr>
              <a:t>Sterpenich</a:t>
            </a:r>
            <a:r>
              <a:rPr lang="fr-LU" sz="1600" dirty="0" smtClean="0">
                <a:solidFill>
                  <a:schemeClr val="bg1">
                    <a:lumMod val="50000"/>
                  </a:schemeClr>
                </a:solidFill>
              </a:rPr>
              <a:t>. </a:t>
            </a:r>
          </a:p>
          <a:p>
            <a:r>
              <a:rPr lang="fr-LU" sz="1600" dirty="0" smtClean="0">
                <a:solidFill>
                  <a:schemeClr val="bg1">
                    <a:lumMod val="50000"/>
                  </a:schemeClr>
                </a:solidFill>
              </a:rPr>
              <a:t>		- </a:t>
            </a:r>
            <a:r>
              <a:rPr lang="fr-LU" sz="1600" b="1" dirty="0" smtClean="0">
                <a:solidFill>
                  <a:schemeClr val="bg1">
                    <a:lumMod val="50000"/>
                  </a:schemeClr>
                </a:solidFill>
              </a:rPr>
              <a:t>Adaptation </a:t>
            </a:r>
            <a:r>
              <a:rPr lang="fr-LU" sz="1600" b="1" dirty="0">
                <a:solidFill>
                  <a:schemeClr val="bg1">
                    <a:lumMod val="50000"/>
                  </a:schemeClr>
                </a:solidFill>
              </a:rPr>
              <a:t>de la </a:t>
            </a:r>
            <a:r>
              <a:rPr lang="fr-LU" sz="1600" b="1" dirty="0" smtClean="0">
                <a:solidFill>
                  <a:schemeClr val="bg1">
                    <a:lumMod val="50000"/>
                  </a:schemeClr>
                </a:solidFill>
              </a:rPr>
              <a:t>BAU </a:t>
            </a:r>
            <a:r>
              <a:rPr lang="fr-LU" sz="1600" dirty="0">
                <a:solidFill>
                  <a:schemeClr val="bg1">
                    <a:lumMod val="50000"/>
                  </a:schemeClr>
                </a:solidFill>
              </a:rPr>
              <a:t>(bande d’arrêt </a:t>
            </a:r>
            <a:r>
              <a:rPr lang="fr-LU" sz="1600" dirty="0" smtClean="0">
                <a:solidFill>
                  <a:schemeClr val="bg1">
                    <a:lumMod val="50000"/>
                  </a:schemeClr>
                </a:solidFill>
              </a:rPr>
              <a:t>d’urgence</a:t>
            </a:r>
            <a:r>
              <a:rPr lang="fr-LU" sz="1600" dirty="0">
                <a:solidFill>
                  <a:schemeClr val="bg1">
                    <a:lumMod val="50000"/>
                  </a:schemeClr>
                </a:solidFill>
              </a:rPr>
              <a:t>) </a:t>
            </a:r>
            <a:r>
              <a:rPr lang="fr-LU" sz="1600" b="1" dirty="0" smtClean="0">
                <a:solidFill>
                  <a:schemeClr val="bg1">
                    <a:lumMod val="50000"/>
                  </a:schemeClr>
                </a:solidFill>
              </a:rPr>
              <a:t>et construction de 			  refuges en </a:t>
            </a:r>
            <a:r>
              <a:rPr lang="fr-LU" sz="1600" b="1" dirty="0">
                <a:solidFill>
                  <a:schemeClr val="bg1">
                    <a:lumMod val="50000"/>
                  </a:schemeClr>
                </a:solidFill>
              </a:rPr>
              <a:t>vue </a:t>
            </a:r>
            <a:r>
              <a:rPr lang="fr-LU" sz="1600" b="1" dirty="0" smtClean="0">
                <a:solidFill>
                  <a:schemeClr val="bg1">
                    <a:lumMod val="50000"/>
                  </a:schemeClr>
                </a:solidFill>
              </a:rPr>
              <a:t>d’une bande de covoiturage </a:t>
            </a:r>
            <a:r>
              <a:rPr lang="fr-LU" sz="1600" b="1" dirty="0" smtClean="0">
                <a:solidFill>
                  <a:schemeClr val="bg1">
                    <a:lumMod val="50000"/>
                  </a:schemeClr>
                </a:solidFill>
                <a:sym typeface="Wingdings" panose="05000000000000000000" pitchFamily="2" charset="2"/>
              </a:rPr>
              <a:t>permanente limitée à </a:t>
            </a:r>
          </a:p>
          <a:p>
            <a:r>
              <a:rPr lang="fr-LU" sz="1600" b="1" dirty="0">
                <a:solidFill>
                  <a:schemeClr val="bg1">
                    <a:lumMod val="50000"/>
                  </a:schemeClr>
                </a:solidFill>
                <a:sym typeface="Wingdings" panose="05000000000000000000" pitchFamily="2" charset="2"/>
              </a:rPr>
              <a:t>		</a:t>
            </a:r>
            <a:r>
              <a:rPr lang="fr-LU" sz="1600" b="1" dirty="0" smtClean="0">
                <a:solidFill>
                  <a:schemeClr val="bg1">
                    <a:lumMod val="50000"/>
                  </a:schemeClr>
                </a:solidFill>
                <a:sym typeface="Wingdings" panose="05000000000000000000" pitchFamily="2" charset="2"/>
              </a:rPr>
              <a:t>  50 km/h</a:t>
            </a:r>
            <a:r>
              <a:rPr lang="fr-LU" sz="1600" dirty="0" smtClean="0">
                <a:solidFill>
                  <a:schemeClr val="bg1">
                    <a:lumMod val="50000"/>
                  </a:schemeClr>
                </a:solidFill>
                <a:sym typeface="Wingdings" panose="05000000000000000000" pitchFamily="2" charset="2"/>
              </a:rPr>
              <a:t>.</a:t>
            </a:r>
            <a:endParaRPr lang="fr-LU" sz="1600" dirty="0" smtClean="0">
              <a:solidFill>
                <a:schemeClr val="bg1">
                  <a:lumMod val="50000"/>
                </a:schemeClr>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2230" y="155570"/>
            <a:ext cx="1431867" cy="489763"/>
          </a:xfrm>
          <a:prstGeom prst="rect">
            <a:avLst/>
          </a:prstGeom>
        </p:spPr>
      </p:pic>
      <p:pic>
        <p:nvPicPr>
          <p:cNvPr id="1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446" t="15759" r="2446" b="19448"/>
          <a:stretch/>
        </p:blipFill>
        <p:spPr bwMode="auto">
          <a:xfrm>
            <a:off x="251519" y="2197010"/>
            <a:ext cx="4211961" cy="16105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80055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83A0B3F-55A3-4F84-996C-0CBFE56770CC}"/>
</file>

<file path=customXml/itemProps2.xml><?xml version="1.0" encoding="utf-8"?>
<ds:datastoreItem xmlns:ds="http://schemas.openxmlformats.org/officeDocument/2006/customXml" ds:itemID="{78551EF7-0F4E-497F-8499-DFB490E01717}"/>
</file>

<file path=customXml/itemProps3.xml><?xml version="1.0" encoding="utf-8"?>
<ds:datastoreItem xmlns:ds="http://schemas.openxmlformats.org/officeDocument/2006/customXml" ds:itemID="{EEF14847-68C3-4882-A59A-801BCB4C00F4}"/>
</file>

<file path=docProps/app.xml><?xml version="1.0" encoding="utf-8"?>
<Properties xmlns="http://schemas.openxmlformats.org/officeDocument/2006/extended-properties" xmlns:vt="http://schemas.openxmlformats.org/officeDocument/2006/docPropsVTypes">
  <TotalTime>0</TotalTime>
  <Words>849</Words>
  <Application>Microsoft Office PowerPoint</Application>
  <PresentationFormat>On-screen Show (4:3)</PresentationFormat>
  <Paragraphs>117</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Wingdings</vt:lpstr>
      <vt:lpstr>Office Theme</vt:lpstr>
      <vt:lpstr>Mesures en faveur du covoiturage sur le reseau de la grande voirie / Reamenagement de la bande d’arret d’urgence sur l’autoroute A6 / E411  Conférence de presse du 6 mai 2019</vt:lpstr>
      <vt:lpstr>Normaler Berufsverkehr – Stau im Alltag</vt:lpstr>
      <vt:lpstr>MODU 2.0: Als strategisches Ziel für 2025 gilt es den Verkehrsfluss zu den Hauptverkehrszeiten zu verbessern…</vt:lpstr>
      <vt:lpstr>OPTIMIERUNGSELEMENTE AUF LUXEMBURGISCHEN AUTOBAHNEN</vt:lpstr>
      <vt:lpstr>OPTIMIERUNGSELEMENTE AUF LUXEMBURGISCHEN AUTOBAHNEN  Element 3: Temporäre Seitenstreifenfreigabe zur Förderung von Fahrgemeinschaften </vt:lpstr>
      <vt:lpstr>OPTIMIERUNGSELEMENTE AUF LUXEMBURGISCHEN AUTOBAHNEN  Element 3: Temporäre Seitenstreifenfreigabe zur Förderung von Fahrgemeinschaften </vt:lpstr>
      <vt:lpstr>OPTIMIERUNGSELEMENTE AUF LUXEMBURGISCHEN AUTOBAHNEN  Element 2: Geschwindigkeitsmodulation</vt:lpstr>
      <vt:lpstr>UMSETZUNGSMAßNAHMEN AUF DEM LUXEMBURGISCHEN AUTOBAHNNETZ   Testphase: Geschwindigkeitsmodulation </vt:lpstr>
      <vt:lpstr>PILOTPROJEKT IN BELGIEN: « Bande de covoiturage latérale » auf der E411 zwischen Arlon und Sterpenich </vt:lpstr>
      <vt:lpstr>OPTIMIERUNGSELEMENTE AUF LUXEMBURGISCHEN AUTOBAHNEN  Element 3: Temporäre Seitenstreifenfreigabe zur Förderung von Fahrgemeinschaften </vt:lpstr>
      <vt:lpstr>UMSETZUNGSMAßNAHMEN AUF DEM LUXEMBURGISCHEN AUTOBAHNNETZ   Los 1: Sanierung der Autobahn A6 + Ausbau des Seitenstreifens (außenliegender Fahrgemeinschaftsstreifen) </vt:lpstr>
      <vt:lpstr>UMSETZUNGSMAßNAHMEN AUF DEM LUXEMBURGISCHEN AUTOBAHNNETZ   Los 1: Sanierung der Autobahn A6 + Ausbau des Seitenstreifens (außenliegender Fahrgemeinschaftsstreifen) </vt:lpstr>
      <vt:lpstr>UMSETZUNGSMAßNAHMEN AUF DEM LUXEMBURGISCHEN AUTOBAHNNETZ   Los 1: Sanierung der Autobahn A6 + Ausbau des Seitenstreifens (außenliegender Fahrgemeinschaftsstreifen) </vt:lpstr>
      <vt:lpstr>UMSETZUNGSMAßNAHMEN AUF DEM LUXEMBURGISCHEN AUTOBAHNNETZ   Los 1: Sanierung der Autobahn A6 + Ausbau des Seitenstreifens (außenliegender Fahrgemeinschaftsstreifen) </vt:lpstr>
      <vt:lpstr>UMSETZUNGSMAßNAHMEN AUF DEM LUXEMBURGISCHEN AUTOBAHNNETZ   Los 1: Sanierung der Autobahn A6 + Ausbau des Seitenstreifens (außenliegender Fahrgemeinschaftsstreifen) </vt:lpstr>
      <vt:lpstr>PowerPoint Presentation</vt:lpstr>
    </vt:vector>
  </TitlesOfParts>
  <Company>Administration des Ponts et Chaussées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TITRE DE LA PRÉSENTATION La nouvelle charte graphique</dc:title>
  <dc:creator>Freistroffer Claude</dc:creator>
  <cp:lastModifiedBy>Roland Fox</cp:lastModifiedBy>
  <cp:revision>36</cp:revision>
  <cp:lastPrinted>2019-05-03T13:54:19Z</cp:lastPrinted>
  <dcterms:created xsi:type="dcterms:W3CDTF">2014-03-19T10:10:31Z</dcterms:created>
  <dcterms:modified xsi:type="dcterms:W3CDTF">2019-05-03T16:09:38Z</dcterms:modified>
</cp:coreProperties>
</file>