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94" r:id="rId3"/>
    <p:sldId id="283" r:id="rId4"/>
    <p:sldId id="288" r:id="rId5"/>
    <p:sldId id="284" r:id="rId6"/>
    <p:sldId id="259" r:id="rId7"/>
    <p:sldId id="286" r:id="rId8"/>
    <p:sldId id="260" r:id="rId9"/>
    <p:sldId id="293" r:id="rId10"/>
    <p:sldId id="291" r:id="rId11"/>
    <p:sldId id="270" r:id="rId12"/>
    <p:sldId id="295" r:id="rId13"/>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1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9DCFF"/>
    <a:srgbClr val="0099CC"/>
    <a:srgbClr val="DEEBF7"/>
    <a:srgbClr val="103BF0"/>
    <a:srgbClr val="CC00FF"/>
    <a:srgbClr val="009999"/>
    <a:srgbClr val="FFFF00"/>
    <a:srgbClr val="C0C0C0"/>
    <a:srgbClr val="FF9B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showGuides="1">
      <p:cViewPr varScale="1">
        <p:scale>
          <a:sx n="69" d="100"/>
          <a:sy n="69" d="100"/>
        </p:scale>
        <p:origin x="1336" y="40"/>
      </p:cViewPr>
      <p:guideLst>
        <p:guide orient="horz" pos="2160"/>
        <p:guide pos="2880"/>
        <p:guide orient="horz" pos="215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161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E670BA68-35E7-499D-8D0A-9EDABB6B4EA9}" type="datetimeFigureOut">
              <a:rPr lang="fr-LU" smtClean="0"/>
              <a:t>31/10/2019</a:t>
            </a:fld>
            <a:endParaRPr lang="fr-LU"/>
          </a:p>
        </p:txBody>
      </p:sp>
      <p:sp>
        <p:nvSpPr>
          <p:cNvPr id="4" name="Footer Placeholder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fr-LU"/>
          </a:p>
        </p:txBody>
      </p:sp>
      <p:sp>
        <p:nvSpPr>
          <p:cNvPr id="5" name="Slide Number Placeholder 4"/>
          <p:cNvSpPr>
            <a:spLocks noGrp="1"/>
          </p:cNvSpPr>
          <p:nvPr>
            <p:ph type="sldNum" sz="quarter" idx="3"/>
          </p:nvPr>
        </p:nvSpPr>
        <p:spPr>
          <a:xfrm>
            <a:off x="5622799" y="6456612"/>
            <a:ext cx="4301543" cy="339884"/>
          </a:xfrm>
          <a:prstGeom prst="rect">
            <a:avLst/>
          </a:prstGeom>
        </p:spPr>
        <p:txBody>
          <a:bodyPr vert="horz" lIns="91440" tIns="45720" rIns="91440" bIns="45720" rtlCol="0" anchor="b"/>
          <a:lstStyle>
            <a:lvl1pPr algn="r">
              <a:defRPr sz="1200"/>
            </a:lvl1pPr>
          </a:lstStyle>
          <a:p>
            <a:fld id="{F6B55E85-89F2-4C89-9F2D-11A75CA220B9}" type="slidenum">
              <a:rPr lang="fr-LU" smtClean="0"/>
              <a:t>‹#›</a:t>
            </a:fld>
            <a:endParaRPr lang="fr-LU"/>
          </a:p>
        </p:txBody>
      </p:sp>
    </p:spTree>
    <p:extLst>
      <p:ext uri="{BB962C8B-B14F-4D97-AF65-F5344CB8AC3E}">
        <p14:creationId xmlns:p14="http://schemas.microsoft.com/office/powerpoint/2010/main" val="236387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idx="1"/>
          </p:nvPr>
        </p:nvSpPr>
        <p:spPr>
          <a:xfrm>
            <a:off x="5622799" y="2"/>
            <a:ext cx="4301543" cy="341064"/>
          </a:xfrm>
          <a:prstGeom prst="rect">
            <a:avLst/>
          </a:prstGeom>
        </p:spPr>
        <p:txBody>
          <a:bodyPr vert="horz" lIns="91440" tIns="45720" rIns="91440" bIns="45720" rtlCol="0"/>
          <a:lstStyle>
            <a:lvl1pPr algn="r">
              <a:defRPr sz="1200"/>
            </a:lvl1pPr>
          </a:lstStyle>
          <a:p>
            <a:fld id="{F0366517-24E9-4E42-AF54-CEE66E7F470F}" type="datetimeFigureOut">
              <a:rPr lang="fr-LU" smtClean="0"/>
              <a:t>31/10/2019</a:t>
            </a:fld>
            <a:endParaRPr lang="fr-LU"/>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fr-LU"/>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6" name="Footer Placeholder 5"/>
          <p:cNvSpPr>
            <a:spLocks noGrp="1"/>
          </p:cNvSpPr>
          <p:nvPr>
            <p:ph type="ftr" sz="quarter" idx="4"/>
          </p:nvPr>
        </p:nvSpPr>
        <p:spPr>
          <a:xfrm>
            <a:off x="1" y="6456613"/>
            <a:ext cx="4301543" cy="341063"/>
          </a:xfrm>
          <a:prstGeom prst="rect">
            <a:avLst/>
          </a:prstGeom>
        </p:spPr>
        <p:txBody>
          <a:bodyPr vert="horz" lIns="91440" tIns="45720" rIns="91440" bIns="45720" rtlCol="0" anchor="b"/>
          <a:lstStyle>
            <a:lvl1pPr algn="l">
              <a:defRPr sz="1200"/>
            </a:lvl1pPr>
          </a:lstStyle>
          <a:p>
            <a:endParaRPr lang="fr-LU"/>
          </a:p>
        </p:txBody>
      </p:sp>
      <p:sp>
        <p:nvSpPr>
          <p:cNvPr id="7" name="Slide Number Placeholder 6"/>
          <p:cNvSpPr>
            <a:spLocks noGrp="1"/>
          </p:cNvSpPr>
          <p:nvPr>
            <p:ph type="sldNum" sz="quarter" idx="5"/>
          </p:nvPr>
        </p:nvSpPr>
        <p:spPr>
          <a:xfrm>
            <a:off x="5622799" y="6456613"/>
            <a:ext cx="4301543" cy="341063"/>
          </a:xfrm>
          <a:prstGeom prst="rect">
            <a:avLst/>
          </a:prstGeom>
        </p:spPr>
        <p:txBody>
          <a:bodyPr vert="horz" lIns="91440" tIns="45720" rIns="91440" bIns="45720" rtlCol="0" anchor="b"/>
          <a:lstStyle>
            <a:lvl1pPr algn="r">
              <a:defRPr sz="1200"/>
            </a:lvl1pPr>
          </a:lstStyle>
          <a:p>
            <a:fld id="{17047D02-A58E-457E-B948-F6AF5ABEE3E9}" type="slidenum">
              <a:rPr lang="fr-LU" smtClean="0"/>
              <a:t>‹#›</a:t>
            </a:fld>
            <a:endParaRPr lang="fr-LU"/>
          </a:p>
        </p:txBody>
      </p:sp>
    </p:spTree>
    <p:extLst>
      <p:ext uri="{BB962C8B-B14F-4D97-AF65-F5344CB8AC3E}">
        <p14:creationId xmlns:p14="http://schemas.microsoft.com/office/powerpoint/2010/main" val="35895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018307-0CD6-49D6-9ED5-164F4705E33E}" type="datetimeFigureOut">
              <a:rPr lang="fr-LU" smtClean="0"/>
              <a:t>31/10/2019</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7939763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018307-0CD6-49D6-9ED5-164F4705E33E}" type="datetimeFigureOut">
              <a:rPr lang="fr-LU" smtClean="0"/>
              <a:t>31/10/2019</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334820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018307-0CD6-49D6-9ED5-164F4705E33E}" type="datetimeFigureOut">
              <a:rPr lang="fr-LU" smtClean="0"/>
              <a:t>31/10/2019</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315670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018307-0CD6-49D6-9ED5-164F4705E33E}" type="datetimeFigureOut">
              <a:rPr lang="fr-LU" smtClean="0"/>
              <a:t>31/10/2019</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90258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18307-0CD6-49D6-9ED5-164F4705E33E}" type="datetimeFigureOut">
              <a:rPr lang="fr-LU" smtClean="0"/>
              <a:t>31/10/2019</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408102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018307-0CD6-49D6-9ED5-164F4705E33E}" type="datetimeFigureOut">
              <a:rPr lang="fr-LU" smtClean="0"/>
              <a:t>31/10/2019</a:t>
            </a:fld>
            <a:endParaRPr lang="fr-LU"/>
          </a:p>
        </p:txBody>
      </p:sp>
      <p:sp>
        <p:nvSpPr>
          <p:cNvPr id="6" name="Footer Placeholder 5"/>
          <p:cNvSpPr>
            <a:spLocks noGrp="1"/>
          </p:cNvSpPr>
          <p:nvPr>
            <p:ph type="ftr" sz="quarter" idx="11"/>
          </p:nvPr>
        </p:nvSpPr>
        <p:spPr/>
        <p:txBody>
          <a:bodyPr/>
          <a:lstStyle/>
          <a:p>
            <a:endParaRPr lang="fr-LU"/>
          </a:p>
        </p:txBody>
      </p:sp>
      <p:sp>
        <p:nvSpPr>
          <p:cNvPr id="7" name="Slide Number Placeholder 6"/>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139996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018307-0CD6-49D6-9ED5-164F4705E33E}" type="datetimeFigureOut">
              <a:rPr lang="fr-LU" smtClean="0"/>
              <a:t>31/10/2019</a:t>
            </a:fld>
            <a:endParaRPr lang="fr-LU"/>
          </a:p>
        </p:txBody>
      </p:sp>
      <p:sp>
        <p:nvSpPr>
          <p:cNvPr id="8" name="Footer Placeholder 7"/>
          <p:cNvSpPr>
            <a:spLocks noGrp="1"/>
          </p:cNvSpPr>
          <p:nvPr>
            <p:ph type="ftr" sz="quarter" idx="11"/>
          </p:nvPr>
        </p:nvSpPr>
        <p:spPr/>
        <p:txBody>
          <a:bodyPr/>
          <a:lstStyle/>
          <a:p>
            <a:endParaRPr lang="fr-LU"/>
          </a:p>
        </p:txBody>
      </p:sp>
      <p:sp>
        <p:nvSpPr>
          <p:cNvPr id="9" name="Slide Number Placeholder 8"/>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296881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018307-0CD6-49D6-9ED5-164F4705E33E}" type="datetimeFigureOut">
              <a:rPr lang="fr-LU" smtClean="0"/>
              <a:t>31/10/2019</a:t>
            </a:fld>
            <a:endParaRPr lang="fr-LU"/>
          </a:p>
        </p:txBody>
      </p:sp>
      <p:sp>
        <p:nvSpPr>
          <p:cNvPr id="4" name="Footer Placeholder 3"/>
          <p:cNvSpPr>
            <a:spLocks noGrp="1"/>
          </p:cNvSpPr>
          <p:nvPr>
            <p:ph type="ftr" sz="quarter" idx="11"/>
          </p:nvPr>
        </p:nvSpPr>
        <p:spPr/>
        <p:txBody>
          <a:bodyPr/>
          <a:lstStyle/>
          <a:p>
            <a:endParaRPr lang="fr-LU"/>
          </a:p>
        </p:txBody>
      </p:sp>
      <p:sp>
        <p:nvSpPr>
          <p:cNvPr id="5" name="Slide Number Placeholder 4"/>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339154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18307-0CD6-49D6-9ED5-164F4705E33E}" type="datetimeFigureOut">
              <a:rPr lang="fr-LU" smtClean="0"/>
              <a:t>31/10/2019</a:t>
            </a:fld>
            <a:endParaRPr lang="fr-LU"/>
          </a:p>
        </p:txBody>
      </p:sp>
      <p:sp>
        <p:nvSpPr>
          <p:cNvPr id="3" name="Footer Placeholder 2"/>
          <p:cNvSpPr>
            <a:spLocks noGrp="1"/>
          </p:cNvSpPr>
          <p:nvPr>
            <p:ph type="ftr" sz="quarter" idx="11"/>
          </p:nvPr>
        </p:nvSpPr>
        <p:spPr/>
        <p:txBody>
          <a:bodyPr/>
          <a:lstStyle/>
          <a:p>
            <a:endParaRPr lang="fr-LU"/>
          </a:p>
        </p:txBody>
      </p:sp>
      <p:sp>
        <p:nvSpPr>
          <p:cNvPr id="4" name="Slide Number Placeholder 3"/>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11901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8307-0CD6-49D6-9ED5-164F4705E33E}" type="datetimeFigureOut">
              <a:rPr lang="fr-LU" smtClean="0"/>
              <a:t>31/10/2019</a:t>
            </a:fld>
            <a:endParaRPr lang="fr-LU"/>
          </a:p>
        </p:txBody>
      </p:sp>
      <p:sp>
        <p:nvSpPr>
          <p:cNvPr id="6" name="Footer Placeholder 5"/>
          <p:cNvSpPr>
            <a:spLocks noGrp="1"/>
          </p:cNvSpPr>
          <p:nvPr>
            <p:ph type="ftr" sz="quarter" idx="11"/>
          </p:nvPr>
        </p:nvSpPr>
        <p:spPr/>
        <p:txBody>
          <a:bodyPr/>
          <a:lstStyle/>
          <a:p>
            <a:endParaRPr lang="fr-LU"/>
          </a:p>
        </p:txBody>
      </p:sp>
      <p:sp>
        <p:nvSpPr>
          <p:cNvPr id="7" name="Slide Number Placeholder 6"/>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3642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8307-0CD6-49D6-9ED5-164F4705E33E}" type="datetimeFigureOut">
              <a:rPr lang="fr-LU" smtClean="0"/>
              <a:t>31/10/2019</a:t>
            </a:fld>
            <a:endParaRPr lang="fr-LU"/>
          </a:p>
        </p:txBody>
      </p:sp>
      <p:sp>
        <p:nvSpPr>
          <p:cNvPr id="6" name="Footer Placeholder 5"/>
          <p:cNvSpPr>
            <a:spLocks noGrp="1"/>
          </p:cNvSpPr>
          <p:nvPr>
            <p:ph type="ftr" sz="quarter" idx="11"/>
          </p:nvPr>
        </p:nvSpPr>
        <p:spPr/>
        <p:txBody>
          <a:bodyPr/>
          <a:lstStyle/>
          <a:p>
            <a:endParaRPr lang="fr-LU"/>
          </a:p>
        </p:txBody>
      </p:sp>
      <p:sp>
        <p:nvSpPr>
          <p:cNvPr id="7" name="Slide Number Placeholder 6"/>
          <p:cNvSpPr>
            <a:spLocks noGrp="1"/>
          </p:cNvSpPr>
          <p:nvPr>
            <p:ph type="sldNum" sz="quarter" idx="12"/>
          </p:nvPr>
        </p:nvSpPr>
        <p:spPr/>
        <p:txBody>
          <a:bodyPr/>
          <a:lstStyle/>
          <a:p>
            <a:fld id="{AADD1BF8-745F-4431-9109-3F8FE6F85F34}" type="slidenum">
              <a:rPr lang="fr-LU" smtClean="0"/>
              <a:t>‹#›</a:t>
            </a:fld>
            <a:endParaRPr lang="fr-LU"/>
          </a:p>
        </p:txBody>
      </p:sp>
    </p:spTree>
    <p:extLst>
      <p:ext uri="{BB962C8B-B14F-4D97-AF65-F5344CB8AC3E}">
        <p14:creationId xmlns:p14="http://schemas.microsoft.com/office/powerpoint/2010/main" val="328768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alphaModFix amt="30000"/>
            <a:lum/>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18307-0CD6-49D6-9ED5-164F4705E33E}" type="datetimeFigureOut">
              <a:rPr lang="fr-LU" smtClean="0"/>
              <a:t>31/10/2019</a:t>
            </a:fld>
            <a:endParaRPr lang="fr-L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L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D1BF8-745F-4431-9109-3F8FE6F85F34}" type="slidenum">
              <a:rPr lang="fr-LU" smtClean="0"/>
              <a:t>‹#›</a:t>
            </a:fld>
            <a:endParaRPr lang="fr-LU"/>
          </a:p>
        </p:txBody>
      </p:sp>
    </p:spTree>
    <p:extLst>
      <p:ext uri="{BB962C8B-B14F-4D97-AF65-F5344CB8AC3E}">
        <p14:creationId xmlns:p14="http://schemas.microsoft.com/office/powerpoint/2010/main" val="1675705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06107" y="1981200"/>
            <a:ext cx="8743158" cy="854628"/>
          </a:xfrm>
        </p:spPr>
        <p:txBody>
          <a:bodyPr>
            <a:noAutofit/>
          </a:bodyPr>
          <a:lstStyle/>
          <a:p>
            <a:pPr algn="l"/>
            <a:r>
              <a:rPr lang="fr-LU" b="1" dirty="0" smtClean="0"/>
              <a:t>D</a:t>
            </a:r>
            <a:r>
              <a:rPr lang="fr-LU" dirty="0" smtClean="0"/>
              <a:t>ivision des </a:t>
            </a:r>
            <a:r>
              <a:rPr lang="fr-LU" b="1" dirty="0" smtClean="0"/>
              <a:t>O</a:t>
            </a:r>
            <a:r>
              <a:rPr lang="fr-LU" dirty="0" smtClean="0"/>
              <a:t>uvrages d’</a:t>
            </a:r>
            <a:r>
              <a:rPr lang="fr-LU" b="1" dirty="0" smtClean="0"/>
              <a:t>A</a:t>
            </a:r>
            <a:r>
              <a:rPr lang="fr-LU" dirty="0" smtClean="0"/>
              <a:t>rt</a:t>
            </a:r>
            <a:endParaRPr lang="fr-LU" dirty="0"/>
          </a:p>
        </p:txBody>
      </p:sp>
      <p:sp>
        <p:nvSpPr>
          <p:cNvPr id="5" name="Subtitle 2"/>
          <p:cNvSpPr>
            <a:spLocks noGrp="1"/>
          </p:cNvSpPr>
          <p:nvPr>
            <p:ph type="subTitle" idx="1"/>
          </p:nvPr>
        </p:nvSpPr>
        <p:spPr>
          <a:xfrm>
            <a:off x="639295" y="4488920"/>
            <a:ext cx="8097382" cy="1293812"/>
          </a:xfrm>
        </p:spPr>
        <p:txBody>
          <a:bodyPr>
            <a:normAutofit/>
          </a:bodyPr>
          <a:lstStyle/>
          <a:p>
            <a:pPr algn="l"/>
            <a:r>
              <a:rPr lang="fr-LU" sz="3200" b="1" dirty="0" smtClean="0"/>
              <a:t>Elargissement du </a:t>
            </a:r>
            <a:r>
              <a:rPr lang="fr-LU" sz="3200" b="1" dirty="0"/>
              <a:t>P</a:t>
            </a:r>
            <a:r>
              <a:rPr lang="fr-LU" sz="3200" b="1" dirty="0" smtClean="0"/>
              <a:t>ont Passerelle « Al </a:t>
            </a:r>
            <a:r>
              <a:rPr lang="fr-LU" sz="3200" b="1" dirty="0" err="1" smtClean="0"/>
              <a:t>Brëck</a:t>
            </a:r>
            <a:r>
              <a:rPr lang="fr-LU" sz="3200" b="1" dirty="0" smtClean="0"/>
              <a:t> » à Luxembourg</a:t>
            </a:r>
          </a:p>
        </p:txBody>
      </p:sp>
      <p:sp>
        <p:nvSpPr>
          <p:cNvPr id="7" name="Rectangle 6"/>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0" name="Rectangle 9"/>
          <p:cNvSpPr/>
          <p:nvPr/>
        </p:nvSpPr>
        <p:spPr>
          <a:xfrm>
            <a:off x="256909" y="6169185"/>
            <a:ext cx="1069571" cy="52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LU" sz="1400" dirty="0">
              <a:solidFill>
                <a:schemeClr val="bg1">
                  <a:lumMod val="75000"/>
                </a:schemeClr>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Tree>
    <p:extLst>
      <p:ext uri="{BB962C8B-B14F-4D97-AF65-F5344CB8AC3E}">
        <p14:creationId xmlns:p14="http://schemas.microsoft.com/office/powerpoint/2010/main" val="2851226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a:solidFill>
                  <a:schemeClr val="bg1">
                    <a:lumMod val="75000"/>
                  </a:schemeClr>
                </a:solidFill>
              </a:rPr>
              <a:t>Brëck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10</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Système anti-suicide provisoire incorporé au garde-corps amont et aval</a:t>
            </a:r>
            <a:endParaRPr lang="fr-LU" sz="2000" dirty="0">
              <a:solidFill>
                <a:schemeClr val="tx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pic>
        <p:nvPicPr>
          <p:cNvPr id="5" name="Picture 4"/>
          <p:cNvPicPr>
            <a:picLocks noChangeAspect="1"/>
          </p:cNvPicPr>
          <p:nvPr/>
        </p:nvPicPr>
        <p:blipFill>
          <a:blip r:embed="rId3"/>
          <a:stretch>
            <a:fillRect/>
          </a:stretch>
        </p:blipFill>
        <p:spPr>
          <a:xfrm>
            <a:off x="104503" y="726952"/>
            <a:ext cx="8937901" cy="2216546"/>
          </a:xfrm>
          <a:prstGeom prst="rect">
            <a:avLst/>
          </a:prstGeom>
        </p:spPr>
      </p:pic>
      <p:pic>
        <p:nvPicPr>
          <p:cNvPr id="6" name="Picture 5"/>
          <p:cNvPicPr>
            <a:picLocks noChangeAspect="1"/>
          </p:cNvPicPr>
          <p:nvPr/>
        </p:nvPicPr>
        <p:blipFill>
          <a:blip r:embed="rId4"/>
          <a:stretch>
            <a:fillRect/>
          </a:stretch>
        </p:blipFill>
        <p:spPr>
          <a:xfrm>
            <a:off x="1377043" y="3042458"/>
            <a:ext cx="6188038" cy="2804920"/>
          </a:xfrm>
          <a:prstGeom prst="rect">
            <a:avLst/>
          </a:prstGeom>
        </p:spPr>
      </p:pic>
      <p:sp>
        <p:nvSpPr>
          <p:cNvPr id="2" name="TextBox 1"/>
          <p:cNvSpPr txBox="1"/>
          <p:nvPr/>
        </p:nvSpPr>
        <p:spPr>
          <a:xfrm>
            <a:off x="523715" y="2543388"/>
            <a:ext cx="2202847" cy="215444"/>
          </a:xfrm>
          <a:prstGeom prst="rect">
            <a:avLst/>
          </a:prstGeom>
          <a:pattFill prst="pct5">
            <a:fgClr>
              <a:schemeClr val="accent1"/>
            </a:fgClr>
            <a:bgClr>
              <a:schemeClr val="bg1"/>
            </a:bgClr>
          </a:pattFill>
        </p:spPr>
        <p:txBody>
          <a:bodyPr wrap="none" rtlCol="0">
            <a:spAutoFit/>
          </a:bodyPr>
          <a:lstStyle/>
          <a:p>
            <a:pPr algn="just">
              <a:spcBef>
                <a:spcPts val="600"/>
              </a:spcBef>
            </a:pPr>
            <a:r>
              <a:rPr lang="en-US" sz="800" b="1" dirty="0" err="1" smtClean="0">
                <a:solidFill>
                  <a:srgbClr val="FF0000"/>
                </a:solidFill>
              </a:rPr>
              <a:t>Partie</a:t>
            </a:r>
            <a:r>
              <a:rPr lang="en-US" sz="800" b="1" dirty="0" smtClean="0">
                <a:solidFill>
                  <a:srgbClr val="FF0000"/>
                </a:solidFill>
              </a:rPr>
              <a:t> 1: </a:t>
            </a:r>
            <a:r>
              <a:rPr lang="en-US" sz="800" b="1" dirty="0" err="1" smtClean="0">
                <a:solidFill>
                  <a:srgbClr val="FF0000"/>
                </a:solidFill>
              </a:rPr>
              <a:t>Garde</a:t>
            </a:r>
            <a:r>
              <a:rPr lang="en-US" sz="800" b="1" dirty="0" smtClean="0">
                <a:solidFill>
                  <a:srgbClr val="FF0000"/>
                </a:solidFill>
              </a:rPr>
              <a:t>-corps final </a:t>
            </a:r>
            <a:r>
              <a:rPr lang="en-US" sz="800" b="1" dirty="0" err="1" smtClean="0">
                <a:solidFill>
                  <a:srgbClr val="FF0000"/>
                </a:solidFill>
              </a:rPr>
              <a:t>en</a:t>
            </a:r>
            <a:r>
              <a:rPr lang="en-US" sz="800" b="1" dirty="0" smtClean="0">
                <a:solidFill>
                  <a:srgbClr val="FF0000"/>
                </a:solidFill>
              </a:rPr>
              <a:t> hauteur de 1,30m</a:t>
            </a:r>
          </a:p>
        </p:txBody>
      </p:sp>
      <p:sp>
        <p:nvSpPr>
          <p:cNvPr id="9" name="TextBox 8"/>
          <p:cNvSpPr txBox="1"/>
          <p:nvPr/>
        </p:nvSpPr>
        <p:spPr>
          <a:xfrm>
            <a:off x="3250276" y="2543388"/>
            <a:ext cx="3001299" cy="338554"/>
          </a:xfrm>
          <a:prstGeom prst="rect">
            <a:avLst/>
          </a:prstGeom>
          <a:pattFill prst="pct5">
            <a:fgClr>
              <a:schemeClr val="accent1"/>
            </a:fgClr>
            <a:bgClr>
              <a:schemeClr val="bg1"/>
            </a:bgClr>
          </a:pattFill>
        </p:spPr>
        <p:txBody>
          <a:bodyPr wrap="square" rtlCol="0">
            <a:spAutoFit/>
          </a:bodyPr>
          <a:lstStyle/>
          <a:p>
            <a:pPr algn="just">
              <a:spcBef>
                <a:spcPts val="600"/>
              </a:spcBef>
            </a:pPr>
            <a:r>
              <a:rPr lang="en-US" sz="800" b="1" dirty="0" err="1" smtClean="0">
                <a:solidFill>
                  <a:srgbClr val="FF0000"/>
                </a:solidFill>
              </a:rPr>
              <a:t>Partie</a:t>
            </a:r>
            <a:r>
              <a:rPr lang="en-US" sz="800" b="1" dirty="0">
                <a:solidFill>
                  <a:srgbClr val="FF0000"/>
                </a:solidFill>
              </a:rPr>
              <a:t> </a:t>
            </a:r>
            <a:r>
              <a:rPr lang="en-US" sz="800" b="1" dirty="0" smtClean="0">
                <a:solidFill>
                  <a:srgbClr val="FF0000"/>
                </a:solidFill>
              </a:rPr>
              <a:t>2: Situation au-</a:t>
            </a:r>
            <a:r>
              <a:rPr lang="en-US" sz="800" b="1" dirty="0" err="1" smtClean="0">
                <a:solidFill>
                  <a:srgbClr val="FF0000"/>
                </a:solidFill>
              </a:rPr>
              <a:t>dessus</a:t>
            </a:r>
            <a:r>
              <a:rPr lang="en-US" sz="800" b="1" dirty="0" smtClean="0">
                <a:solidFill>
                  <a:srgbClr val="FF0000"/>
                </a:solidFill>
              </a:rPr>
              <a:t> du </a:t>
            </a:r>
            <a:r>
              <a:rPr lang="en-US" sz="800" b="1" dirty="0" err="1" smtClean="0">
                <a:solidFill>
                  <a:srgbClr val="FF0000"/>
                </a:solidFill>
              </a:rPr>
              <a:t>Skatepark</a:t>
            </a:r>
            <a:r>
              <a:rPr lang="en-US" sz="800" b="1" dirty="0" smtClean="0">
                <a:solidFill>
                  <a:srgbClr val="FF0000"/>
                </a:solidFill>
              </a:rPr>
              <a:t> – </a:t>
            </a:r>
            <a:r>
              <a:rPr lang="en-US" sz="800" b="1" dirty="0" err="1" smtClean="0">
                <a:solidFill>
                  <a:srgbClr val="FF0000"/>
                </a:solidFill>
              </a:rPr>
              <a:t>garde</a:t>
            </a:r>
            <a:r>
              <a:rPr lang="en-US" sz="800" b="1" dirty="0" smtClean="0">
                <a:solidFill>
                  <a:srgbClr val="FF0000"/>
                </a:solidFill>
              </a:rPr>
              <a:t>-corps </a:t>
            </a:r>
            <a:r>
              <a:rPr lang="en-US" sz="800" b="1" dirty="0" err="1" smtClean="0">
                <a:solidFill>
                  <a:srgbClr val="FF0000"/>
                </a:solidFill>
              </a:rPr>
              <a:t>provisoire</a:t>
            </a:r>
            <a:r>
              <a:rPr lang="en-US" sz="800" b="1" dirty="0" smtClean="0">
                <a:solidFill>
                  <a:srgbClr val="FF0000"/>
                </a:solidFill>
              </a:rPr>
              <a:t> </a:t>
            </a:r>
            <a:r>
              <a:rPr lang="en-US" sz="800" b="1" dirty="0" err="1" smtClean="0">
                <a:solidFill>
                  <a:srgbClr val="FF0000"/>
                </a:solidFill>
              </a:rPr>
              <a:t>en</a:t>
            </a:r>
            <a:r>
              <a:rPr lang="en-US" sz="800" b="1" dirty="0" smtClean="0">
                <a:solidFill>
                  <a:srgbClr val="FF0000"/>
                </a:solidFill>
              </a:rPr>
              <a:t> hauteur de 2,65m, avec protections </a:t>
            </a:r>
            <a:r>
              <a:rPr lang="en-US" sz="800" b="1" dirty="0" err="1" smtClean="0">
                <a:solidFill>
                  <a:srgbClr val="FF0000"/>
                </a:solidFill>
              </a:rPr>
              <a:t>latérales</a:t>
            </a:r>
            <a:r>
              <a:rPr lang="en-US" sz="800" b="1" dirty="0" smtClean="0">
                <a:solidFill>
                  <a:srgbClr val="FF0000"/>
                </a:solidFill>
              </a:rPr>
              <a:t> aux </a:t>
            </a:r>
            <a:r>
              <a:rPr lang="en-US" sz="800" b="1" dirty="0" err="1" smtClean="0">
                <a:solidFill>
                  <a:srgbClr val="FF0000"/>
                </a:solidFill>
              </a:rPr>
              <a:t>extrémités</a:t>
            </a:r>
            <a:endParaRPr lang="en-US" sz="800" b="1" dirty="0" smtClean="0">
              <a:solidFill>
                <a:srgbClr val="FF0000"/>
              </a:solidFill>
            </a:endParaRPr>
          </a:p>
        </p:txBody>
      </p:sp>
      <p:sp>
        <p:nvSpPr>
          <p:cNvPr id="11" name="TextBox 10"/>
          <p:cNvSpPr txBox="1"/>
          <p:nvPr/>
        </p:nvSpPr>
        <p:spPr>
          <a:xfrm>
            <a:off x="6372751" y="2547142"/>
            <a:ext cx="2247547" cy="338554"/>
          </a:xfrm>
          <a:prstGeom prst="rect">
            <a:avLst/>
          </a:prstGeom>
          <a:pattFill prst="pct5">
            <a:fgClr>
              <a:schemeClr val="accent1"/>
            </a:fgClr>
            <a:bgClr>
              <a:schemeClr val="bg1"/>
            </a:bgClr>
          </a:pattFill>
        </p:spPr>
        <p:txBody>
          <a:bodyPr wrap="square" rtlCol="0">
            <a:spAutoFit/>
          </a:bodyPr>
          <a:lstStyle/>
          <a:p>
            <a:pPr algn="just">
              <a:spcBef>
                <a:spcPts val="600"/>
              </a:spcBef>
            </a:pPr>
            <a:r>
              <a:rPr lang="en-US" sz="800" b="1" dirty="0" err="1" smtClean="0">
                <a:solidFill>
                  <a:srgbClr val="FF0000"/>
                </a:solidFill>
              </a:rPr>
              <a:t>Partie</a:t>
            </a:r>
            <a:r>
              <a:rPr lang="en-US" sz="800" b="1" dirty="0" smtClean="0">
                <a:solidFill>
                  <a:srgbClr val="FF0000"/>
                </a:solidFill>
              </a:rPr>
              <a:t> 3: </a:t>
            </a:r>
            <a:r>
              <a:rPr lang="en-US" sz="800" b="1" dirty="0" err="1" smtClean="0">
                <a:solidFill>
                  <a:srgbClr val="FF0000"/>
                </a:solidFill>
              </a:rPr>
              <a:t>Garde</a:t>
            </a:r>
            <a:r>
              <a:rPr lang="en-US" sz="800" b="1" dirty="0" smtClean="0">
                <a:solidFill>
                  <a:srgbClr val="FF0000"/>
                </a:solidFill>
              </a:rPr>
              <a:t>-corps final </a:t>
            </a:r>
            <a:r>
              <a:rPr lang="en-US" sz="800" b="1" dirty="0" err="1" smtClean="0">
                <a:solidFill>
                  <a:srgbClr val="FF0000"/>
                </a:solidFill>
              </a:rPr>
              <a:t>en</a:t>
            </a:r>
            <a:r>
              <a:rPr lang="en-US" sz="800" b="1" dirty="0" smtClean="0">
                <a:solidFill>
                  <a:srgbClr val="FF0000"/>
                </a:solidFill>
              </a:rPr>
              <a:t> hauteur de 1,30m</a:t>
            </a:r>
            <a:r>
              <a:rPr lang="en-US" sz="800" b="1" dirty="0">
                <a:solidFill>
                  <a:srgbClr val="FF0000"/>
                </a:solidFill>
              </a:rPr>
              <a:t> </a:t>
            </a:r>
            <a:r>
              <a:rPr lang="en-US" sz="800" b="1" dirty="0" smtClean="0">
                <a:solidFill>
                  <a:srgbClr val="FF0000"/>
                </a:solidFill>
              </a:rPr>
              <a:t>au-</a:t>
            </a:r>
            <a:r>
              <a:rPr lang="en-US" sz="800" b="1" dirty="0" err="1" smtClean="0">
                <a:solidFill>
                  <a:srgbClr val="FF0000"/>
                </a:solidFill>
              </a:rPr>
              <a:t>dessus</a:t>
            </a:r>
            <a:r>
              <a:rPr lang="en-US" sz="800" b="1" dirty="0" smtClean="0">
                <a:solidFill>
                  <a:srgbClr val="FF0000"/>
                </a:solidFill>
              </a:rPr>
              <a:t> de la </a:t>
            </a:r>
            <a:r>
              <a:rPr lang="en-US" sz="800" b="1" dirty="0" err="1" smtClean="0">
                <a:solidFill>
                  <a:srgbClr val="FF0000"/>
                </a:solidFill>
              </a:rPr>
              <a:t>végétation</a:t>
            </a:r>
            <a:endParaRPr lang="en-US" sz="800" b="1" dirty="0" smtClean="0">
              <a:solidFill>
                <a:srgbClr val="FF0000"/>
              </a:solidFill>
            </a:endParaRPr>
          </a:p>
        </p:txBody>
      </p:sp>
    </p:spTree>
    <p:extLst>
      <p:ext uri="{BB962C8B-B14F-4D97-AF65-F5344CB8AC3E}">
        <p14:creationId xmlns:p14="http://schemas.microsoft.com/office/powerpoint/2010/main" val="259222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11</a:t>
            </a:fld>
            <a:endParaRPr lang="fr-LU" sz="900" b="1" dirty="0"/>
          </a:p>
        </p:txBody>
      </p:sp>
      <p:sp>
        <p:nvSpPr>
          <p:cNvPr id="6" name="Rectangle 5"/>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LU" sz="2000" dirty="0">
              <a:solidFill>
                <a:schemeClr val="tx1"/>
              </a:solidFill>
            </a:endParaRPr>
          </a:p>
        </p:txBody>
      </p:sp>
      <p:sp>
        <p:nvSpPr>
          <p:cNvPr id="15" name="Subtitle 2"/>
          <p:cNvSpPr txBox="1">
            <a:spLocks/>
          </p:cNvSpPr>
          <p:nvPr/>
        </p:nvSpPr>
        <p:spPr>
          <a:xfrm>
            <a:off x="544944" y="998961"/>
            <a:ext cx="5522420" cy="352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1800" b="1" dirty="0" smtClean="0"/>
              <a:t>Début des travaux : 		1 octobre 2018</a:t>
            </a: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
        <p:nvSpPr>
          <p:cNvPr id="20" name="Rectangle 19"/>
          <p:cNvSpPr/>
          <p:nvPr/>
        </p:nvSpPr>
        <p:spPr>
          <a:xfrm>
            <a:off x="-7160" y="-13617"/>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Planning des travaux</a:t>
            </a:r>
            <a:endParaRPr lang="fr-LU" sz="2000" dirty="0">
              <a:solidFill>
                <a:schemeClr val="tx1"/>
              </a:solidFill>
            </a:endParaRPr>
          </a:p>
        </p:txBody>
      </p:sp>
      <p:sp>
        <p:nvSpPr>
          <p:cNvPr id="21" name="Subtitle 2"/>
          <p:cNvSpPr txBox="1">
            <a:spLocks/>
          </p:cNvSpPr>
          <p:nvPr/>
        </p:nvSpPr>
        <p:spPr>
          <a:xfrm>
            <a:off x="540326" y="1523937"/>
            <a:ext cx="5522420" cy="352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1800" b="1" dirty="0" smtClean="0"/>
              <a:t>Mise en service nouvelle voie bus : 	3 novembre 2019</a:t>
            </a:r>
          </a:p>
        </p:txBody>
      </p:sp>
      <p:sp>
        <p:nvSpPr>
          <p:cNvPr id="23" name="Subtitle 2"/>
          <p:cNvSpPr txBox="1">
            <a:spLocks/>
          </p:cNvSpPr>
          <p:nvPr/>
        </p:nvSpPr>
        <p:spPr>
          <a:xfrm>
            <a:off x="540326" y="4859607"/>
            <a:ext cx="6867236" cy="375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1800" b="1" dirty="0" smtClean="0"/>
              <a:t>Fin prévisible des travaux : </a:t>
            </a:r>
            <a:r>
              <a:rPr lang="fr-LU" sz="1800" b="1" dirty="0"/>
              <a:t>	</a:t>
            </a:r>
            <a:r>
              <a:rPr lang="fr-LU" sz="1800" b="1" dirty="0" smtClean="0"/>
              <a:t>	fin 2020</a:t>
            </a:r>
          </a:p>
        </p:txBody>
      </p:sp>
      <p:sp>
        <p:nvSpPr>
          <p:cNvPr id="24" name="Subtitle 2"/>
          <p:cNvSpPr txBox="1">
            <a:spLocks/>
          </p:cNvSpPr>
          <p:nvPr/>
        </p:nvSpPr>
        <p:spPr>
          <a:xfrm>
            <a:off x="540326" y="4334631"/>
            <a:ext cx="5522420" cy="352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1800" b="1" dirty="0" smtClean="0"/>
              <a:t>Mise à disposition du trottoir élargi : 	début 2020</a:t>
            </a:r>
          </a:p>
          <a:p>
            <a:pPr algn="l"/>
            <a:endParaRPr lang="fr-LU" sz="1800" b="1" dirty="0"/>
          </a:p>
        </p:txBody>
      </p:sp>
      <p:sp>
        <p:nvSpPr>
          <p:cNvPr id="25" name="Subtitle 2"/>
          <p:cNvSpPr txBox="1">
            <a:spLocks/>
          </p:cNvSpPr>
          <p:nvPr/>
        </p:nvSpPr>
        <p:spPr>
          <a:xfrm>
            <a:off x="540326" y="2107153"/>
            <a:ext cx="8400474" cy="1835064"/>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1800" b="1" dirty="0" smtClean="0"/>
              <a:t>Pour permettre la mise en service de la nouvelle voie bus, l’organisation des travaux a été optimisée, notamment par:</a:t>
            </a:r>
          </a:p>
          <a:p>
            <a:pPr marL="285750" indent="-285750" algn="l">
              <a:buFontTx/>
              <a:buChar char="-"/>
            </a:pPr>
            <a:r>
              <a:rPr lang="fr-LU" sz="1800" b="1" dirty="0"/>
              <a:t>l</a:t>
            </a:r>
            <a:r>
              <a:rPr lang="fr-LU" sz="1800" b="1" dirty="0" smtClean="0"/>
              <a:t>a </a:t>
            </a:r>
            <a:r>
              <a:rPr lang="fr-LU" sz="1800" b="1" dirty="0"/>
              <a:t>poursuite des travaux pendant le congé collectif d’été 2019 </a:t>
            </a:r>
          </a:p>
          <a:p>
            <a:pPr marL="285750" indent="-285750" algn="l">
              <a:buFontTx/>
              <a:buChar char="-"/>
            </a:pPr>
            <a:r>
              <a:rPr lang="fr-LU" sz="1800" b="1" dirty="0"/>
              <a:t>l</a:t>
            </a:r>
            <a:r>
              <a:rPr lang="fr-LU" sz="1800" b="1" dirty="0" smtClean="0"/>
              <a:t>a réalisation de certains travaux pendant la nuit</a:t>
            </a:r>
          </a:p>
          <a:p>
            <a:pPr marL="285750" indent="-285750" algn="l">
              <a:buFontTx/>
              <a:buChar char="-"/>
            </a:pPr>
            <a:r>
              <a:rPr lang="fr-LU" sz="1800" b="1" dirty="0" smtClean="0"/>
              <a:t>la poursuite des travaux pendant la plupart des samedis de l’année 2019</a:t>
            </a:r>
            <a:endParaRPr lang="fr-LU" sz="2800" b="1" dirty="0"/>
          </a:p>
        </p:txBody>
      </p:sp>
      <p:sp>
        <p:nvSpPr>
          <p:cNvPr id="2" name="TextBox 1"/>
          <p:cNvSpPr txBox="1"/>
          <p:nvPr/>
        </p:nvSpPr>
        <p:spPr>
          <a:xfrm>
            <a:off x="540326" y="5298252"/>
            <a:ext cx="4733638" cy="369332"/>
          </a:xfrm>
          <a:prstGeom prst="rect">
            <a:avLst/>
          </a:prstGeom>
          <a:solidFill>
            <a:schemeClr val="bg1">
              <a:alpha val="60000"/>
            </a:schemeClr>
          </a:solidFill>
        </p:spPr>
        <p:txBody>
          <a:bodyPr wrap="square" rtlCol="0">
            <a:spAutoFit/>
          </a:bodyPr>
          <a:lstStyle/>
          <a:p>
            <a:pPr algn="just">
              <a:spcBef>
                <a:spcPts val="600"/>
              </a:spcBef>
            </a:pPr>
            <a:r>
              <a:rPr lang="fr-FR" b="1" dirty="0" smtClean="0"/>
              <a:t>Budget total des travaux et  études</a:t>
            </a:r>
            <a:r>
              <a:rPr lang="fr-FR" b="1" smtClean="0"/>
              <a:t>:     9,1 </a:t>
            </a:r>
            <a:r>
              <a:rPr lang="fr-FR" b="1" dirty="0" err="1" smtClean="0"/>
              <a:t>mio</a:t>
            </a:r>
            <a:r>
              <a:rPr lang="fr-FR" b="1" dirty="0" smtClean="0"/>
              <a:t> €</a:t>
            </a:r>
          </a:p>
        </p:txBody>
      </p:sp>
    </p:spTree>
    <p:extLst>
      <p:ext uri="{BB962C8B-B14F-4D97-AF65-F5344CB8AC3E}">
        <p14:creationId xmlns:p14="http://schemas.microsoft.com/office/powerpoint/2010/main" val="412453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12</a:t>
            </a:fld>
            <a:endParaRPr lang="fr-LU" sz="900" b="1" dirty="0"/>
          </a:p>
        </p:txBody>
      </p:sp>
      <p:sp>
        <p:nvSpPr>
          <p:cNvPr id="6" name="Rectangle 5"/>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LU" sz="2000" dirty="0">
              <a:solidFill>
                <a:schemeClr val="tx1"/>
              </a:solidFill>
            </a:endParaRP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
        <p:nvSpPr>
          <p:cNvPr id="20" name="Rectangle 19"/>
          <p:cNvSpPr/>
          <p:nvPr/>
        </p:nvSpPr>
        <p:spPr>
          <a:xfrm>
            <a:off x="-7160" y="-13617"/>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LU" sz="2000" dirty="0">
              <a:solidFill>
                <a:schemeClr val="tx1"/>
              </a:solidFill>
            </a:endParaRPr>
          </a:p>
        </p:txBody>
      </p:sp>
      <p:sp>
        <p:nvSpPr>
          <p:cNvPr id="25" name="Subtitle 2"/>
          <p:cNvSpPr txBox="1">
            <a:spLocks/>
          </p:cNvSpPr>
          <p:nvPr/>
        </p:nvSpPr>
        <p:spPr>
          <a:xfrm>
            <a:off x="540326" y="2107153"/>
            <a:ext cx="8400474" cy="1835064"/>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LU" sz="1800" b="1" dirty="0" smtClean="0"/>
              <a:t>Téléchargement du dossier sur mmtp.gouv.lu</a:t>
            </a:r>
            <a:endParaRPr lang="fr-LU" sz="2800" b="1" dirty="0"/>
          </a:p>
        </p:txBody>
      </p:sp>
    </p:spTree>
    <p:extLst>
      <p:ext uri="{BB962C8B-B14F-4D97-AF65-F5344CB8AC3E}">
        <p14:creationId xmlns:p14="http://schemas.microsoft.com/office/powerpoint/2010/main" val="214493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08204"/>
          </a:xfrm>
        </p:spPr>
        <p:txBody>
          <a:bodyPr>
            <a:noAutofit/>
          </a:bodyPr>
          <a:lstStyle/>
          <a:p>
            <a:pPr algn="ctr"/>
            <a:r>
              <a:rPr lang="fr-FR" sz="2000" dirty="0">
                <a:latin typeface="+mn-lt"/>
              </a:rPr>
              <a:t>Rappel des</a:t>
            </a:r>
            <a:r>
              <a:rPr lang="fr-FR" sz="2000" b="1" dirty="0">
                <a:latin typeface="+mn-lt"/>
              </a:rPr>
              <a:t> </a:t>
            </a:r>
            <a:r>
              <a:rPr lang="fr-FR" sz="2000" dirty="0" smtClean="0">
                <a:latin typeface="+mn-lt"/>
              </a:rPr>
              <a:t>objectifs</a:t>
            </a:r>
            <a:endParaRPr lang="en-US" sz="2000" dirty="0">
              <a:latin typeface="+mn-lt"/>
            </a:endParaRPr>
          </a:p>
        </p:txBody>
      </p:sp>
      <p:pic>
        <p:nvPicPr>
          <p:cNvPr id="4" name="Picture 3"/>
          <p:cNvPicPr/>
          <p:nvPr/>
        </p:nvPicPr>
        <p:blipFill>
          <a:blip r:embed="rId2"/>
          <a:stretch>
            <a:fillRect/>
          </a:stretch>
        </p:blipFill>
        <p:spPr>
          <a:xfrm>
            <a:off x="1945178" y="945266"/>
            <a:ext cx="5079076" cy="3085609"/>
          </a:xfrm>
          <a:prstGeom prst="rect">
            <a:avLst/>
          </a:prstGeom>
        </p:spPr>
      </p:pic>
      <p:sp>
        <p:nvSpPr>
          <p:cNvPr id="8" name="TextBox 7"/>
          <p:cNvSpPr txBox="1"/>
          <p:nvPr/>
        </p:nvSpPr>
        <p:spPr>
          <a:xfrm>
            <a:off x="232756" y="4302811"/>
            <a:ext cx="8503920" cy="1938992"/>
          </a:xfrm>
          <a:prstGeom prst="rect">
            <a:avLst/>
          </a:prstGeom>
          <a:noFill/>
          <a:ln>
            <a:noFill/>
          </a:ln>
        </p:spPr>
        <p:txBody>
          <a:bodyPr wrap="square" rtlCol="0">
            <a:spAutoFit/>
          </a:bodyPr>
          <a:lstStyle/>
          <a:p>
            <a:pPr algn="just"/>
            <a:r>
              <a:rPr lang="fr-FR" sz="1200" dirty="0"/>
              <a:t>Dans le cadre du projet de modernisation du réseau de transport en commun dans la Ville de Luxembourg, lequel intègre la réalisation d’un tram, il a été décidé d’aménager une voie de bus supplémentaire sur le Pont Passerelle leur permettant de circuler dans le sens de la ville vers la gare, tout en assurant le maintien des 2 voies de circulation actuelles dans le sens de la gare vers la ville</a:t>
            </a:r>
            <a:r>
              <a:rPr lang="fr-FR" sz="1200" dirty="0" smtClean="0"/>
              <a:t>.</a:t>
            </a:r>
          </a:p>
          <a:p>
            <a:pPr algn="just"/>
            <a:endParaRPr lang="en-US" sz="1200" dirty="0"/>
          </a:p>
          <a:p>
            <a:pPr algn="just"/>
            <a:r>
              <a:rPr lang="fr-FR" sz="1200" dirty="0"/>
              <a:t>Cette modernisation inclut également le maintien et l’amélioration des conditions de circulation en toute sécurité tant des vélos que des piétons sur tout le long de l’ouvrage côté amont, ainsi que le maintien de la circulation des piétons sur le trottoir aval</a:t>
            </a:r>
            <a:r>
              <a:rPr lang="fr-FR" sz="1200" dirty="0" smtClean="0"/>
              <a:t>.</a:t>
            </a:r>
          </a:p>
          <a:p>
            <a:pPr algn="just"/>
            <a:endParaRPr lang="en-US" sz="1200" dirty="0"/>
          </a:p>
          <a:p>
            <a:pPr algn="just"/>
            <a:r>
              <a:rPr lang="fr-FR" sz="1200" dirty="0"/>
              <a:t>De ce fait, l’élargissement du trottoir côté amont a pour objectif de placer de façon déportée une large bande de 4.50 m réservée aux cyclistes, combinée avec une bande réservée aux piétons y compris les personnes à mobilité réduite PMR et de libérer l’espace occupé actuellement par la piste cyclable pour les besoins de la nouvelle voie de bus.</a:t>
            </a:r>
            <a:endParaRPr lang="en-US" sz="1200" dirty="0"/>
          </a:p>
        </p:txBody>
      </p:sp>
    </p:spTree>
    <p:extLst>
      <p:ext uri="{BB962C8B-B14F-4D97-AF65-F5344CB8AC3E}">
        <p14:creationId xmlns:p14="http://schemas.microsoft.com/office/powerpoint/2010/main" val="2930076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751017"/>
            <a:ext cx="9144000" cy="4846263"/>
          </a:xfrm>
          <a:prstGeom prst="rect">
            <a:avLst/>
          </a:prstGeom>
        </p:spPr>
      </p:pic>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à 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3</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Adaptation en matière des transports publics à partir du 3 novembre 2019</a:t>
            </a:r>
            <a:endParaRPr lang="fr-LU" sz="2000" dirty="0">
              <a:solidFill>
                <a:schemeClr val="tx1"/>
              </a:solidFill>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
        <p:nvSpPr>
          <p:cNvPr id="14" name="TextBox 13"/>
          <p:cNvSpPr txBox="1"/>
          <p:nvPr/>
        </p:nvSpPr>
        <p:spPr>
          <a:xfrm>
            <a:off x="4169142" y="1803862"/>
            <a:ext cx="473206" cy="338554"/>
          </a:xfrm>
          <a:prstGeom prst="rect">
            <a:avLst/>
          </a:prstGeom>
          <a:solidFill>
            <a:schemeClr val="bg1">
              <a:alpha val="60000"/>
            </a:schemeClr>
          </a:solidFill>
        </p:spPr>
        <p:txBody>
          <a:bodyPr wrap="none" rtlCol="0">
            <a:spAutoFit/>
          </a:bodyPr>
          <a:lstStyle/>
          <a:p>
            <a:pPr marL="285750" indent="-285750" algn="just">
              <a:spcBef>
                <a:spcPts val="600"/>
              </a:spcBef>
              <a:buFont typeface="Arial" panose="020B0604020202020204" pitchFamily="34" charset="0"/>
              <a:buChar char="•"/>
            </a:pPr>
            <a:endParaRPr lang="en-US" sz="1600" dirty="0" smtClean="0"/>
          </a:p>
        </p:txBody>
      </p:sp>
      <p:sp>
        <p:nvSpPr>
          <p:cNvPr id="5" name="TextBox 4"/>
          <p:cNvSpPr txBox="1"/>
          <p:nvPr/>
        </p:nvSpPr>
        <p:spPr>
          <a:xfrm>
            <a:off x="-66501" y="747108"/>
            <a:ext cx="3200400" cy="307777"/>
          </a:xfrm>
          <a:prstGeom prst="rect">
            <a:avLst/>
          </a:prstGeom>
          <a:solidFill>
            <a:schemeClr val="bg1"/>
          </a:solidFill>
        </p:spPr>
        <p:txBody>
          <a:bodyPr wrap="square" rtlCol="0">
            <a:spAutoFit/>
          </a:bodyPr>
          <a:lstStyle/>
          <a:p>
            <a:pPr algn="just">
              <a:spcBef>
                <a:spcPts val="600"/>
              </a:spcBef>
            </a:pPr>
            <a:r>
              <a:rPr lang="en-US" sz="1400" b="1" u="sng" dirty="0" smtClean="0"/>
              <a:t> </a:t>
            </a:r>
            <a:r>
              <a:rPr lang="en-US" sz="1400" b="1" u="sng" dirty="0"/>
              <a:t>Situation </a:t>
            </a:r>
            <a:r>
              <a:rPr lang="en-US" sz="1400" b="1" u="sng" dirty="0" err="1"/>
              <a:t>projetée</a:t>
            </a:r>
            <a:r>
              <a:rPr lang="en-US" sz="1400" b="1" u="sng" dirty="0"/>
              <a:t> après </a:t>
            </a:r>
            <a:r>
              <a:rPr lang="en-US" sz="1400" b="1" u="sng" dirty="0" err="1"/>
              <a:t>élargissement</a:t>
            </a:r>
            <a:endParaRPr lang="en-US" sz="1400" b="1" u="sng" dirty="0" smtClean="0"/>
          </a:p>
        </p:txBody>
      </p:sp>
    </p:spTree>
    <p:extLst>
      <p:ext uri="{BB962C8B-B14F-4D97-AF65-F5344CB8AC3E}">
        <p14:creationId xmlns:p14="http://schemas.microsoft.com/office/powerpoint/2010/main" val="2527096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à 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4</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a:solidFill>
                  <a:schemeClr val="tx1"/>
                </a:solidFill>
              </a:rPr>
              <a:t>Adaptation en matière des transports publics à partir du 3 novembre 2019</a:t>
            </a: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
        <p:nvSpPr>
          <p:cNvPr id="13" name="Subtitle 2"/>
          <p:cNvSpPr txBox="1">
            <a:spLocks/>
          </p:cNvSpPr>
          <p:nvPr/>
        </p:nvSpPr>
        <p:spPr>
          <a:xfrm>
            <a:off x="0" y="735494"/>
            <a:ext cx="6018416" cy="4816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2000" dirty="0" smtClean="0"/>
              <a:t>Gabarits routiers du Pont Passerelle après l’élargissement</a:t>
            </a:r>
          </a:p>
        </p:txBody>
      </p:sp>
      <p:grpSp>
        <p:nvGrpSpPr>
          <p:cNvPr id="26" name="Group 25"/>
          <p:cNvGrpSpPr/>
          <p:nvPr/>
        </p:nvGrpSpPr>
        <p:grpSpPr>
          <a:xfrm>
            <a:off x="122312" y="1452880"/>
            <a:ext cx="8849217" cy="3210560"/>
            <a:chOff x="122312" y="1452880"/>
            <a:chExt cx="8849217" cy="3210560"/>
          </a:xfrm>
        </p:grpSpPr>
        <p:grpSp>
          <p:nvGrpSpPr>
            <p:cNvPr id="19" name="Group 18"/>
            <p:cNvGrpSpPr/>
            <p:nvPr/>
          </p:nvGrpSpPr>
          <p:grpSpPr>
            <a:xfrm>
              <a:off x="122312" y="1452880"/>
              <a:ext cx="8849217" cy="3210560"/>
              <a:chOff x="122312" y="1452880"/>
              <a:chExt cx="8849217" cy="3210560"/>
            </a:xfrm>
          </p:grpSpPr>
          <p:grpSp>
            <p:nvGrpSpPr>
              <p:cNvPr id="6" name="Group 5"/>
              <p:cNvGrpSpPr/>
              <p:nvPr/>
            </p:nvGrpSpPr>
            <p:grpSpPr>
              <a:xfrm>
                <a:off x="122312" y="1452880"/>
                <a:ext cx="8849217" cy="3210560"/>
                <a:chOff x="122312" y="1452880"/>
                <a:chExt cx="8849217" cy="3210560"/>
              </a:xfrm>
            </p:grpSpPr>
            <p:grpSp>
              <p:nvGrpSpPr>
                <p:cNvPr id="5" name="Group 4"/>
                <p:cNvGrpSpPr/>
                <p:nvPr/>
              </p:nvGrpSpPr>
              <p:grpSpPr>
                <a:xfrm>
                  <a:off x="122312" y="1452880"/>
                  <a:ext cx="8849217" cy="3210560"/>
                  <a:chOff x="122312" y="1452880"/>
                  <a:chExt cx="8849217" cy="321056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1399" t="14759" r="-128" b="62487"/>
                  <a:stretch/>
                </p:blipFill>
                <p:spPr>
                  <a:xfrm>
                    <a:off x="122312" y="1452880"/>
                    <a:ext cx="8849217" cy="3210560"/>
                  </a:xfrm>
                  <a:prstGeom prst="rect">
                    <a:avLst/>
                  </a:prstGeom>
                </p:spPr>
              </p:pic>
              <p:sp>
                <p:nvSpPr>
                  <p:cNvPr id="2" name="TextBox 1"/>
                  <p:cNvSpPr txBox="1"/>
                  <p:nvPr/>
                </p:nvSpPr>
                <p:spPr>
                  <a:xfrm>
                    <a:off x="5374640" y="1710922"/>
                    <a:ext cx="531495" cy="169277"/>
                  </a:xfrm>
                  <a:prstGeom prst="rect">
                    <a:avLst/>
                  </a:prstGeom>
                  <a:solidFill>
                    <a:schemeClr val="bg1"/>
                  </a:solidFill>
                </p:spPr>
                <p:txBody>
                  <a:bodyPr wrap="square" lIns="0" tIns="0" rIns="0" bIns="0" rtlCol="0">
                    <a:spAutoFit/>
                  </a:bodyPr>
                  <a:lstStyle/>
                  <a:p>
                    <a:pPr algn="ctr">
                      <a:spcBef>
                        <a:spcPts val="600"/>
                      </a:spcBef>
                    </a:pPr>
                    <a:r>
                      <a:rPr lang="en-US" sz="1100" b="1" dirty="0" smtClean="0"/>
                      <a:t>3.05</a:t>
                    </a:r>
                    <a:endParaRPr lang="fr-FR" sz="1100" b="1" dirty="0" smtClean="0"/>
                  </a:p>
                </p:txBody>
              </p:sp>
              <p:sp>
                <p:nvSpPr>
                  <p:cNvPr id="14" name="TextBox 13"/>
                  <p:cNvSpPr txBox="1"/>
                  <p:nvPr/>
                </p:nvSpPr>
                <p:spPr>
                  <a:xfrm>
                    <a:off x="3779520" y="1721082"/>
                    <a:ext cx="531495" cy="169277"/>
                  </a:xfrm>
                  <a:prstGeom prst="rect">
                    <a:avLst/>
                  </a:prstGeom>
                  <a:solidFill>
                    <a:schemeClr val="bg1"/>
                  </a:solidFill>
                </p:spPr>
                <p:txBody>
                  <a:bodyPr wrap="square" lIns="0" tIns="0" rIns="0" bIns="0" rtlCol="0">
                    <a:spAutoFit/>
                  </a:bodyPr>
                  <a:lstStyle/>
                  <a:p>
                    <a:pPr algn="ctr">
                      <a:spcBef>
                        <a:spcPts val="600"/>
                      </a:spcBef>
                    </a:pPr>
                    <a:r>
                      <a:rPr lang="en-US" sz="1100" b="1" dirty="0" smtClean="0"/>
                      <a:t>2.95</a:t>
                    </a:r>
                    <a:endParaRPr lang="fr-FR" sz="1100" b="1" dirty="0" smtClean="0"/>
                  </a:p>
                </p:txBody>
              </p:sp>
              <p:sp>
                <p:nvSpPr>
                  <p:cNvPr id="15" name="TextBox 14"/>
                  <p:cNvSpPr txBox="1"/>
                  <p:nvPr/>
                </p:nvSpPr>
                <p:spPr>
                  <a:xfrm>
                    <a:off x="2450147" y="1710486"/>
                    <a:ext cx="531495" cy="169277"/>
                  </a:xfrm>
                  <a:prstGeom prst="rect">
                    <a:avLst/>
                  </a:prstGeom>
                  <a:solidFill>
                    <a:schemeClr val="bg1"/>
                  </a:solidFill>
                </p:spPr>
                <p:txBody>
                  <a:bodyPr wrap="square" lIns="0" tIns="0" rIns="0" bIns="0" rtlCol="0">
                    <a:spAutoFit/>
                  </a:bodyPr>
                  <a:lstStyle/>
                  <a:p>
                    <a:pPr algn="ctr">
                      <a:spcBef>
                        <a:spcPts val="600"/>
                      </a:spcBef>
                    </a:pPr>
                    <a:r>
                      <a:rPr lang="en-US" sz="1100" b="1" dirty="0" smtClean="0"/>
                      <a:t>2.95</a:t>
                    </a:r>
                    <a:endParaRPr lang="fr-FR" sz="1100" b="1" dirty="0" smtClean="0"/>
                  </a:p>
                </p:txBody>
              </p:sp>
              <p:sp>
                <p:nvSpPr>
                  <p:cNvPr id="4" name="Rectangle 3"/>
                  <p:cNvSpPr/>
                  <p:nvPr/>
                </p:nvSpPr>
                <p:spPr>
                  <a:xfrm>
                    <a:off x="1808480" y="1574800"/>
                    <a:ext cx="4795520" cy="146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TextBox 15"/>
                <p:cNvSpPr txBox="1"/>
                <p:nvPr/>
              </p:nvSpPr>
              <p:spPr>
                <a:xfrm>
                  <a:off x="7308532" y="1479865"/>
                  <a:ext cx="531495" cy="169277"/>
                </a:xfrm>
                <a:prstGeom prst="rect">
                  <a:avLst/>
                </a:prstGeom>
                <a:solidFill>
                  <a:schemeClr val="bg1"/>
                </a:solidFill>
              </p:spPr>
              <p:txBody>
                <a:bodyPr wrap="square" lIns="0" tIns="0" rIns="0" bIns="0" rtlCol="0">
                  <a:spAutoFit/>
                </a:bodyPr>
                <a:lstStyle/>
                <a:p>
                  <a:pPr algn="ctr">
                    <a:spcBef>
                      <a:spcPts val="600"/>
                    </a:spcBef>
                  </a:pPr>
                  <a:r>
                    <a:rPr lang="en-US" sz="1100" b="1" dirty="0" smtClean="0"/>
                    <a:t>4.74</a:t>
                  </a:r>
                  <a:endParaRPr lang="fr-FR" sz="1100" b="1" dirty="0" smtClean="0"/>
                </a:p>
              </p:txBody>
            </p:sp>
          </p:grpSp>
          <p:sp>
            <p:nvSpPr>
              <p:cNvPr id="17" name="Rectangle 16"/>
              <p:cNvSpPr/>
              <p:nvPr/>
            </p:nvSpPr>
            <p:spPr>
              <a:xfrm>
                <a:off x="8483600" y="1520889"/>
                <a:ext cx="347133" cy="9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615680" y="2438400"/>
                <a:ext cx="142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1" name="Straight Connector 20"/>
            <p:cNvCxnSpPr/>
            <p:nvPr/>
          </p:nvCxnSpPr>
          <p:spPr>
            <a:xfrm flipV="1">
              <a:off x="8544560" y="1710486"/>
              <a:ext cx="0" cy="79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290168" y="1690165"/>
              <a:ext cx="190506" cy="887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604000" y="1647942"/>
              <a:ext cx="1876674" cy="87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Straight Arrow Connector 24"/>
            <p:cNvCxnSpPr>
              <a:stCxn id="23" idx="1"/>
            </p:cNvCxnSpPr>
            <p:nvPr/>
          </p:nvCxnSpPr>
          <p:spPr>
            <a:xfrm flipV="1">
              <a:off x="6604000" y="1690165"/>
              <a:ext cx="1940560" cy="1639"/>
            </a:xfrm>
            <a:prstGeom prst="straightConnector1">
              <a:avLst/>
            </a:prstGeom>
            <a:ln>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60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smtClean="0">
                <a:solidFill>
                  <a:schemeClr val="bg1">
                    <a:lumMod val="75000"/>
                  </a:schemeClr>
                </a:solidFill>
              </a:rPr>
              <a:t>Elargissement du Pont Passerelle « Al </a:t>
            </a:r>
            <a:r>
              <a:rPr lang="fr-LU" sz="1400" dirty="0" err="1" smtClean="0">
                <a:solidFill>
                  <a:schemeClr val="bg1">
                    <a:lumMod val="75000"/>
                  </a:schemeClr>
                </a:solidFill>
              </a:rPr>
              <a:t>Bréck</a:t>
            </a:r>
            <a:r>
              <a:rPr lang="fr-LU" sz="1400" dirty="0" smtClean="0">
                <a:solidFill>
                  <a:schemeClr val="bg1">
                    <a:lumMod val="75000"/>
                  </a:schemeClr>
                </a:solidFill>
              </a:rPr>
              <a:t> » à Luxembourg</a:t>
            </a:r>
            <a:endParaRPr lang="fr-LU" sz="1400" dirty="0">
              <a:solidFill>
                <a:schemeClr val="bg1">
                  <a:lumMod val="75000"/>
                </a:schemeClr>
              </a:solidFill>
            </a:endParaRP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5</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a:solidFill>
                  <a:schemeClr val="tx1"/>
                </a:solidFill>
              </a:rPr>
              <a:t>Adaptation en matière des transports publics à partir du 3 novembre 2019</a:t>
            </a:r>
          </a:p>
        </p:txBody>
      </p:sp>
      <p:sp>
        <p:nvSpPr>
          <p:cNvPr id="13" name="Subtitle 2"/>
          <p:cNvSpPr txBox="1">
            <a:spLocks/>
          </p:cNvSpPr>
          <p:nvPr/>
        </p:nvSpPr>
        <p:spPr>
          <a:xfrm>
            <a:off x="1498137" y="5253866"/>
            <a:ext cx="6018416" cy="4816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LU" sz="2000" u="sng" dirty="0" smtClean="0"/>
              <a:t>Gabarit mobilité douce :</a:t>
            </a:r>
            <a:r>
              <a:rPr lang="fr-LU" sz="2000" dirty="0" smtClean="0"/>
              <a:t> cyclistes 2.56m et piétons 2.18m</a:t>
            </a:r>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pic>
        <p:nvPicPr>
          <p:cNvPr id="2" name="Picture 1"/>
          <p:cNvPicPr>
            <a:picLocks noChangeAspect="1"/>
          </p:cNvPicPr>
          <p:nvPr/>
        </p:nvPicPr>
        <p:blipFill rotWithShape="1">
          <a:blip r:embed="rId3"/>
          <a:srcRect l="19709"/>
          <a:stretch/>
        </p:blipFill>
        <p:spPr>
          <a:xfrm>
            <a:off x="105468" y="871410"/>
            <a:ext cx="8933064" cy="4110032"/>
          </a:xfrm>
          <a:prstGeom prst="rect">
            <a:avLst/>
          </a:prstGeom>
        </p:spPr>
      </p:pic>
    </p:spTree>
    <p:extLst>
      <p:ext uri="{BB962C8B-B14F-4D97-AF65-F5344CB8AC3E}">
        <p14:creationId xmlns:p14="http://schemas.microsoft.com/office/powerpoint/2010/main" val="4155160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6</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Images de synthèse</a:t>
            </a:r>
            <a:endParaRPr lang="fr-LU" sz="2000" dirty="0">
              <a:solidFill>
                <a:schemeClr val="tx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
        <p:nvSpPr>
          <p:cNvPr id="8" name="Subtitle 2"/>
          <p:cNvSpPr txBox="1">
            <a:spLocks/>
          </p:cNvSpPr>
          <p:nvPr/>
        </p:nvSpPr>
        <p:spPr>
          <a:xfrm>
            <a:off x="619760" y="715455"/>
            <a:ext cx="7823200" cy="481603"/>
          </a:xfrm>
          <a:prstGeom prst="rect">
            <a:avLst/>
          </a:prstGeom>
          <a:solidFill>
            <a:schemeClr val="bg1"/>
          </a:solidFill>
        </p:spPr>
        <p:txBody>
          <a:bodyPr vert="horz" lIns="91440" tIns="45720" rIns="91440" bIns="45720" rtlCol="0">
            <a:normAutofit/>
          </a:bodyPr>
          <a:lstStyle>
            <a:defPPr>
              <a:defRPr lang="fr-FR"/>
            </a:defPPr>
            <a:lvl1pPr indent="0" algn="ctr">
              <a:lnSpc>
                <a:spcPct val="90000"/>
              </a:lnSpc>
              <a:spcBef>
                <a:spcPts val="1000"/>
              </a:spcBef>
              <a:buFont typeface="Arial" panose="020B0604020202020204" pitchFamily="34" charset="0"/>
              <a:buNone/>
              <a:defRPr sz="16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fr-LU" dirty="0"/>
              <a:t>Image 1: Vue sur trottoir depuis côté ville, vers côté gare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98" y="1117831"/>
            <a:ext cx="7652327" cy="4695446"/>
          </a:xfrm>
          <a:prstGeom prst="rect">
            <a:avLst/>
          </a:prstGeom>
          <a:ln w="76200">
            <a:solidFill>
              <a:schemeClr val="bg1"/>
            </a:solidFill>
          </a:ln>
        </p:spPr>
      </p:pic>
      <p:sp>
        <p:nvSpPr>
          <p:cNvPr id="5" name="TextBox 4"/>
          <p:cNvSpPr txBox="1"/>
          <p:nvPr/>
        </p:nvSpPr>
        <p:spPr>
          <a:xfrm>
            <a:off x="3981796" y="4513809"/>
            <a:ext cx="1845426" cy="984885"/>
          </a:xfrm>
          <a:prstGeom prst="rect">
            <a:avLst/>
          </a:prstGeom>
          <a:solidFill>
            <a:schemeClr val="bg1">
              <a:alpha val="60000"/>
            </a:schemeClr>
          </a:solidFill>
        </p:spPr>
        <p:txBody>
          <a:bodyPr wrap="square" rtlCol="0">
            <a:spAutoFit/>
          </a:bodyPr>
          <a:lstStyle/>
          <a:p>
            <a:pPr marL="285750" indent="-285750" algn="just">
              <a:spcBef>
                <a:spcPts val="600"/>
              </a:spcBef>
              <a:buFont typeface="Arial" panose="020B0604020202020204" pitchFamily="34" charset="0"/>
              <a:buChar char="•"/>
            </a:pPr>
            <a:r>
              <a:rPr lang="en-US" sz="1200" dirty="0" err="1" smtClean="0"/>
              <a:t>Séparation</a:t>
            </a:r>
            <a:r>
              <a:rPr lang="en-US" sz="1200" dirty="0" smtClean="0"/>
              <a:t> physique </a:t>
            </a:r>
            <a:r>
              <a:rPr lang="en-US" sz="1200" dirty="0" err="1" smtClean="0"/>
              <a:t>piétons</a:t>
            </a:r>
            <a:r>
              <a:rPr lang="en-US" sz="1200" dirty="0" smtClean="0"/>
              <a:t>/</a:t>
            </a:r>
            <a:r>
              <a:rPr lang="en-US" sz="1200" dirty="0" err="1" smtClean="0"/>
              <a:t>cyclistes</a:t>
            </a:r>
            <a:endParaRPr lang="en-US" sz="1200" dirty="0" smtClean="0"/>
          </a:p>
          <a:p>
            <a:pPr marL="285750" indent="-285750" algn="just">
              <a:spcBef>
                <a:spcPts val="600"/>
              </a:spcBef>
              <a:buFont typeface="Arial" panose="020B0604020202020204" pitchFamily="34" charset="0"/>
              <a:buChar char="•"/>
            </a:pPr>
            <a:r>
              <a:rPr lang="en-US" sz="1200" dirty="0" smtClean="0"/>
              <a:t>Bordure </a:t>
            </a:r>
            <a:r>
              <a:rPr lang="en-US" sz="1200" dirty="0" err="1" smtClean="0"/>
              <a:t>trapézoïdale</a:t>
            </a:r>
            <a:r>
              <a:rPr lang="en-US" sz="1200" dirty="0" smtClean="0"/>
              <a:t> </a:t>
            </a:r>
          </a:p>
          <a:p>
            <a:pPr marL="285750" indent="-285750" algn="just">
              <a:spcBef>
                <a:spcPts val="600"/>
              </a:spcBef>
              <a:buFont typeface="Arial" panose="020B0604020202020204" pitchFamily="34" charset="0"/>
              <a:buChar char="•"/>
            </a:pPr>
            <a:r>
              <a:rPr lang="en-US" sz="1200" dirty="0" smtClean="0"/>
              <a:t>Hauteur: 4 cm </a:t>
            </a:r>
          </a:p>
        </p:txBody>
      </p:sp>
    </p:spTree>
    <p:extLst>
      <p:ext uri="{BB962C8B-B14F-4D97-AF65-F5344CB8AC3E}">
        <p14:creationId xmlns:p14="http://schemas.microsoft.com/office/powerpoint/2010/main" val="286675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7</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Images de synthèse</a:t>
            </a:r>
            <a:endParaRPr lang="fr-LU" sz="2000" dirty="0">
              <a:solidFill>
                <a:schemeClr val="tx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sp>
        <p:nvSpPr>
          <p:cNvPr id="8" name="Subtitle 2"/>
          <p:cNvSpPr txBox="1">
            <a:spLocks/>
          </p:cNvSpPr>
          <p:nvPr/>
        </p:nvSpPr>
        <p:spPr>
          <a:xfrm>
            <a:off x="599440" y="722288"/>
            <a:ext cx="7955280" cy="481603"/>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LU" sz="1600" dirty="0" smtClean="0"/>
              <a:t>Image 2: Vue sur trottoir depuis côté gare, vers côté ville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54" y="1084237"/>
            <a:ext cx="7800109" cy="4786125"/>
          </a:xfrm>
          <a:prstGeom prst="rect">
            <a:avLst/>
          </a:prstGeom>
          <a:ln w="76200">
            <a:solidFill>
              <a:schemeClr val="bg1"/>
            </a:solidFill>
          </a:ln>
        </p:spPr>
      </p:pic>
    </p:spTree>
    <p:extLst>
      <p:ext uri="{BB962C8B-B14F-4D97-AF65-F5344CB8AC3E}">
        <p14:creationId xmlns:p14="http://schemas.microsoft.com/office/powerpoint/2010/main" val="4278315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8</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Conception du nouveau garde-corps</a:t>
            </a:r>
            <a:endParaRPr lang="fr-LU" sz="2000" dirty="0">
              <a:solidFill>
                <a:schemeClr val="tx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pic>
        <p:nvPicPr>
          <p:cNvPr id="6" name="Picture 5"/>
          <p:cNvPicPr>
            <a:picLocks noChangeAspect="1"/>
          </p:cNvPicPr>
          <p:nvPr/>
        </p:nvPicPr>
        <p:blipFill rotWithShape="1">
          <a:blip r:embed="rId3"/>
          <a:srcRect l="-33" t="-327" r="-157" b="92"/>
          <a:stretch/>
        </p:blipFill>
        <p:spPr>
          <a:xfrm>
            <a:off x="187960" y="993960"/>
            <a:ext cx="8768080" cy="4612640"/>
          </a:xfrm>
          <a:prstGeom prst="rect">
            <a:avLst/>
          </a:prstGeom>
        </p:spPr>
      </p:pic>
    </p:spTree>
    <p:extLst>
      <p:ext uri="{BB962C8B-B14F-4D97-AF65-F5344CB8AC3E}">
        <p14:creationId xmlns:p14="http://schemas.microsoft.com/office/powerpoint/2010/main" val="73658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256" r="35832" b="69159"/>
          <a:stretch/>
        </p:blipFill>
        <p:spPr>
          <a:xfrm>
            <a:off x="3485160" y="724522"/>
            <a:ext cx="5564119" cy="3299493"/>
          </a:xfrm>
          <a:prstGeom prst="rect">
            <a:avLst/>
          </a:prstGeom>
          <a:ln w="76200">
            <a:noFill/>
          </a:ln>
        </p:spPr>
      </p:pic>
      <p:sp>
        <p:nvSpPr>
          <p:cNvPr id="12" name="Rectangle 11"/>
          <p:cNvSpPr/>
          <p:nvPr/>
        </p:nvSpPr>
        <p:spPr>
          <a:xfrm>
            <a:off x="0" y="6007894"/>
            <a:ext cx="9144000" cy="85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1400" dirty="0">
                <a:solidFill>
                  <a:schemeClr val="bg1">
                    <a:lumMod val="75000"/>
                  </a:schemeClr>
                </a:solidFill>
              </a:rPr>
              <a:t>Elargissement du Pont Passerelle « </a:t>
            </a:r>
            <a:r>
              <a:rPr lang="fr-LU" sz="1400" dirty="0" smtClean="0">
                <a:solidFill>
                  <a:schemeClr val="bg1">
                    <a:lumMod val="75000"/>
                  </a:schemeClr>
                </a:solidFill>
              </a:rPr>
              <a:t>Al </a:t>
            </a:r>
            <a:r>
              <a:rPr lang="fr-LU" sz="1400" dirty="0" err="1" smtClean="0">
                <a:solidFill>
                  <a:schemeClr val="bg1">
                    <a:lumMod val="75000"/>
                  </a:schemeClr>
                </a:solidFill>
              </a:rPr>
              <a:t>Bréck</a:t>
            </a:r>
            <a:r>
              <a:rPr lang="fr-LU" sz="1400" dirty="0">
                <a:solidFill>
                  <a:schemeClr val="bg1">
                    <a:lumMod val="75000"/>
                  </a:schemeClr>
                </a:solidFill>
              </a:rPr>
              <a:t> » </a:t>
            </a:r>
            <a:r>
              <a:rPr lang="fr-LU" sz="1400" dirty="0" smtClean="0">
                <a:solidFill>
                  <a:schemeClr val="bg1">
                    <a:lumMod val="75000"/>
                  </a:schemeClr>
                </a:solidFill>
              </a:rPr>
              <a:t>à </a:t>
            </a:r>
            <a:r>
              <a:rPr lang="fr-LU" sz="1400" dirty="0">
                <a:solidFill>
                  <a:schemeClr val="bg1">
                    <a:lumMod val="75000"/>
                  </a:schemeClr>
                </a:solidFill>
              </a:rPr>
              <a:t>Luxembourg</a:t>
            </a:r>
          </a:p>
        </p:txBody>
      </p:sp>
      <p:sp>
        <p:nvSpPr>
          <p:cNvPr id="3" name="TextBox 2"/>
          <p:cNvSpPr txBox="1"/>
          <p:nvPr/>
        </p:nvSpPr>
        <p:spPr>
          <a:xfrm>
            <a:off x="8830733" y="6629402"/>
            <a:ext cx="313267" cy="230832"/>
          </a:xfrm>
          <a:prstGeom prst="rect">
            <a:avLst/>
          </a:prstGeom>
          <a:noFill/>
        </p:spPr>
        <p:txBody>
          <a:bodyPr wrap="square" rtlCol="0">
            <a:spAutoFit/>
          </a:bodyPr>
          <a:lstStyle/>
          <a:p>
            <a:pPr algn="r"/>
            <a:fld id="{A0D58CA6-6A13-45B3-B65E-1D628EBD0382}" type="slidenum">
              <a:rPr lang="fr-LU" sz="900" b="1" smtClean="0"/>
              <a:pPr algn="r"/>
              <a:t>9</a:t>
            </a:fld>
            <a:endParaRPr lang="fr-LU" sz="900" b="1" dirty="0"/>
          </a:p>
        </p:txBody>
      </p:sp>
      <p:sp>
        <p:nvSpPr>
          <p:cNvPr id="10" name="Rectangle 9"/>
          <p:cNvSpPr/>
          <p:nvPr/>
        </p:nvSpPr>
        <p:spPr>
          <a:xfrm>
            <a:off x="0" y="0"/>
            <a:ext cx="91440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LU" sz="2000" dirty="0" smtClean="0">
                <a:solidFill>
                  <a:schemeClr val="tx1"/>
                </a:solidFill>
              </a:rPr>
              <a:t>Conception du nouveau garde-corps</a:t>
            </a:r>
            <a:endParaRPr lang="fr-LU" sz="2000"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251575" y="6011803"/>
            <a:ext cx="2892425" cy="850106"/>
          </a:xfrm>
          <a:prstGeom prst="rect">
            <a:avLst/>
          </a:prstGeom>
        </p:spPr>
      </p:pic>
      <p:pic>
        <p:nvPicPr>
          <p:cNvPr id="6" name="Picture 5"/>
          <p:cNvPicPr>
            <a:picLocks noChangeAspect="1"/>
          </p:cNvPicPr>
          <p:nvPr/>
        </p:nvPicPr>
        <p:blipFill rotWithShape="1">
          <a:blip r:embed="rId4"/>
          <a:srcRect l="43559" t="20157"/>
          <a:stretch/>
        </p:blipFill>
        <p:spPr>
          <a:xfrm>
            <a:off x="60960" y="3312575"/>
            <a:ext cx="3378306" cy="2512969"/>
          </a:xfrm>
          <a:prstGeom prst="rect">
            <a:avLst/>
          </a:prstGeom>
        </p:spPr>
      </p:pic>
      <p:pic>
        <p:nvPicPr>
          <p:cNvPr id="9" name="Picture 8"/>
          <p:cNvPicPr>
            <a:picLocks noChangeAspect="1"/>
          </p:cNvPicPr>
          <p:nvPr/>
        </p:nvPicPr>
        <p:blipFill rotWithShape="1">
          <a:blip r:embed="rId4"/>
          <a:srcRect l="24" t="24278" r="70140" b="442"/>
          <a:stretch/>
        </p:blipFill>
        <p:spPr>
          <a:xfrm>
            <a:off x="644419" y="688309"/>
            <a:ext cx="1840547" cy="2441916"/>
          </a:xfrm>
          <a:prstGeom prst="rect">
            <a:avLst/>
          </a:prstGeom>
        </p:spPr>
      </p:pic>
    </p:spTree>
    <p:extLst>
      <p:ext uri="{BB962C8B-B14F-4D97-AF65-F5344CB8AC3E}">
        <p14:creationId xmlns:p14="http://schemas.microsoft.com/office/powerpoint/2010/main" val="188715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alpha val="60000"/>
          </a:schemeClr>
        </a:solidFill>
      </a:spPr>
      <a:bodyPr wrap="square" rtlCol="0">
        <a:spAutoFit/>
      </a:bodyPr>
      <a:lstStyle>
        <a:defPPr marL="285750" indent="-285750" algn="just">
          <a:spcBef>
            <a:spcPts val="600"/>
          </a:spcBef>
          <a:buFont typeface="Arial" panose="020B0604020202020204" pitchFamily="34" charset="0"/>
          <a:buChar cha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507</Words>
  <Application>Microsoft Office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Division des Ouvrages d’Art</vt:lpstr>
      <vt:lpstr>Rappel des objectifs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Administration des Ponts et Chaussées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des Ouvrages d’Art</dc:title>
  <dc:creator>De Oliveira Frédéric</dc:creator>
  <cp:lastModifiedBy>Danielle Frank</cp:lastModifiedBy>
  <cp:revision>532</cp:revision>
  <cp:lastPrinted>2019-10-31T10:11:36Z</cp:lastPrinted>
  <dcterms:created xsi:type="dcterms:W3CDTF">2017-07-28T12:05:28Z</dcterms:created>
  <dcterms:modified xsi:type="dcterms:W3CDTF">2019-10-31T13:56:43Z</dcterms:modified>
</cp:coreProperties>
</file>