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94" r:id="rId3"/>
    <p:sldId id="388" r:id="rId4"/>
    <p:sldId id="400" r:id="rId5"/>
    <p:sldId id="401" r:id="rId6"/>
    <p:sldId id="312" r:id="rId7"/>
    <p:sldId id="290" r:id="rId8"/>
    <p:sldId id="310" r:id="rId9"/>
    <p:sldId id="291" r:id="rId10"/>
    <p:sldId id="391" r:id="rId11"/>
    <p:sldId id="392" r:id="rId12"/>
    <p:sldId id="298" r:id="rId13"/>
    <p:sldId id="396" r:id="rId14"/>
    <p:sldId id="302" r:id="rId15"/>
    <p:sldId id="398" r:id="rId16"/>
    <p:sldId id="395" r:id="rId17"/>
    <p:sldId id="397" r:id="rId18"/>
    <p:sldId id="402" r:id="rId19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7" autoAdjust="0"/>
    <p:restoredTop sz="94629" autoAdjust="0"/>
  </p:normalViewPr>
  <p:slideViewPr>
    <p:cSldViewPr>
      <p:cViewPr varScale="1">
        <p:scale>
          <a:sx n="115" d="100"/>
          <a:sy n="115" d="100"/>
        </p:scale>
        <p:origin x="16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80"/>
    </p:cViewPr>
  </p:sorterViewPr>
  <p:notesViewPr>
    <p:cSldViewPr>
      <p:cViewPr varScale="1">
        <p:scale>
          <a:sx n="113" d="100"/>
          <a:sy n="113" d="100"/>
        </p:scale>
        <p:origin x="-1800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4C6545-DE21-4D42-90B9-358D2B5C9BD3}" type="datetimeFigureOut">
              <a:rPr lang="fr-CH"/>
              <a:pPr>
                <a:defRPr/>
              </a:pPr>
              <a:t>23.09.2020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9AFCFC-08F2-4D3F-8046-0DCA77F23EF8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137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CAA6F3-82AA-47A8-BA7A-1E0FF599B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4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218" t="2818"/>
          <a:stretch>
            <a:fillRect/>
          </a:stretch>
        </p:blipFill>
        <p:spPr bwMode="auto">
          <a:xfrm>
            <a:off x="323850" y="692150"/>
            <a:ext cx="404653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99992" y="89198"/>
            <a:ext cx="4536504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fr-FR" dirty="0"/>
              <a:t>Cliquez pour insérer le titre de la présentation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4536504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modifier le style des sous-titres du masque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499992" y="4293096"/>
            <a:ext cx="4392488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insérer votre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37893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5853-74E8-4477-9BDE-179E73DE4D1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120680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C4F-9A2D-429A-B9A9-3BB7FEBE0BF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A76D-C765-4406-92B4-4EB6523E831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2DC5-527A-43BE-8519-F2D492EEFA6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1AA4-CC86-4390-A2EB-97155ED8055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3950"/>
            <a:ext cx="619268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1C0C-5C3B-412A-8A2E-0A1766C03E5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61928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8875"/>
            <a:ext cx="648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688" y="284163"/>
            <a:ext cx="24844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23850" y="620713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>
          <a:solidFill>
            <a:schemeClr val="tx2">
              <a:lumMod val="50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>
              <a:lumMod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>
              <a:lumMod val="50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>
              <a:lumMod val="50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6253F21-BBD2-42E9-B83E-73D006C9E4C5" descr="F49DA8F9-AB0B-4427-AD48-C8F021959D63@fri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937478" cy="393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5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5868144" y="5699332"/>
            <a:ext cx="3023987" cy="795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8223" y="4725144"/>
            <a:ext cx="230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Conférence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de presse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23.09.2020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103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99834" y="332656"/>
            <a:ext cx="6192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dirty="0"/>
              <a:t>Null Offall Strategie</a:t>
            </a:r>
            <a:r>
              <a:rPr lang="fr-LU" kern="0" dirty="0"/>
              <a:t/>
            </a:r>
            <a:br>
              <a:rPr lang="fr-LU" kern="0" dirty="0"/>
            </a:br>
            <a:endParaRPr lang="en-US" kern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31D5A-FAC5-44AD-AD6B-7815BCF2A818}"/>
              </a:ext>
            </a:extLst>
          </p:cNvPr>
          <p:cNvSpPr/>
          <p:nvPr/>
        </p:nvSpPr>
        <p:spPr>
          <a:xfrm>
            <a:off x="2208460" y="846807"/>
            <a:ext cx="428697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Eis Produkter sënnvoll apaken</a:t>
            </a:r>
            <a:endParaRPr lang="fr-FR" sz="28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4DDFA-5F9E-4EC3-9614-2F9649610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68"/>
          <a:stretch/>
        </p:blipFill>
        <p:spPr>
          <a:xfrm>
            <a:off x="5963974" y="2608525"/>
            <a:ext cx="3114259" cy="9541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61778E-88BD-4372-8DE7-BAA4CB8CC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31" b="31756"/>
          <a:stretch/>
        </p:blipFill>
        <p:spPr>
          <a:xfrm>
            <a:off x="5963973" y="3536481"/>
            <a:ext cx="3114259" cy="1011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2DDDC1-6582-4A58-B6BC-95A4D15CF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244" b="-54"/>
          <a:stretch/>
        </p:blipFill>
        <p:spPr>
          <a:xfrm>
            <a:off x="5972928" y="4529163"/>
            <a:ext cx="3114259" cy="9160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85DFFD-007D-4DA1-B337-CB5BE2445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48880"/>
            <a:ext cx="5478741" cy="33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9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99834" y="332656"/>
            <a:ext cx="6192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dirty="0"/>
              <a:t>Null Offall Strategie</a:t>
            </a:r>
            <a:r>
              <a:rPr lang="fr-LU" kern="0" dirty="0"/>
              <a:t/>
            </a:r>
            <a:br>
              <a:rPr lang="fr-LU" kern="0" dirty="0"/>
            </a:br>
            <a:endParaRPr lang="en-US" kern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A079A-3F4D-486C-8078-CD38A594FC9C}"/>
              </a:ext>
            </a:extLst>
          </p:cNvPr>
          <p:cNvSpPr/>
          <p:nvPr/>
        </p:nvSpPr>
        <p:spPr>
          <a:xfrm>
            <a:off x="1763688" y="874149"/>
            <a:ext cx="511695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Eis Gebaier richteg op- an ofbauen</a:t>
            </a:r>
            <a:endParaRPr lang="en-US" sz="28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A658D3-3557-49E7-A606-D5F98B207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834"/>
          <a:stretch/>
        </p:blipFill>
        <p:spPr>
          <a:xfrm>
            <a:off x="5940152" y="2348880"/>
            <a:ext cx="2932095" cy="785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1DC55C-B0DA-4E70-B5C4-8232F0C69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66" b="48832"/>
          <a:stretch/>
        </p:blipFill>
        <p:spPr>
          <a:xfrm>
            <a:off x="5944910" y="3371242"/>
            <a:ext cx="2932095" cy="641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81C10-49E5-4B72-A159-41151B4A7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68" b="25830"/>
          <a:stretch/>
        </p:blipFill>
        <p:spPr>
          <a:xfrm>
            <a:off x="5944910" y="4173938"/>
            <a:ext cx="2932095" cy="641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BC435F-DEBC-473B-BED5-F37ED9377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12" b="2828"/>
          <a:stretch/>
        </p:blipFill>
        <p:spPr>
          <a:xfrm>
            <a:off x="5940152" y="5049668"/>
            <a:ext cx="2932095" cy="5454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85DFFD-007D-4DA1-B337-CB5BE2445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48880"/>
            <a:ext cx="5478741" cy="33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5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Cadre européen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01" y="836713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5 directives </a:t>
            </a:r>
          </a:p>
          <a:p>
            <a:r>
              <a:rPr lang="fr-FR" sz="1600" dirty="0"/>
              <a:t>Directive (UE) 2018/849 du Parlement européen et du Conseil du 30 mai 2018 modifiant la directive 2000/53/CE relative aux véhicules hors d’usage, la directive 2006/66/CE relative aux piles et accumulateurs ainsi qu’aux déchets de piles et d’accumulateurs, et la directive 2012/19/UE relative aux déchets d’équipements électriques et électroniques </a:t>
            </a:r>
          </a:p>
          <a:p>
            <a:r>
              <a:rPr lang="fr-FR" sz="1600" dirty="0">
                <a:solidFill>
                  <a:schemeClr val="accent4"/>
                </a:solidFill>
              </a:rPr>
              <a:t>Directive (UE) 2018/850 du Parlement européen et du Conseil du 30 mai 2018 modifiant la directive 1999/31/CE concernant la mise en décharge des déchets</a:t>
            </a:r>
          </a:p>
          <a:p>
            <a:r>
              <a:rPr lang="fr-FR" sz="1600" dirty="0">
                <a:solidFill>
                  <a:schemeClr val="accent4"/>
                </a:solidFill>
              </a:rPr>
              <a:t>Directive (UE) 2018/851 du Parlement européen et du Conseil du 30 mai 2018 modifiant la directive 2008/98/CE relative aux déchets</a:t>
            </a:r>
          </a:p>
          <a:p>
            <a:r>
              <a:rPr lang="fr-FR" sz="1600" dirty="0">
                <a:solidFill>
                  <a:schemeClr val="accent4"/>
                </a:solidFill>
              </a:rPr>
              <a:t>Directive (UE) 2018/852 du Parlement européen et du Conseil du 30 mai 2018 modifiant la directive 94/62/CE relative aux emballages et aux déchets </a:t>
            </a:r>
            <a:r>
              <a:rPr lang="fr-FR" sz="1600" dirty="0" smtClean="0">
                <a:solidFill>
                  <a:schemeClr val="accent4"/>
                </a:solidFill>
              </a:rPr>
              <a:t>d’emballages</a:t>
            </a:r>
            <a:endParaRPr lang="en-US" sz="1600" dirty="0">
              <a:solidFill>
                <a:schemeClr val="accent4"/>
              </a:solidFill>
            </a:endParaRPr>
          </a:p>
          <a:p>
            <a:r>
              <a:rPr lang="fr-FR" sz="1600" dirty="0">
                <a:solidFill>
                  <a:schemeClr val="accent4"/>
                </a:solidFill>
              </a:rPr>
              <a:t>Directive (UE) 2019/904 du Parlement européen et du Conseil du 5 juin 2019 relative à la réduction de l’incidence de certains produits en plastique sur l’environnement (SUP)</a:t>
            </a:r>
          </a:p>
          <a:p>
            <a:endParaRPr lang="lb-LU" sz="16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lb-LU" sz="2000" dirty="0" err="1" smtClean="0">
                <a:solidFill>
                  <a:schemeClr val="accent4"/>
                </a:solidFill>
              </a:rPr>
              <a:t>Transposition</a:t>
            </a:r>
            <a:r>
              <a:rPr lang="lb-LU" sz="2000" dirty="0" smtClean="0">
                <a:solidFill>
                  <a:schemeClr val="accent4"/>
                </a:solidFill>
              </a:rPr>
              <a:t> nationale</a:t>
            </a:r>
          </a:p>
          <a:p>
            <a:r>
              <a:rPr lang="lb-LU" sz="1600" dirty="0" smtClean="0">
                <a:solidFill>
                  <a:schemeClr val="accent4"/>
                </a:solidFill>
              </a:rPr>
              <a:t>Paquet </a:t>
            </a:r>
            <a:r>
              <a:rPr lang="lb-LU" sz="1600" dirty="0">
                <a:solidFill>
                  <a:schemeClr val="accent4"/>
                </a:solidFill>
              </a:rPr>
              <a:t>de cinq lois différentes</a:t>
            </a:r>
          </a:p>
          <a:p>
            <a:pPr lvl="1"/>
            <a:r>
              <a:rPr lang="lb-LU" sz="1600" dirty="0">
                <a:solidFill>
                  <a:schemeClr val="accent4"/>
                </a:solidFill>
              </a:rPr>
              <a:t>Cadre </a:t>
            </a:r>
            <a:r>
              <a:rPr lang="lb-LU" sz="1600" dirty="0" err="1">
                <a:solidFill>
                  <a:schemeClr val="accent4"/>
                </a:solidFill>
              </a:rPr>
              <a:t>déchets</a:t>
            </a:r>
            <a:r>
              <a:rPr lang="lb-LU" sz="1600" dirty="0">
                <a:solidFill>
                  <a:schemeClr val="accent4"/>
                </a:solidFill>
              </a:rPr>
              <a:t> (N° 7659), </a:t>
            </a:r>
            <a:r>
              <a:rPr lang="lb-LU" sz="1600" dirty="0" err="1">
                <a:solidFill>
                  <a:schemeClr val="accent4"/>
                </a:solidFill>
              </a:rPr>
              <a:t>emballages</a:t>
            </a:r>
            <a:r>
              <a:rPr lang="lb-LU" sz="1600" dirty="0">
                <a:solidFill>
                  <a:schemeClr val="accent4"/>
                </a:solidFill>
              </a:rPr>
              <a:t> (N° 7654), </a:t>
            </a:r>
            <a:r>
              <a:rPr lang="lb-LU" sz="1600" dirty="0" err="1">
                <a:solidFill>
                  <a:schemeClr val="accent4"/>
                </a:solidFill>
              </a:rPr>
              <a:t>produits</a:t>
            </a:r>
            <a:r>
              <a:rPr lang="lb-LU" sz="1600" dirty="0">
                <a:solidFill>
                  <a:schemeClr val="accent4"/>
                </a:solidFill>
              </a:rPr>
              <a:t> </a:t>
            </a:r>
            <a:r>
              <a:rPr lang="lb-LU" sz="1600" dirty="0" err="1">
                <a:solidFill>
                  <a:schemeClr val="accent4"/>
                </a:solidFill>
              </a:rPr>
              <a:t>plastiques</a:t>
            </a:r>
            <a:r>
              <a:rPr lang="lb-LU" sz="1600" dirty="0">
                <a:solidFill>
                  <a:schemeClr val="accent4"/>
                </a:solidFill>
              </a:rPr>
              <a:t> (N° 7656), DEEE, </a:t>
            </a:r>
            <a:r>
              <a:rPr lang="lb-LU" sz="1600" dirty="0" err="1">
                <a:solidFill>
                  <a:schemeClr val="accent4"/>
                </a:solidFill>
              </a:rPr>
              <a:t>piles</a:t>
            </a:r>
            <a:r>
              <a:rPr lang="lb-LU" sz="1600" dirty="0">
                <a:solidFill>
                  <a:schemeClr val="accent4"/>
                </a:solidFill>
              </a:rPr>
              <a:t> et </a:t>
            </a:r>
            <a:r>
              <a:rPr lang="lb-LU" sz="1600" dirty="0" err="1">
                <a:solidFill>
                  <a:schemeClr val="accent4"/>
                </a:solidFill>
              </a:rPr>
              <a:t>accumulateurs</a:t>
            </a:r>
            <a:r>
              <a:rPr lang="lb-LU" sz="1600" dirty="0">
                <a:solidFill>
                  <a:schemeClr val="accent4"/>
                </a:solidFill>
              </a:rPr>
              <a:t>, </a:t>
            </a:r>
          </a:p>
          <a:p>
            <a:r>
              <a:rPr lang="lb-LU" sz="1600" dirty="0">
                <a:solidFill>
                  <a:schemeClr val="accent4"/>
                </a:solidFill>
              </a:rPr>
              <a:t>Deux règlements grand-ducaux</a:t>
            </a:r>
          </a:p>
          <a:p>
            <a:pPr lvl="1"/>
            <a:r>
              <a:rPr lang="lb-LU" sz="1600" dirty="0">
                <a:solidFill>
                  <a:schemeClr val="accent4"/>
                </a:solidFill>
              </a:rPr>
              <a:t>Mise en décharge, VHU</a:t>
            </a:r>
            <a:endParaRPr lang="fr-FR" sz="1600" dirty="0">
              <a:solidFill>
                <a:schemeClr val="accent4"/>
              </a:solidFill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8507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13</a:t>
            </a:fld>
            <a:endParaRPr lang="fr-CH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29E08D-51AF-4845-B876-E5DBC84D203C}"/>
              </a:ext>
            </a:extLst>
          </p:cNvPr>
          <p:cNvSpPr txBox="1">
            <a:spLocks/>
          </p:cNvSpPr>
          <p:nvPr/>
        </p:nvSpPr>
        <p:spPr bwMode="auto">
          <a:xfrm>
            <a:off x="107504" y="188640"/>
            <a:ext cx="649252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Eise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Buedem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eis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Bëscher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an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eis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Gewässer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besser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schützen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an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notzen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E8CAA-4D80-49B9-B899-6A324139E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94"/>
          <a:stretch/>
        </p:blipFill>
        <p:spPr>
          <a:xfrm>
            <a:off x="97553" y="1196752"/>
            <a:ext cx="3233011" cy="1029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CB27E-CE43-4459-9AA7-45F9691B8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39" b="38690"/>
          <a:stretch/>
        </p:blipFill>
        <p:spPr>
          <a:xfrm>
            <a:off x="3131840" y="1249737"/>
            <a:ext cx="3233011" cy="878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4876C2-F3B0-41A6-8376-082798135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489" b="240"/>
          <a:stretch/>
        </p:blipFill>
        <p:spPr>
          <a:xfrm>
            <a:off x="5791212" y="1302722"/>
            <a:ext cx="3233011" cy="87894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6088" y="2181662"/>
            <a:ext cx="8229600" cy="3948683"/>
          </a:xfrm>
        </p:spPr>
        <p:txBody>
          <a:bodyPr/>
          <a:lstStyle/>
          <a:p>
            <a:pPr lvl="1"/>
            <a:endParaRPr lang="fr-FR" sz="1600" dirty="0">
              <a:solidFill>
                <a:schemeClr val="accent4"/>
              </a:solidFill>
            </a:endParaRPr>
          </a:p>
          <a:p>
            <a:pPr lvl="1"/>
            <a:endParaRPr lang="fr-FR" sz="1600" dirty="0">
              <a:solidFill>
                <a:schemeClr val="accent4"/>
              </a:solidFill>
            </a:endParaRPr>
          </a:p>
          <a:p>
            <a:pPr lvl="1"/>
            <a:r>
              <a:rPr lang="fr-FR" sz="1600" dirty="0">
                <a:solidFill>
                  <a:schemeClr val="accent4"/>
                </a:solidFill>
              </a:rPr>
              <a:t>Plans de prévention des déchets alimentaires dans la distribution</a:t>
            </a:r>
          </a:p>
          <a:p>
            <a:pPr lvl="1"/>
            <a:r>
              <a:rPr lang="fr-FR" sz="1600" dirty="0">
                <a:solidFill>
                  <a:schemeClr val="accent4"/>
                </a:solidFill>
              </a:rPr>
              <a:t>Harmoniser les systèmes de collecte au niveau national (poubelle brune / verte).</a:t>
            </a:r>
          </a:p>
          <a:p>
            <a:pPr lvl="1"/>
            <a:r>
              <a:rPr lang="fr-FR" sz="1600" dirty="0" smtClean="0">
                <a:solidFill>
                  <a:schemeClr val="accent4"/>
                </a:solidFill>
              </a:rPr>
              <a:t>Renforcement </a:t>
            </a:r>
            <a:r>
              <a:rPr lang="fr-FR" sz="1600" dirty="0">
                <a:solidFill>
                  <a:schemeClr val="accent4"/>
                </a:solidFill>
              </a:rPr>
              <a:t>des peines et des </a:t>
            </a:r>
            <a:r>
              <a:rPr lang="fr-FR" sz="1600" dirty="0" smtClean="0">
                <a:solidFill>
                  <a:schemeClr val="accent4"/>
                </a:solidFill>
              </a:rPr>
              <a:t>amendes</a:t>
            </a:r>
          </a:p>
          <a:p>
            <a:pPr lvl="2"/>
            <a:r>
              <a:rPr lang="fr-FR" sz="1600" dirty="0" smtClean="0">
                <a:solidFill>
                  <a:schemeClr val="accent4"/>
                </a:solidFill>
              </a:rPr>
              <a:t>Alignement </a:t>
            </a:r>
            <a:r>
              <a:rPr lang="fr-FR" sz="1600" dirty="0">
                <a:solidFill>
                  <a:schemeClr val="accent4"/>
                </a:solidFill>
              </a:rPr>
              <a:t>avec d’autres textes législatifs dans le domaine de l’environnement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4"/>
                </a:solidFill>
              </a:rPr>
              <a:t>Interdiction </a:t>
            </a:r>
            <a:r>
              <a:rPr lang="fr-FR" sz="1600" dirty="0">
                <a:solidFill>
                  <a:schemeClr val="accent4"/>
                </a:solidFill>
              </a:rPr>
              <a:t>du lancement sur la voie publique ou dans l'environnement, de confettis, serpentins et autres projectiles festifs, lorsqu'ils contiennent du plastique ou du métal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4"/>
                </a:solidFill>
              </a:rPr>
              <a:t>Interdiction du dépôt d’imprimés publicitaires sur les voitures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4"/>
                </a:solidFill>
              </a:rPr>
              <a:t>Financement du nettoyage des routes et alentours et de l’élimination pour certains produits par les producteurs de ces produits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4"/>
                </a:solidFill>
              </a:rPr>
              <a:t>Obligation d’une réduction quantitative du </a:t>
            </a:r>
            <a:r>
              <a:rPr lang="fr-FR" sz="1600" dirty="0" err="1">
                <a:solidFill>
                  <a:schemeClr val="accent4"/>
                </a:solidFill>
              </a:rPr>
              <a:t>littering</a:t>
            </a:r>
            <a:r>
              <a:rPr lang="fr-FR" sz="1600" dirty="0">
                <a:solidFill>
                  <a:schemeClr val="accent4"/>
                </a:solidFill>
              </a:rPr>
              <a:t> de produits de tabac</a:t>
            </a:r>
          </a:p>
          <a:p>
            <a:pPr lvl="1"/>
            <a:endParaRPr lang="fr-FR" sz="1600" dirty="0">
              <a:solidFill>
                <a:schemeClr val="accent4"/>
              </a:solidFill>
            </a:endParaRPr>
          </a:p>
          <a:p>
            <a:pPr lvl="1"/>
            <a:endParaRPr lang="fr-FR" sz="1600" dirty="0">
              <a:solidFill>
                <a:schemeClr val="accent4"/>
              </a:solidFill>
            </a:endParaRPr>
          </a:p>
          <a:p>
            <a:pPr marL="457200" lvl="1" indent="0">
              <a:buNone/>
            </a:pPr>
            <a:endParaRPr lang="fr-FR" sz="1600" dirty="0">
              <a:solidFill>
                <a:schemeClr val="accent4"/>
              </a:solidFill>
            </a:endParaRPr>
          </a:p>
          <a:p>
            <a:pPr lvl="1"/>
            <a:endParaRPr lang="en-US" sz="1600" dirty="0">
              <a:solidFill>
                <a:schemeClr val="accent4"/>
              </a:solidFill>
            </a:endParaRPr>
          </a:p>
          <a:p>
            <a:pPr lvl="1"/>
            <a:endParaRPr lang="en-US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43" y="1988840"/>
            <a:ext cx="8229600" cy="4622959"/>
          </a:xfrm>
        </p:spPr>
        <p:txBody>
          <a:bodyPr/>
          <a:lstStyle/>
          <a:p>
            <a:pPr lvl="1"/>
            <a:r>
              <a:rPr lang="fr-FR" sz="1200" dirty="0"/>
              <a:t>Interdiction de </a:t>
            </a:r>
            <a:r>
              <a:rPr lang="fr-FR" sz="1200" dirty="0" err="1"/>
              <a:t>microplastiques</a:t>
            </a:r>
            <a:r>
              <a:rPr lang="fr-FR" sz="1200" dirty="0"/>
              <a:t> primaires (produits cosmétiques)</a:t>
            </a:r>
          </a:p>
          <a:p>
            <a:pPr lvl="1"/>
            <a:r>
              <a:rPr lang="fr-FR" sz="1200" dirty="0"/>
              <a:t>Mesures contre les </a:t>
            </a:r>
            <a:r>
              <a:rPr lang="fr-FR" sz="1200" dirty="0" err="1"/>
              <a:t>microplastiques</a:t>
            </a:r>
            <a:r>
              <a:rPr lang="fr-FR" sz="1200" dirty="0"/>
              <a:t> secondaires (machines à laver</a:t>
            </a:r>
            <a:r>
              <a:rPr lang="fr-FR" sz="1200" dirty="0" smtClean="0"/>
              <a:t>)</a:t>
            </a:r>
          </a:p>
          <a:p>
            <a:pPr lvl="1"/>
            <a:r>
              <a:rPr lang="fr-FR" sz="1200" dirty="0" smtClean="0"/>
              <a:t>Interdiction </a:t>
            </a:r>
            <a:r>
              <a:rPr lang="fr-FR" sz="1200" dirty="0"/>
              <a:t>d’utilisation de certains produits à usage unique:</a:t>
            </a:r>
          </a:p>
          <a:p>
            <a:pPr lvl="2"/>
            <a:r>
              <a:rPr lang="fr-FR" sz="1200" dirty="0"/>
              <a:t>Préemballages de fruits et légumes frais</a:t>
            </a:r>
          </a:p>
          <a:p>
            <a:pPr lvl="2"/>
            <a:r>
              <a:rPr lang="fr-FR" sz="1200" dirty="0"/>
              <a:t>Tasses, verres, gobelets, assiettes, couverts, etc. dans </a:t>
            </a:r>
            <a:r>
              <a:rPr lang="fr-FR" sz="1200" dirty="0" smtClean="0"/>
              <a:t>restaurants (dès janvier 2022)</a:t>
            </a:r>
            <a:endParaRPr lang="fr-FR" sz="1200" dirty="0"/>
          </a:p>
          <a:p>
            <a:pPr lvl="2"/>
            <a:r>
              <a:rPr lang="fr-FR" sz="1200" dirty="0"/>
              <a:t>Objets à usage unique pour manifestations et </a:t>
            </a:r>
            <a:r>
              <a:rPr lang="fr-FR" sz="1200" dirty="0" smtClean="0"/>
              <a:t>fêtes:</a:t>
            </a:r>
          </a:p>
          <a:p>
            <a:pPr lvl="4"/>
            <a:r>
              <a:rPr lang="fr-FR" sz="1200" dirty="0" smtClean="0"/>
              <a:t>1</a:t>
            </a:r>
            <a:r>
              <a:rPr lang="fr-FR" sz="1200" baseline="30000" dirty="0" smtClean="0"/>
              <a:t>re</a:t>
            </a:r>
            <a:r>
              <a:rPr lang="fr-FR" sz="1200" dirty="0" smtClean="0"/>
              <a:t> échéance: Objets en plastique à usage unique</a:t>
            </a:r>
          </a:p>
          <a:p>
            <a:pPr lvl="4"/>
            <a:r>
              <a:rPr lang="fr-FR" sz="1200" dirty="0" smtClean="0"/>
              <a:t>2</a:t>
            </a:r>
            <a:r>
              <a:rPr lang="fr-FR" sz="1200" baseline="30000" dirty="0" smtClean="0"/>
              <a:t>e</a:t>
            </a:r>
            <a:r>
              <a:rPr lang="fr-FR" sz="1200" dirty="0" smtClean="0"/>
              <a:t> échéance: </a:t>
            </a:r>
            <a:r>
              <a:rPr lang="fr-FR" sz="1200" dirty="0"/>
              <a:t>O</a:t>
            </a:r>
            <a:r>
              <a:rPr lang="fr-FR" sz="1200" dirty="0" smtClean="0"/>
              <a:t>bjets à usage unique tous matériaux</a:t>
            </a:r>
            <a:br>
              <a:rPr lang="fr-FR" sz="1200" dirty="0" smtClean="0"/>
            </a:br>
            <a:endParaRPr lang="fr-FR" sz="1200" dirty="0" smtClean="0"/>
          </a:p>
          <a:p>
            <a:pPr lvl="1"/>
            <a:r>
              <a:rPr lang="fr-FR" sz="1200" dirty="0" smtClean="0"/>
              <a:t>Publicité seulement si accord positif du destinataire</a:t>
            </a:r>
          </a:p>
          <a:p>
            <a:pPr lvl="1"/>
            <a:r>
              <a:rPr lang="fr-FR" sz="1200" dirty="0" smtClean="0"/>
              <a:t>Information </a:t>
            </a:r>
            <a:r>
              <a:rPr lang="fr-FR" sz="1200" dirty="0"/>
              <a:t>sur la destination des déchets</a:t>
            </a:r>
          </a:p>
          <a:p>
            <a:pPr lvl="1"/>
            <a:r>
              <a:rPr lang="fr-FR" sz="1200" dirty="0"/>
              <a:t>Mise en place d’un registre national électronique</a:t>
            </a:r>
          </a:p>
          <a:p>
            <a:pPr lvl="1"/>
            <a:r>
              <a:rPr lang="fr-FR" sz="1200" dirty="0"/>
              <a:t>Mise en place d’une plateforme de coordination </a:t>
            </a:r>
            <a:r>
              <a:rPr lang="fr-FR" sz="1200" dirty="0" smtClean="0"/>
              <a:t>nationale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 smtClean="0"/>
              <a:t>Recyclage </a:t>
            </a:r>
            <a:r>
              <a:rPr lang="fr-FR" sz="1200" dirty="0"/>
              <a:t>de qualité </a:t>
            </a:r>
            <a:r>
              <a:rPr lang="fr-FR" sz="1200" dirty="0" smtClean="0"/>
              <a:t>élevée : </a:t>
            </a:r>
            <a:endParaRPr lang="fr-FR" sz="1200" dirty="0"/>
          </a:p>
          <a:p>
            <a:pPr lvl="2"/>
            <a:r>
              <a:rPr lang="fr-FR" sz="1200" dirty="0"/>
              <a:t>Fixation de nouveaux taux de préparation à la réutilisation et de recyclage des déchets municipaux 2020 (50%), 2022 (55%), 2030 (60%), 2035 (65%)</a:t>
            </a:r>
          </a:p>
          <a:p>
            <a:pPr lvl="2"/>
            <a:r>
              <a:rPr lang="fr-FR" sz="1200" dirty="0"/>
              <a:t>Fixation de nouveaux taux de préparation à la réutilisation et des déchets </a:t>
            </a:r>
            <a:r>
              <a:rPr lang="fr-FR" sz="1200" dirty="0" smtClean="0"/>
              <a:t>d’emballages 2025 </a:t>
            </a:r>
            <a:r>
              <a:rPr lang="fr-FR" sz="1200" dirty="0"/>
              <a:t>(65%), 2030 (70%) Taux spécifiques pour les différents types de matériaux</a:t>
            </a:r>
          </a:p>
          <a:p>
            <a:pPr lvl="1"/>
            <a:endParaRPr lang="fr-FR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fr-FR" sz="1600" dirty="0"/>
          </a:p>
          <a:p>
            <a:pPr marL="457200" lvl="1" indent="0">
              <a:buNone/>
            </a:pPr>
            <a:endParaRPr lang="fr-FR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14</a:t>
            </a:fld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F81CFF-2819-47B8-99CC-49088B5E3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909"/>
          <a:stretch/>
        </p:blipFill>
        <p:spPr>
          <a:xfrm>
            <a:off x="467544" y="769541"/>
            <a:ext cx="3030465" cy="936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4779AF-3FD9-4B3F-9140-974D457EC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91" b="33378"/>
          <a:stretch/>
        </p:blipFill>
        <p:spPr>
          <a:xfrm>
            <a:off x="2771800" y="909839"/>
            <a:ext cx="3030465" cy="792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4513C9-CABE-4142-AD49-3110B6B7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22" b="2847"/>
          <a:stretch/>
        </p:blipFill>
        <p:spPr>
          <a:xfrm>
            <a:off x="5649126" y="890300"/>
            <a:ext cx="3030465" cy="79208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297842"/>
            <a:ext cx="6192688" cy="504056"/>
          </a:xfrm>
        </p:spPr>
        <p:txBody>
          <a:bodyPr/>
          <a:lstStyle/>
          <a:p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Eis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Saache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besser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notzen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1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3955603"/>
          </a:xfrm>
        </p:spPr>
        <p:txBody>
          <a:bodyPr/>
          <a:lstStyle/>
          <a:p>
            <a:pPr lvl="1"/>
            <a:r>
              <a:rPr lang="fr-FR" sz="1600" dirty="0">
                <a:solidFill>
                  <a:schemeClr val="accent4"/>
                </a:solidFill>
              </a:rPr>
              <a:t>Transformation des centres de recyclage en centres de ressources:</a:t>
            </a:r>
          </a:p>
          <a:p>
            <a:pPr lvl="2"/>
            <a:r>
              <a:rPr lang="fr-FR" sz="1600" dirty="0">
                <a:solidFill>
                  <a:schemeClr val="accent4"/>
                </a:solidFill>
              </a:rPr>
              <a:t>Distinction entre les notions de réemploi (produit) et de réutilisation (déchet)</a:t>
            </a:r>
          </a:p>
          <a:p>
            <a:pPr lvl="2"/>
            <a:r>
              <a:rPr lang="fr-FR" sz="1600" dirty="0">
                <a:solidFill>
                  <a:schemeClr val="accent4"/>
                </a:solidFill>
              </a:rPr>
              <a:t>Mise en place de structures de réemploi</a:t>
            </a:r>
          </a:p>
          <a:p>
            <a:pPr lvl="2"/>
            <a:r>
              <a:rPr lang="fr-FR" sz="1600" dirty="0">
                <a:solidFill>
                  <a:schemeClr val="accent4"/>
                </a:solidFill>
              </a:rPr>
              <a:t>Fonctionnement en réseau </a:t>
            </a:r>
            <a:r>
              <a:rPr lang="fr-FR" sz="1600" dirty="0" smtClean="0">
                <a:solidFill>
                  <a:schemeClr val="accent4"/>
                </a:solidFill>
              </a:rPr>
              <a:t>national</a:t>
            </a:r>
          </a:p>
          <a:p>
            <a:pPr lvl="1"/>
            <a:r>
              <a:rPr lang="fr-FR" sz="1600" dirty="0" smtClean="0">
                <a:solidFill>
                  <a:schemeClr val="accent4"/>
                </a:solidFill>
              </a:rPr>
              <a:t>Obligation </a:t>
            </a:r>
            <a:r>
              <a:rPr lang="fr-FR" sz="1600" dirty="0">
                <a:solidFill>
                  <a:schemeClr val="accent4"/>
                </a:solidFill>
              </a:rPr>
              <a:t>pour mise en place d’infrastructures de collecte séparée</a:t>
            </a:r>
            <a:br>
              <a:rPr lang="fr-FR" sz="1600" dirty="0">
                <a:solidFill>
                  <a:schemeClr val="accent4"/>
                </a:solidFill>
              </a:rPr>
            </a:br>
            <a:r>
              <a:rPr lang="fr-FR" sz="1600" dirty="0">
                <a:solidFill>
                  <a:schemeClr val="accent4"/>
                </a:solidFill>
              </a:rPr>
              <a:t>(résidences, supermarchés) </a:t>
            </a:r>
            <a:endParaRPr lang="fr-FR" sz="1600" dirty="0" smtClean="0">
              <a:solidFill>
                <a:schemeClr val="accent4"/>
              </a:solidFill>
            </a:endParaRPr>
          </a:p>
          <a:p>
            <a:pPr marL="457200" lvl="1" indent="0">
              <a:buNone/>
            </a:pPr>
            <a:endParaRPr lang="fr-FR" sz="1600" dirty="0">
              <a:solidFill>
                <a:schemeClr val="accent4"/>
              </a:solidFill>
            </a:endParaRPr>
          </a:p>
          <a:p>
            <a:pPr lvl="1"/>
            <a:r>
              <a:rPr lang="fr-FR" sz="1600" dirty="0" smtClean="0">
                <a:solidFill>
                  <a:schemeClr val="accent4"/>
                </a:solidFill>
              </a:rPr>
              <a:t>Interdiction </a:t>
            </a:r>
            <a:r>
              <a:rPr lang="fr-FR" sz="1600" dirty="0">
                <a:solidFill>
                  <a:schemeClr val="accent4"/>
                </a:solidFill>
              </a:rPr>
              <a:t>de la mise en décharge de déchets municipaux à partir de 2030</a:t>
            </a:r>
          </a:p>
          <a:p>
            <a:pPr lvl="1"/>
            <a:r>
              <a:rPr lang="fr-FR" sz="1600" dirty="0">
                <a:solidFill>
                  <a:schemeClr val="accent4"/>
                </a:solidFill>
              </a:rPr>
              <a:t>Interdiction de la collecte en mélange des déchets encombrants à partir de 2022</a:t>
            </a:r>
          </a:p>
          <a:p>
            <a:pPr lvl="1"/>
            <a:endParaRPr lang="fr-FR" sz="1600" dirty="0">
              <a:solidFill>
                <a:schemeClr val="accent4"/>
              </a:solidFill>
            </a:endParaRPr>
          </a:p>
          <a:p>
            <a:pPr lvl="1"/>
            <a:r>
              <a:rPr lang="fr-FR" sz="1600" dirty="0">
                <a:solidFill>
                  <a:schemeClr val="accent4"/>
                </a:solidFill>
              </a:rPr>
              <a:t>Précision sur les obligations des communes : </a:t>
            </a:r>
            <a:r>
              <a:rPr lang="fr-FR" sz="1600" dirty="0" smtClean="0">
                <a:solidFill>
                  <a:schemeClr val="accent4"/>
                </a:solidFill>
              </a:rPr>
              <a:t>gestion </a:t>
            </a:r>
            <a:r>
              <a:rPr lang="fr-FR" sz="1600" dirty="0">
                <a:solidFill>
                  <a:schemeClr val="accent4"/>
                </a:solidFill>
              </a:rPr>
              <a:t>des déchets municipaux ménagers, possibilité de la collecte de déchets municipaux non ménagers</a:t>
            </a:r>
          </a:p>
          <a:p>
            <a:pPr lvl="1"/>
            <a:r>
              <a:rPr lang="fr-FR" sz="1600" dirty="0">
                <a:solidFill>
                  <a:schemeClr val="accent4"/>
                </a:solidFill>
              </a:rPr>
              <a:t>Abrogation d’un taux de recyclage minimal par commune, évaluation des communes selon un catalogue de critères</a:t>
            </a:r>
          </a:p>
          <a:p>
            <a:pPr lvl="1"/>
            <a:endParaRPr lang="fr-FR" sz="1600" dirty="0">
              <a:solidFill>
                <a:schemeClr val="accent4"/>
              </a:solidFill>
            </a:endParaRPr>
          </a:p>
          <a:p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15</a:t>
            </a:fld>
            <a:endParaRPr lang="fr-CH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79512" y="297842"/>
            <a:ext cx="6192688" cy="504056"/>
          </a:xfrm>
        </p:spPr>
        <p:txBody>
          <a:bodyPr/>
          <a:lstStyle/>
          <a:p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Eis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Saachen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besser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notzen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B7563B6-92F7-4907-A973-36F77E45B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909"/>
          <a:stretch/>
        </p:blipFill>
        <p:spPr>
          <a:xfrm>
            <a:off x="467544" y="769541"/>
            <a:ext cx="3030465" cy="93632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C280F81-EA08-44BF-82AF-AF9F451C4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91" b="33378"/>
          <a:stretch/>
        </p:blipFill>
        <p:spPr>
          <a:xfrm>
            <a:off x="2771800" y="909839"/>
            <a:ext cx="3030465" cy="79208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FC091BB-BD21-4AC4-ACE7-5C28A6058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22" b="2847"/>
          <a:stretch/>
        </p:blipFill>
        <p:spPr>
          <a:xfrm>
            <a:off x="5649126" y="890300"/>
            <a:ext cx="303046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4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16</a:t>
            </a:fld>
            <a:endParaRPr lang="fr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631D5A-FAC5-44AD-AD6B-7815BCF2A818}"/>
              </a:ext>
            </a:extLst>
          </p:cNvPr>
          <p:cNvSpPr/>
          <p:nvPr/>
        </p:nvSpPr>
        <p:spPr>
          <a:xfrm>
            <a:off x="-12643" y="116632"/>
            <a:ext cx="428697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Eis Produkter sënnvoll apaken</a:t>
            </a:r>
            <a:endParaRPr lang="fr-FR" sz="28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44DDFA-5F9E-4EC3-9614-2F9649610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68"/>
          <a:stretch/>
        </p:blipFill>
        <p:spPr>
          <a:xfrm>
            <a:off x="107504" y="874596"/>
            <a:ext cx="3114259" cy="954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61778E-88BD-4372-8DE7-BAA4CB8CC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31" b="31756"/>
          <a:stretch/>
        </p:blipFill>
        <p:spPr>
          <a:xfrm>
            <a:off x="2843808" y="846070"/>
            <a:ext cx="3114259" cy="1011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2DDDC1-6582-4A58-B6BC-95A4D15CF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244" b="-54"/>
          <a:stretch/>
        </p:blipFill>
        <p:spPr>
          <a:xfrm>
            <a:off x="5958067" y="893626"/>
            <a:ext cx="3114259" cy="91606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2008039"/>
            <a:ext cx="8229600" cy="4929411"/>
          </a:xfrm>
        </p:spPr>
        <p:txBody>
          <a:bodyPr/>
          <a:lstStyle/>
          <a:p>
            <a:pPr marL="457200" lvl="1" indent="0">
              <a:buNone/>
            </a:pPr>
            <a:endParaRPr lang="fr-FR" sz="1600" dirty="0"/>
          </a:p>
          <a:p>
            <a:pPr lvl="1"/>
            <a:r>
              <a:rPr lang="fr-FR" sz="1600" dirty="0"/>
              <a:t>Interdiction du préemballages de fruits et légumes </a:t>
            </a:r>
            <a:r>
              <a:rPr lang="fr-FR" sz="1600" dirty="0" smtClean="0"/>
              <a:t>frais</a:t>
            </a:r>
            <a:endParaRPr lang="fr-FR" sz="1600" dirty="0"/>
          </a:p>
          <a:p>
            <a:pPr lvl="1"/>
            <a:r>
              <a:rPr lang="fr-FR" sz="1600" dirty="0"/>
              <a:t>Interdiction d’emballages en plastiques </a:t>
            </a:r>
            <a:r>
              <a:rPr lang="fr-FR" sz="1600" dirty="0" err="1"/>
              <a:t>oxo-dégradables</a:t>
            </a:r>
            <a:endParaRPr lang="fr-FR" sz="1600" dirty="0"/>
          </a:p>
          <a:p>
            <a:pPr lvl="1"/>
            <a:r>
              <a:rPr lang="fr-FR" sz="1600" dirty="0"/>
              <a:t>Abolition progressive de la distribution gratuite d’emballages de service quelque soient les </a:t>
            </a:r>
            <a:r>
              <a:rPr lang="fr-FR" sz="1600" dirty="0" smtClean="0"/>
              <a:t>matériaux (sachets</a:t>
            </a:r>
            <a:r>
              <a:rPr lang="fr-FR" sz="1600" dirty="0"/>
              <a:t>, gobelets coffee-to-go, etc.)</a:t>
            </a:r>
          </a:p>
          <a:p>
            <a:pPr lvl="1"/>
            <a:r>
              <a:rPr lang="fr-FR" sz="1600" dirty="0"/>
              <a:t>Réduction quantifiée de la mise sur le marché de certains récipients plastiques à usage unique pour aliments</a:t>
            </a:r>
          </a:p>
          <a:p>
            <a:pPr lvl="1"/>
            <a:r>
              <a:rPr lang="fr-FR" sz="1600" dirty="0"/>
              <a:t>Introduction d’un consigne sur les emballages de boissons</a:t>
            </a:r>
          </a:p>
          <a:p>
            <a:pPr lvl="1"/>
            <a:r>
              <a:rPr lang="fr-FR" sz="1600" dirty="0"/>
              <a:t>Précision des obligations pour les régimes REP</a:t>
            </a:r>
          </a:p>
          <a:p>
            <a:pPr lvl="1"/>
            <a:r>
              <a:rPr lang="fr-FR" sz="1600" dirty="0"/>
              <a:t>Pour certaines filières, obligation d’adhérer à un système collectif</a:t>
            </a:r>
          </a:p>
          <a:p>
            <a:pPr lvl="1"/>
            <a:r>
              <a:rPr lang="fr-FR" sz="1600" dirty="0"/>
              <a:t>Promotion de l’</a:t>
            </a:r>
            <a:r>
              <a:rPr lang="fr-FR" sz="1600" dirty="0" err="1"/>
              <a:t>Ecobox</a:t>
            </a:r>
            <a:r>
              <a:rPr lang="fr-FR" sz="1600" dirty="0"/>
              <a:t> pour autres applications</a:t>
            </a:r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marL="457200" lvl="1" indent="0">
              <a:buNone/>
            </a:pPr>
            <a:endParaRPr lang="fr-FR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507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17</a:t>
            </a:fld>
            <a:endParaRPr lang="fr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658D3-3557-49E7-A606-D5F98B207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834"/>
          <a:stretch/>
        </p:blipFill>
        <p:spPr>
          <a:xfrm>
            <a:off x="179512" y="1052736"/>
            <a:ext cx="2932095" cy="785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1DC55C-B0DA-4E70-B5C4-8232F0C69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66" b="48832"/>
          <a:stretch/>
        </p:blipFill>
        <p:spPr>
          <a:xfrm>
            <a:off x="1691680" y="1838192"/>
            <a:ext cx="2932095" cy="641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81C10-49E5-4B72-A159-41151B4A7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68" b="25830"/>
          <a:stretch/>
        </p:blipFill>
        <p:spPr>
          <a:xfrm>
            <a:off x="3491880" y="1106769"/>
            <a:ext cx="2932095" cy="641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C435F-DEBC-473B-BED5-F37ED9377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12" b="2828"/>
          <a:stretch/>
        </p:blipFill>
        <p:spPr>
          <a:xfrm>
            <a:off x="5652120" y="1838192"/>
            <a:ext cx="2932095" cy="5454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628" y="55468"/>
            <a:ext cx="4575035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Eis </a:t>
            </a:r>
            <a:r>
              <a:rPr lang="de-DE" sz="2400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Gebaier</a:t>
            </a: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richteg</a:t>
            </a: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op</a:t>
            </a: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- an </a:t>
            </a:r>
            <a:r>
              <a:rPr lang="de-DE" sz="2400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ofbauen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4840" y="2874614"/>
            <a:ext cx="8229600" cy="3199465"/>
          </a:xfrm>
        </p:spPr>
        <p:txBody>
          <a:bodyPr/>
          <a:lstStyle/>
          <a:p>
            <a:pPr lvl="1"/>
            <a:endParaRPr lang="fr-FR" sz="1600" dirty="0">
              <a:solidFill>
                <a:schemeClr val="accent4"/>
              </a:solidFill>
            </a:endParaRPr>
          </a:p>
          <a:p>
            <a:pPr lvl="1"/>
            <a:r>
              <a:rPr lang="fr-FR" sz="1600" dirty="0">
                <a:solidFill>
                  <a:schemeClr val="accent4"/>
                </a:solidFill>
              </a:rPr>
              <a:t>Inventaire des matériaux utilisés préalable à la déconstruction par le maître d’ouvrage</a:t>
            </a:r>
          </a:p>
          <a:p>
            <a:pPr lvl="1"/>
            <a:r>
              <a:rPr lang="fr-FR" sz="1600" dirty="0">
                <a:solidFill>
                  <a:schemeClr val="accent4"/>
                </a:solidFill>
              </a:rPr>
              <a:t>Déconstruction planifiée et séparation des différentes fractions</a:t>
            </a:r>
          </a:p>
          <a:p>
            <a:pPr lvl="1"/>
            <a:r>
              <a:rPr lang="fr-FR" sz="1600" dirty="0">
                <a:solidFill>
                  <a:schemeClr val="accent4"/>
                </a:solidFill>
              </a:rPr>
              <a:t>Collecte séparée de diverses fractions sur les chantiers</a:t>
            </a:r>
          </a:p>
          <a:p>
            <a:pPr lvl="1"/>
            <a:r>
              <a:rPr lang="fr-FR" sz="1600" dirty="0">
                <a:solidFill>
                  <a:schemeClr val="accent4"/>
                </a:solidFill>
              </a:rPr>
              <a:t>Registre des matériaux utilisés pour toute nouvelle construction &gt; 1.1.2025</a:t>
            </a:r>
          </a:p>
          <a:p>
            <a:pPr lvl="1"/>
            <a:r>
              <a:rPr lang="fr-FR" sz="1600" dirty="0">
                <a:solidFill>
                  <a:schemeClr val="accent4"/>
                </a:solidFill>
              </a:rPr>
              <a:t>Prévention des terres d’excavation</a:t>
            </a:r>
          </a:p>
          <a:p>
            <a:pPr lvl="1">
              <a:buClr>
                <a:srgbClr val="FF0000"/>
              </a:buClr>
            </a:pPr>
            <a:r>
              <a:rPr lang="fr-FR" sz="1600" dirty="0">
                <a:solidFill>
                  <a:schemeClr val="accent4"/>
                </a:solidFill>
              </a:rPr>
              <a:t>Réseau des décharges pour déchets inertes selon les principes du Plan national de gestion des déchets et des ressources</a:t>
            </a:r>
          </a:p>
          <a:p>
            <a:pPr lvl="1">
              <a:buClr>
                <a:srgbClr val="FF0000"/>
              </a:buClr>
            </a:pPr>
            <a:endParaRPr lang="fr-FR" sz="1600" dirty="0">
              <a:solidFill>
                <a:srgbClr val="808080">
                  <a:lumMod val="50000"/>
                </a:srgbClr>
              </a:solidFill>
            </a:endParaRPr>
          </a:p>
          <a:p>
            <a:pPr lvl="1">
              <a:buClr>
                <a:srgbClr val="FF0000"/>
              </a:buClr>
            </a:pPr>
            <a:endParaRPr lang="fr-FR" sz="1600" dirty="0">
              <a:solidFill>
                <a:srgbClr val="808080">
                  <a:lumMod val="50000"/>
                </a:srgbClr>
              </a:solidFill>
            </a:endParaRPr>
          </a:p>
          <a:p>
            <a:pPr lvl="1">
              <a:buClr>
                <a:srgbClr val="FF0000"/>
              </a:buClr>
            </a:pPr>
            <a:endParaRPr lang="fr-FR" sz="1600" dirty="0">
              <a:solidFill>
                <a:srgbClr val="808080">
                  <a:lumMod val="50000"/>
                </a:srgbClr>
              </a:solidFill>
            </a:endParaRPr>
          </a:p>
          <a:p>
            <a:pPr lvl="1">
              <a:buClr>
                <a:srgbClr val="FF0000"/>
              </a:buClr>
            </a:pPr>
            <a:endParaRPr lang="fr-FR" sz="1600" dirty="0">
              <a:solidFill>
                <a:srgbClr val="808080">
                  <a:lumMod val="50000"/>
                </a:srgbClr>
              </a:solidFill>
            </a:endParaRPr>
          </a:p>
          <a:p>
            <a:pPr lvl="1">
              <a:buClr>
                <a:srgbClr val="FF0000"/>
              </a:buClr>
            </a:pPr>
            <a:endParaRPr lang="fr-FR" sz="1600" dirty="0">
              <a:solidFill>
                <a:srgbClr val="808080">
                  <a:lumMod val="50000"/>
                </a:srgbClr>
              </a:solidFill>
            </a:endParaRPr>
          </a:p>
          <a:p>
            <a:pPr lvl="1">
              <a:buClr>
                <a:srgbClr val="FF0000"/>
              </a:buClr>
            </a:pPr>
            <a:endParaRPr lang="fr-FR" sz="1600" dirty="0">
              <a:solidFill>
                <a:srgbClr val="808080">
                  <a:lumMod val="50000"/>
                </a:srgbClr>
              </a:solidFill>
            </a:endParaRPr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marL="457200" lvl="1" indent="0">
              <a:buNone/>
            </a:pPr>
            <a:endParaRPr lang="fr-FR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8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5A76D-C765-4406-92B4-4EB6523E83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4" y="968101"/>
            <a:ext cx="8838193" cy="3154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15" y="4306845"/>
            <a:ext cx="3600400" cy="2395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052" y="4641011"/>
            <a:ext cx="3937535" cy="2060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3566352"/>
            <a:ext cx="2395379" cy="16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1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05222" y="5733232"/>
            <a:ext cx="647700" cy="504825"/>
          </a:xfrm>
        </p:spPr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  <p:pic>
        <p:nvPicPr>
          <p:cNvPr id="5" name="06253F21-BBD2-42E9-B83E-73D006C9E4C5" descr="F49DA8F9-AB0B-4427-AD48-C8F021959D63@fri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02" y="1196752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0762" y="3115513"/>
            <a:ext cx="2574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Consultation </a:t>
            </a:r>
            <a:r>
              <a:rPr lang="fr-FR" b="1" dirty="0" err="1">
                <a:solidFill>
                  <a:schemeClr val="accent4"/>
                </a:solidFill>
              </a:rPr>
              <a:t>vun</a:t>
            </a:r>
            <a:r>
              <a:rPr lang="fr-FR" b="1" dirty="0">
                <a:solidFill>
                  <a:schemeClr val="accent4"/>
                </a:solidFill>
              </a:rPr>
              <a:t> de </a:t>
            </a:r>
            <a:r>
              <a:rPr lang="fr-FR" b="1" dirty="0" err="1">
                <a:solidFill>
                  <a:schemeClr val="accent4"/>
                </a:solidFill>
              </a:rPr>
              <a:t>verschiddenen</a:t>
            </a:r>
            <a:r>
              <a:rPr lang="fr-FR" b="1" dirty="0">
                <a:solidFill>
                  <a:schemeClr val="accent4"/>
                </a:solidFill>
              </a:rPr>
              <a:t> </a:t>
            </a:r>
            <a:r>
              <a:rPr lang="fr-FR" b="1" dirty="0" err="1">
                <a:solidFill>
                  <a:schemeClr val="accent4"/>
                </a:solidFill>
              </a:rPr>
              <a:t>Acteuren</a:t>
            </a:r>
            <a:r>
              <a:rPr lang="fr-FR" b="1" dirty="0">
                <a:solidFill>
                  <a:schemeClr val="accent4"/>
                </a:solidFill>
              </a:rPr>
              <a:t>: </a:t>
            </a:r>
            <a:r>
              <a:rPr lang="fr-FR" b="1" dirty="0" err="1">
                <a:solidFill>
                  <a:schemeClr val="accent4"/>
                </a:solidFill>
              </a:rPr>
              <a:t>Bevölkerung</a:t>
            </a:r>
            <a:r>
              <a:rPr lang="fr-FR" b="1" dirty="0">
                <a:solidFill>
                  <a:schemeClr val="accent4"/>
                </a:solidFill>
              </a:rPr>
              <a:t>, </a:t>
            </a:r>
            <a:r>
              <a:rPr lang="fr-FR" b="1" dirty="0" err="1">
                <a:solidFill>
                  <a:schemeClr val="accent4"/>
                </a:solidFill>
              </a:rPr>
              <a:t>Betriber</a:t>
            </a:r>
            <a:r>
              <a:rPr lang="fr-FR" b="1" dirty="0">
                <a:solidFill>
                  <a:schemeClr val="accent4"/>
                </a:solidFill>
              </a:rPr>
              <a:t>, </a:t>
            </a:r>
            <a:r>
              <a:rPr lang="fr-FR" b="1" dirty="0" err="1">
                <a:solidFill>
                  <a:schemeClr val="accent4"/>
                </a:solidFill>
              </a:rPr>
              <a:t>ëffentlech</a:t>
            </a:r>
            <a:r>
              <a:rPr lang="fr-FR" b="1" dirty="0">
                <a:solidFill>
                  <a:schemeClr val="accent4"/>
                </a:solidFill>
              </a:rPr>
              <a:t> Hand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9434" y="1370806"/>
            <a:ext cx="2574032" cy="64633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extrusionH="76200">
            <a:bevelT w="114300" prst="hardEdge"/>
            <a:extrusionClr>
              <a:srgbClr val="00B050"/>
            </a:extrusionClr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 err="1">
                <a:solidFill>
                  <a:schemeClr val="accent4"/>
                </a:solidFill>
              </a:rPr>
              <a:t>Revisioun</a:t>
            </a:r>
            <a:r>
              <a:rPr lang="fr-FR" b="1" dirty="0">
                <a:solidFill>
                  <a:schemeClr val="accent4"/>
                </a:solidFill>
              </a:rPr>
              <a:t> den </a:t>
            </a:r>
            <a:r>
              <a:rPr lang="fr-FR" b="1" dirty="0" err="1">
                <a:solidFill>
                  <a:schemeClr val="accent4"/>
                </a:solidFill>
              </a:rPr>
              <a:t>Offallgesetzer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104" y="4711096"/>
            <a:ext cx="2574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 err="1">
                <a:solidFill>
                  <a:schemeClr val="accent4"/>
                </a:solidFill>
              </a:rPr>
              <a:t>Ausschaffe</a:t>
            </a:r>
            <a:r>
              <a:rPr lang="fr-FR" b="1" dirty="0">
                <a:solidFill>
                  <a:schemeClr val="accent4"/>
                </a:solidFill>
              </a:rPr>
              <a:t> </a:t>
            </a:r>
            <a:r>
              <a:rPr lang="fr-FR" b="1" dirty="0" err="1">
                <a:solidFill>
                  <a:schemeClr val="accent4"/>
                </a:solidFill>
              </a:rPr>
              <a:t>vun</a:t>
            </a:r>
            <a:r>
              <a:rPr lang="fr-FR" b="1" dirty="0">
                <a:solidFill>
                  <a:schemeClr val="accent4"/>
                </a:solidFill>
              </a:rPr>
              <a:t> enger </a:t>
            </a:r>
            <a:r>
              <a:rPr lang="fr-FR" b="1" dirty="0" err="1">
                <a:solidFill>
                  <a:schemeClr val="accent4"/>
                </a:solidFill>
              </a:rPr>
              <a:t>Strategie</a:t>
            </a:r>
            <a:r>
              <a:rPr lang="fr-FR" b="1" dirty="0">
                <a:solidFill>
                  <a:schemeClr val="accent4"/>
                </a:solidFill>
              </a:rPr>
              <a:t> « </a:t>
            </a:r>
            <a:r>
              <a:rPr lang="fr-LU" b="1" dirty="0" err="1">
                <a:solidFill>
                  <a:schemeClr val="accent4"/>
                </a:solidFill>
              </a:rPr>
              <a:t>Null</a:t>
            </a:r>
            <a:r>
              <a:rPr lang="fr-LU" b="1" dirty="0">
                <a:solidFill>
                  <a:schemeClr val="accent4"/>
                </a:solidFill>
              </a:rPr>
              <a:t> </a:t>
            </a:r>
            <a:r>
              <a:rPr lang="fr-LU" b="1" dirty="0" err="1">
                <a:solidFill>
                  <a:schemeClr val="accent4"/>
                </a:solidFill>
              </a:rPr>
              <a:t>Offall</a:t>
            </a:r>
            <a:r>
              <a:rPr lang="fr-LU" b="1" dirty="0">
                <a:solidFill>
                  <a:schemeClr val="accent4"/>
                </a:solidFill>
              </a:rPr>
              <a:t> </a:t>
            </a:r>
            <a:r>
              <a:rPr lang="fr-LU" b="1" dirty="0" err="1">
                <a:solidFill>
                  <a:schemeClr val="accent4"/>
                </a:solidFill>
              </a:rPr>
              <a:t>Lëtzebuerg</a:t>
            </a:r>
            <a:r>
              <a:rPr lang="fr-LU" b="1" dirty="0">
                <a:solidFill>
                  <a:schemeClr val="accent4"/>
                </a:solidFill>
              </a:rPr>
              <a:t> »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300A21-C0AD-4FC9-9712-0B1F4E26B549}"/>
              </a:ext>
            </a:extLst>
          </p:cNvPr>
          <p:cNvSpPr txBox="1">
            <a:spLocks/>
          </p:cNvSpPr>
          <p:nvPr/>
        </p:nvSpPr>
        <p:spPr bwMode="auto">
          <a:xfrm>
            <a:off x="186515" y="129101"/>
            <a:ext cx="6192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altLang="fr-FR" kern="0" dirty="0"/>
              <a:t>Bilan Workshop </a:t>
            </a:r>
            <a:r>
              <a:rPr lang="fr-FR" altLang="fr-FR" kern="0" dirty="0" err="1"/>
              <a:t>Null</a:t>
            </a:r>
            <a:r>
              <a:rPr lang="fr-FR" altLang="fr-FR" kern="0" dirty="0"/>
              <a:t> </a:t>
            </a:r>
            <a:r>
              <a:rPr lang="fr-FR" altLang="fr-FR" kern="0" dirty="0" err="1"/>
              <a:t>Offall</a:t>
            </a:r>
            <a:r>
              <a:rPr lang="fr-FR" altLang="fr-FR" kern="0" dirty="0"/>
              <a:t> </a:t>
            </a:r>
            <a:r>
              <a:rPr lang="fr-FR" altLang="fr-FR" kern="0" dirty="0" err="1"/>
              <a:t>Lëtzebuerg</a:t>
            </a:r>
            <a:endParaRPr lang="lb-LU" kern="0" dirty="0"/>
          </a:p>
        </p:txBody>
      </p:sp>
    </p:spTree>
    <p:extLst>
      <p:ext uri="{BB962C8B-B14F-4D97-AF65-F5344CB8AC3E}">
        <p14:creationId xmlns:p14="http://schemas.microsoft.com/office/powerpoint/2010/main" val="244972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0A21-C0AD-4FC9-9712-0B1F4E26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Bilan Null Offall Events</a:t>
            </a:r>
            <a:endParaRPr lang="lb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9B8CF-BA8A-4140-B38A-7768C0A0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929411"/>
          </a:xfrm>
        </p:spPr>
        <p:txBody>
          <a:bodyPr/>
          <a:lstStyle/>
          <a:p>
            <a:r>
              <a:rPr lang="lb-LU" sz="2800" dirty="0"/>
              <a:t>Null Offall Events</a:t>
            </a:r>
          </a:p>
          <a:p>
            <a:pPr lvl="1"/>
            <a:r>
              <a:rPr lang="lb-LU" sz="2400" dirty="0"/>
              <a:t>6 mol am Land</a:t>
            </a:r>
          </a:p>
          <a:p>
            <a:pPr lvl="1"/>
            <a:r>
              <a:rPr lang="lb-LU" sz="2400" dirty="0"/>
              <a:t>12 </a:t>
            </a:r>
            <a:r>
              <a:rPr lang="lb-LU" sz="2400" dirty="0" err="1"/>
              <a:t>Haaptthemen</a:t>
            </a:r>
            <a:r>
              <a:rPr lang="lb-LU" sz="2400" dirty="0"/>
              <a:t> goufen ervirgehuewen</a:t>
            </a:r>
          </a:p>
          <a:p>
            <a:pPr lvl="2"/>
            <a:r>
              <a:rPr lang="lb-LU" sz="2000" dirty="0"/>
              <a:t>Akafen</a:t>
            </a:r>
          </a:p>
          <a:p>
            <a:pPr lvl="2"/>
            <a:r>
              <a:rPr lang="lb-LU" sz="2000" dirty="0"/>
              <a:t>Regional-Lokal</a:t>
            </a:r>
          </a:p>
          <a:p>
            <a:pPr lvl="2"/>
            <a:r>
              <a:rPr lang="lb-LU" sz="2000" dirty="0"/>
              <a:t>Produkt</a:t>
            </a:r>
          </a:p>
          <a:p>
            <a:pPr lvl="2"/>
            <a:r>
              <a:rPr lang="lb-LU" sz="2000" dirty="0"/>
              <a:t>Betriber</a:t>
            </a:r>
          </a:p>
          <a:p>
            <a:pPr lvl="2"/>
            <a:r>
              <a:rPr lang="lb-LU" sz="2000" dirty="0"/>
              <a:t>Bierger</a:t>
            </a:r>
          </a:p>
          <a:p>
            <a:pPr lvl="2"/>
            <a:r>
              <a:rPr lang="lb-LU" sz="2000" dirty="0"/>
              <a:t>Informatioun/Sensibilisatioun</a:t>
            </a:r>
          </a:p>
          <a:p>
            <a:pPr lvl="2"/>
            <a:r>
              <a:rPr lang="lb-LU" sz="2000" dirty="0"/>
              <a:t>Educatioun</a:t>
            </a:r>
          </a:p>
          <a:p>
            <a:pPr lvl="2"/>
            <a:r>
              <a:rPr lang="lb-LU" sz="2000" dirty="0" err="1"/>
              <a:t>Littering</a:t>
            </a:r>
            <a:endParaRPr lang="lb-LU" sz="2000" dirty="0"/>
          </a:p>
          <a:p>
            <a:pPr lvl="2"/>
            <a:r>
              <a:rPr lang="lb-LU" sz="2000" dirty="0" err="1"/>
              <a:t>Recyclingcenter</a:t>
            </a:r>
            <a:endParaRPr lang="lb-LU" sz="2000" dirty="0"/>
          </a:p>
          <a:p>
            <a:pPr lvl="2"/>
            <a:r>
              <a:rPr lang="lb-LU" sz="2000" dirty="0" err="1"/>
              <a:t>Reuse</a:t>
            </a:r>
            <a:endParaRPr lang="lb-LU" sz="2000" dirty="0"/>
          </a:p>
          <a:p>
            <a:pPr lvl="2"/>
            <a:r>
              <a:rPr lang="lb-LU" sz="2000" dirty="0"/>
              <a:t>Meng Poubelle</a:t>
            </a:r>
          </a:p>
          <a:p>
            <a:pPr lvl="2"/>
            <a:r>
              <a:rPr lang="lb-LU" sz="2000" dirty="0"/>
              <a:t>Offallgestioun</a:t>
            </a:r>
          </a:p>
          <a:p>
            <a:endParaRPr lang="lb-LU" dirty="0"/>
          </a:p>
          <a:p>
            <a:endParaRPr lang="lb-LU" dirty="0"/>
          </a:p>
          <a:p>
            <a:endParaRPr lang="lb-L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30D6F-F2DF-4863-9C9E-F05A3834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A8755-4445-46D3-AAB0-02184164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492896"/>
            <a:ext cx="2861720" cy="40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8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264696" cy="576064"/>
          </a:xfrm>
        </p:spPr>
        <p:txBody>
          <a:bodyPr/>
          <a:lstStyle/>
          <a:p>
            <a:r>
              <a:rPr lang="fr-LU" sz="2000" dirty="0"/>
              <a:t>Null </a:t>
            </a:r>
            <a:r>
              <a:rPr lang="fr-LU" sz="2000" dirty="0" err="1"/>
              <a:t>Offall</a:t>
            </a:r>
            <a:r>
              <a:rPr lang="fr-LU" sz="2000" dirty="0"/>
              <a:t> </a:t>
            </a:r>
            <a:r>
              <a:rPr lang="fr-LU" sz="2000" dirty="0" err="1" smtClean="0"/>
              <a:t>Strategie</a:t>
            </a:r>
            <a:r>
              <a:rPr lang="fr-LU" sz="2000" dirty="0" smtClean="0"/>
              <a:t>- Les principes de l’économie circulaire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E6820-896C-4B0F-872A-828C1DEB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1" y="1492125"/>
            <a:ext cx="8559237" cy="45583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9832" y="905192"/>
            <a:ext cx="8119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sz="2000" dirty="0">
                <a:solidFill>
                  <a:schemeClr val="accent4"/>
                </a:solidFill>
              </a:rPr>
              <a:t>La colline des valeurs</a:t>
            </a:r>
            <a:endParaRPr lang="en-U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3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6C60-AF9D-4A92-9DBC-2F1C43AC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6552728" cy="504056"/>
          </a:xfrm>
        </p:spPr>
        <p:txBody>
          <a:bodyPr/>
          <a:lstStyle/>
          <a:p>
            <a:r>
              <a:rPr lang="en-US" dirty="0" err="1"/>
              <a:t>Ressourcen</a:t>
            </a:r>
            <a:r>
              <a:rPr lang="en-US" dirty="0"/>
              <a:t>, </a:t>
            </a:r>
            <a:r>
              <a:rPr lang="en-US" dirty="0" err="1"/>
              <a:t>Offall</a:t>
            </a:r>
            <a:r>
              <a:rPr lang="en-US" dirty="0"/>
              <a:t>, Economie circulaire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0B64CA-FABB-441F-A5EB-DB96CC391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28" t="6845" r="4900"/>
          <a:stretch/>
        </p:blipFill>
        <p:spPr>
          <a:xfrm>
            <a:off x="3106736" y="1579848"/>
            <a:ext cx="2683816" cy="29398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E808B-CF1E-4F85-8789-701C6A5F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0C3A3-4AB9-45E2-9860-632BEB66B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80" y="1948190"/>
            <a:ext cx="3018204" cy="165618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C482C54-24EF-4CB7-ADDC-ADF4BCA1C729}"/>
              </a:ext>
            </a:extLst>
          </p:cNvPr>
          <p:cNvSpPr/>
          <p:nvPr/>
        </p:nvSpPr>
        <p:spPr>
          <a:xfrm>
            <a:off x="539552" y="1052736"/>
            <a:ext cx="792088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0B668-5596-4499-8E54-E7BD6986C8F9}"/>
              </a:ext>
            </a:extLst>
          </p:cNvPr>
          <p:cNvSpPr txBox="1"/>
          <p:nvPr/>
        </p:nvSpPr>
        <p:spPr>
          <a:xfrm>
            <a:off x="899592" y="122811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2014…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C512D-16E0-449F-A453-DD358AE36622}"/>
              </a:ext>
            </a:extLst>
          </p:cNvPr>
          <p:cNvSpPr txBox="1"/>
          <p:nvPr/>
        </p:nvSpPr>
        <p:spPr>
          <a:xfrm>
            <a:off x="3244158" y="12105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7AC804-F40A-4206-86E4-8210BC0FBE0A}"/>
              </a:ext>
            </a:extLst>
          </p:cNvPr>
          <p:cNvSpPr txBox="1"/>
          <p:nvPr/>
        </p:nvSpPr>
        <p:spPr>
          <a:xfrm>
            <a:off x="5589907" y="121075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AB6794-6346-4389-9D6D-A5AE5FC9C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20" y="3779748"/>
            <a:ext cx="2526094" cy="2735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E4D64C-9FC5-487F-8E1B-FCC4507EC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987" y="1668114"/>
            <a:ext cx="1494945" cy="13052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82DEDF-9745-4E9C-9640-0DD7DBAFD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331" y="3291137"/>
            <a:ext cx="2657475" cy="847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54DB57-0E03-4958-BC69-DF4BD3771B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8721" y="4293096"/>
            <a:ext cx="3154387" cy="9734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C7683F-2997-4FC6-902B-953D245B3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3170" y="5416960"/>
            <a:ext cx="3309938" cy="13430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9DEF63-7AD9-45AF-8751-485467223F53}"/>
              </a:ext>
            </a:extLst>
          </p:cNvPr>
          <p:cNvSpPr txBox="1"/>
          <p:nvPr/>
        </p:nvSpPr>
        <p:spPr>
          <a:xfrm>
            <a:off x="7330361" y="12165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8D3B8C-8EA9-44FE-A2EF-CCA5CA525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7475" y="2477321"/>
            <a:ext cx="26765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4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51" y="723477"/>
            <a:ext cx="8136904" cy="504056"/>
          </a:xfrm>
        </p:spPr>
        <p:txBody>
          <a:bodyPr/>
          <a:lstStyle/>
          <a:p>
            <a:r>
              <a:rPr lang="fr-LU" sz="1800" dirty="0">
                <a:solidFill>
                  <a:schemeClr val="accent4"/>
                </a:solidFill>
              </a:rPr>
              <a:t>Le passage d’une gestion des déchets vers une gestion des ressources 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D8A314-CF26-E34A-8C16-17AFA327D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" y="1379038"/>
            <a:ext cx="4281557" cy="237626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54792"/>
            <a:ext cx="668444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kern="0" dirty="0" err="1"/>
              <a:t>Null</a:t>
            </a:r>
            <a:r>
              <a:rPr lang="fr-LU" kern="0" dirty="0"/>
              <a:t> </a:t>
            </a:r>
            <a:r>
              <a:rPr lang="fr-LU" kern="0" dirty="0" err="1"/>
              <a:t>Offall</a:t>
            </a:r>
            <a:r>
              <a:rPr lang="fr-LU" kern="0" dirty="0"/>
              <a:t> </a:t>
            </a:r>
            <a:r>
              <a:rPr lang="fr-LU" kern="0" dirty="0" err="1" smtClean="0"/>
              <a:t>Strategie</a:t>
            </a:r>
            <a:r>
              <a:rPr lang="fr-LU" kern="0" dirty="0" smtClean="0"/>
              <a:t>- Déchet vers ressources</a:t>
            </a:r>
            <a:endParaRPr lang="en-US" kern="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AAA5F0-159F-F64D-AA51-0FE1B05A5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517002"/>
            <a:ext cx="4091728" cy="2567559"/>
          </a:xfrm>
          <a:prstGeom prst="rect">
            <a:avLst/>
          </a:prstGeom>
        </p:spPr>
      </p:pic>
      <p:pic>
        <p:nvPicPr>
          <p:cNvPr id="9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3314C0-453B-1C48-BBE7-F506166833C0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084561"/>
            <a:ext cx="6094136" cy="27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99834" y="332656"/>
            <a:ext cx="6192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dirty="0"/>
              <a:t>Null Offall Strategie</a:t>
            </a:r>
            <a:r>
              <a:rPr lang="fr-LU" kern="0" dirty="0"/>
              <a:t/>
            </a:r>
            <a:br>
              <a:rPr lang="fr-LU" kern="0" dirty="0"/>
            </a:br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5DFFD-007D-4DA1-B337-CB5BE2445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39" y="1448780"/>
            <a:ext cx="7092321" cy="432048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AA260F-A970-44F8-B9A3-735588F8A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01" y="836712"/>
            <a:ext cx="8229600" cy="4929411"/>
          </a:xfrm>
        </p:spPr>
        <p:txBody>
          <a:bodyPr/>
          <a:lstStyle/>
          <a:p>
            <a:r>
              <a:rPr lang="fr-FR" sz="2400" dirty="0"/>
              <a:t>Triangle des ressources pour les nutriments techniques</a:t>
            </a:r>
          </a:p>
          <a:p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539552" y="586848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dirty="0">
                <a:solidFill>
                  <a:schemeClr val="accent4"/>
                </a:solidFill>
              </a:rPr>
              <a:t>Le modèle pour la gestion des ressources dans le cadre d’une économie circulaire 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7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4280D-4CD7-4861-87CC-8700843EF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0"/>
          <a:stretch/>
        </p:blipFill>
        <p:spPr>
          <a:xfrm>
            <a:off x="3887" y="1881455"/>
            <a:ext cx="5948946" cy="39553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DD640-B981-4FC7-87F9-67CBF2DD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29E08D-51AF-4845-B876-E5DBC84D203C}"/>
              </a:ext>
            </a:extLst>
          </p:cNvPr>
          <p:cNvSpPr txBox="1">
            <a:spLocks/>
          </p:cNvSpPr>
          <p:nvPr/>
        </p:nvSpPr>
        <p:spPr bwMode="auto">
          <a:xfrm>
            <a:off x="1263623" y="828973"/>
            <a:ext cx="649252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Eise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Buedem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eis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Bëscher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an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eis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Gewässer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besser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schützen</a:t>
            </a:r>
            <a:r>
              <a:rPr lang="fr-BE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an </a:t>
            </a:r>
            <a:r>
              <a:rPr lang="fr-BE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notzen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E8CAA-4D80-49B9-B899-6A324139E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894"/>
          <a:stretch/>
        </p:blipFill>
        <p:spPr>
          <a:xfrm>
            <a:off x="5900189" y="2369793"/>
            <a:ext cx="3233011" cy="10292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CB27E-CE43-4459-9AA7-45F9691B8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39" b="38690"/>
          <a:stretch/>
        </p:blipFill>
        <p:spPr>
          <a:xfrm>
            <a:off x="5900190" y="3563180"/>
            <a:ext cx="3233011" cy="8789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4876C2-F3B0-41A6-8376-082798135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489" b="240"/>
          <a:stretch/>
        </p:blipFill>
        <p:spPr>
          <a:xfrm>
            <a:off x="5900190" y="4692715"/>
            <a:ext cx="3233011" cy="878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139708"/>
            <a:ext cx="21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LU" smtClean="0"/>
              <a:t>Null Offall Strategie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9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81CFF-2819-47B8-99CC-49088B5E3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909"/>
          <a:stretch/>
        </p:blipFill>
        <p:spPr>
          <a:xfrm>
            <a:off x="5862302" y="2285333"/>
            <a:ext cx="3030465" cy="9363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71600" y="1066357"/>
            <a:ext cx="7272808" cy="54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Eis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Saache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besser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notzen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4779AF-3FD9-4B3F-9140-974D457EC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91" b="33378"/>
          <a:stretch/>
        </p:blipFill>
        <p:spPr>
          <a:xfrm>
            <a:off x="5862302" y="3493411"/>
            <a:ext cx="3030465" cy="7920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4513C9-CABE-4142-AD49-3110B6B7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22" b="2847"/>
          <a:stretch/>
        </p:blipFill>
        <p:spPr>
          <a:xfrm>
            <a:off x="5862302" y="4668862"/>
            <a:ext cx="3030465" cy="792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85DFFD-007D-4DA1-B337-CB5BE2445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48880"/>
            <a:ext cx="5478741" cy="333752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38562" y="290552"/>
            <a:ext cx="6192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dirty="0"/>
              <a:t> </a:t>
            </a:r>
            <a:r>
              <a:rPr lang="fr-LU" dirty="0" smtClean="0"/>
              <a:t>  Null </a:t>
            </a:r>
            <a:r>
              <a:rPr lang="fr-LU" dirty="0"/>
              <a:t>Offall Strategie</a:t>
            </a:r>
            <a:r>
              <a:rPr lang="fr-LU" kern="0" dirty="0"/>
              <a:t/>
            </a:r>
            <a:br>
              <a:rPr lang="fr-LU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68391646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E2720D-A312-444B-9073-3567D6A08278}"/>
</file>

<file path=customXml/itemProps2.xml><?xml version="1.0" encoding="utf-8"?>
<ds:datastoreItem xmlns:ds="http://schemas.openxmlformats.org/officeDocument/2006/customXml" ds:itemID="{AA7E06F1-1612-4311-9B13-0C8D7B86669B}"/>
</file>

<file path=customXml/itemProps3.xml><?xml version="1.0" encoding="utf-8"?>
<ds:datastoreItem xmlns:ds="http://schemas.openxmlformats.org/officeDocument/2006/customXml" ds:itemID="{B75FD3A4-9558-4A31-BD28-72CF11617A3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Microsoft Office PowerPoint</Application>
  <PresentationFormat>On-screen Show (4:3)</PresentationFormat>
  <Paragraphs>150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MS Mincho</vt:lpstr>
      <vt:lpstr>Times New Roman</vt:lpstr>
      <vt:lpstr>Wingdings</vt:lpstr>
      <vt:lpstr>Modèle par défaut</vt:lpstr>
      <vt:lpstr>PowerPoint Presentation</vt:lpstr>
      <vt:lpstr>PowerPoint Presentation</vt:lpstr>
      <vt:lpstr>Bilan Null Offall Events</vt:lpstr>
      <vt:lpstr>Null Offall Strategie- Les principes de l’économie circulaire </vt:lpstr>
      <vt:lpstr>Ressourcen, Offall, Economie circulaire </vt:lpstr>
      <vt:lpstr>Le passage d’une gestion des déchets vers une gestion des ressources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Cadre européen  </vt:lpstr>
      <vt:lpstr>PowerPoint Presentation</vt:lpstr>
      <vt:lpstr>Eis Saache besser notzen </vt:lpstr>
      <vt:lpstr>Eis Saachen besser notzen </vt:lpstr>
      <vt:lpstr>PowerPoint Presentation</vt:lpstr>
      <vt:lpstr>PowerPoint Presentation</vt:lpstr>
      <vt:lpstr>PowerPoint Presentation</vt:lpstr>
    </vt:vector>
  </TitlesOfParts>
  <Company>CIE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Administrator</dc:creator>
  <cp:lastModifiedBy>Monica Duarte</cp:lastModifiedBy>
  <cp:revision>175</cp:revision>
  <cp:lastPrinted>2020-09-23T10:58:03Z</cp:lastPrinted>
  <dcterms:created xsi:type="dcterms:W3CDTF">2014-02-06T11:46:14Z</dcterms:created>
  <dcterms:modified xsi:type="dcterms:W3CDTF">2020-09-23T10:58:19Z</dcterms:modified>
</cp:coreProperties>
</file>