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256" r:id="rId5"/>
    <p:sldId id="280" r:id="rId6"/>
    <p:sldId id="281" r:id="rId7"/>
    <p:sldId id="279" r:id="rId8"/>
    <p:sldId id="282" r:id="rId9"/>
    <p:sldId id="283" r:id="rId10"/>
    <p:sldId id="300" r:id="rId11"/>
    <p:sldId id="285" r:id="rId12"/>
    <p:sldId id="298" r:id="rId13"/>
    <p:sldId id="284" r:id="rId14"/>
    <p:sldId id="301" r:id="rId15"/>
    <p:sldId id="292" r:id="rId16"/>
    <p:sldId id="297" r:id="rId17"/>
    <p:sldId id="302" r:id="rId18"/>
    <p:sldId id="293" r:id="rId19"/>
  </p:sldIdLst>
  <p:sldSz cx="9144000" cy="5143500" type="screen16x9"/>
  <p:notesSz cx="9926638" cy="6797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Schuller" initials="LS" lastIdx="1" clrIdx="0">
    <p:extLst>
      <p:ext uri="{19B8F6BF-5375-455C-9EA6-DF929625EA0E}">
        <p15:presenceInfo xmlns:p15="http://schemas.microsoft.com/office/powerpoint/2012/main" userId="S-1-5-21-3210268068-3955779823-4248853682-790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3979" autoAdjust="0"/>
  </p:normalViewPr>
  <p:slideViewPr>
    <p:cSldViewPr>
      <p:cViewPr varScale="1">
        <p:scale>
          <a:sx n="86" d="100"/>
          <a:sy n="86" d="100"/>
        </p:scale>
        <p:origin x="780"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1616" y="48"/>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1543" cy="339884"/>
          </a:xfrm>
          <a:prstGeom prst="rect">
            <a:avLst/>
          </a:prstGeom>
        </p:spPr>
        <p:txBody>
          <a:bodyPr vert="horz" lIns="91440" tIns="45720" rIns="91440" bIns="45720" rtlCol="0"/>
          <a:lstStyle>
            <a:lvl1pPr algn="l">
              <a:defRPr sz="1200">
                <a:latin typeface="Arial" pitchFamily="34" charset="0"/>
              </a:defRPr>
            </a:lvl1pPr>
          </a:lstStyle>
          <a:p>
            <a:pPr>
              <a:defRPr/>
            </a:pPr>
            <a:endParaRPr lang="fr-CH"/>
          </a:p>
        </p:txBody>
      </p:sp>
      <p:sp>
        <p:nvSpPr>
          <p:cNvPr id="3" name="Espace réservé de la date 2"/>
          <p:cNvSpPr>
            <a:spLocks noGrp="1"/>
          </p:cNvSpPr>
          <p:nvPr>
            <p:ph type="dt" sz="quarter" idx="1"/>
          </p:nvPr>
        </p:nvSpPr>
        <p:spPr>
          <a:xfrm>
            <a:off x="5623373" y="0"/>
            <a:ext cx="4301543" cy="339884"/>
          </a:xfrm>
          <a:prstGeom prst="rect">
            <a:avLst/>
          </a:prstGeom>
        </p:spPr>
        <p:txBody>
          <a:bodyPr vert="horz" lIns="91440" tIns="45720" rIns="91440" bIns="45720" rtlCol="0"/>
          <a:lstStyle>
            <a:lvl1pPr algn="r">
              <a:defRPr sz="1200">
                <a:latin typeface="Arial" pitchFamily="34" charset="0"/>
              </a:defRPr>
            </a:lvl1pPr>
          </a:lstStyle>
          <a:p>
            <a:pPr>
              <a:defRPr/>
            </a:pPr>
            <a:fld id="{DB4C6545-DE21-4D42-90B9-358D2B5C9BD3}" type="datetimeFigureOut">
              <a:rPr lang="fr-CH"/>
              <a:pPr>
                <a:defRPr/>
              </a:pPr>
              <a:t>19.01.2022</a:t>
            </a:fld>
            <a:endParaRPr lang="fr-CH"/>
          </a:p>
        </p:txBody>
      </p:sp>
      <p:sp>
        <p:nvSpPr>
          <p:cNvPr id="4" name="Espace réservé du pied de page 3"/>
          <p:cNvSpPr>
            <a:spLocks noGrp="1"/>
          </p:cNvSpPr>
          <p:nvPr>
            <p:ph type="ftr" sz="quarter" idx="2"/>
          </p:nvPr>
        </p:nvSpPr>
        <p:spPr>
          <a:xfrm>
            <a:off x="1" y="6456218"/>
            <a:ext cx="4301543" cy="339884"/>
          </a:xfrm>
          <a:prstGeom prst="rect">
            <a:avLst/>
          </a:prstGeom>
        </p:spPr>
        <p:txBody>
          <a:bodyPr vert="horz" lIns="91440" tIns="45720" rIns="91440" bIns="45720" rtlCol="0" anchor="b"/>
          <a:lstStyle>
            <a:lvl1pPr algn="l">
              <a:defRPr sz="1200">
                <a:latin typeface="Arial" pitchFamily="34" charset="0"/>
              </a:defRPr>
            </a:lvl1pPr>
          </a:lstStyle>
          <a:p>
            <a:pPr>
              <a:defRPr/>
            </a:pPr>
            <a:endParaRPr lang="fr-CH"/>
          </a:p>
        </p:txBody>
      </p:sp>
      <p:sp>
        <p:nvSpPr>
          <p:cNvPr id="5" name="Espace réservé du numéro de diapositive 4"/>
          <p:cNvSpPr>
            <a:spLocks noGrp="1"/>
          </p:cNvSpPr>
          <p:nvPr>
            <p:ph type="sldNum" sz="quarter" idx="3"/>
          </p:nvPr>
        </p:nvSpPr>
        <p:spPr>
          <a:xfrm>
            <a:off x="5623373" y="6456218"/>
            <a:ext cx="4301543" cy="339884"/>
          </a:xfrm>
          <a:prstGeom prst="rect">
            <a:avLst/>
          </a:prstGeom>
        </p:spPr>
        <p:txBody>
          <a:bodyPr vert="horz" lIns="91440" tIns="45720" rIns="91440" bIns="45720" rtlCol="0" anchor="b"/>
          <a:lstStyle>
            <a:lvl1pPr algn="r">
              <a:defRPr sz="1200">
                <a:latin typeface="Arial" pitchFamily="34" charset="0"/>
              </a:defRPr>
            </a:lvl1pPr>
          </a:lstStyle>
          <a:p>
            <a:pPr>
              <a:defRPr/>
            </a:pPr>
            <a:fld id="{E49AFCFC-08F2-4D3F-8046-0DCA77F23EF8}" type="slidenum">
              <a:rPr lang="fr-CH"/>
              <a:pPr>
                <a:defRPr/>
              </a:pPr>
              <a:t>‹#›</a:t>
            </a:fld>
            <a:endParaRPr lang="fr-CH"/>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5623373" y="0"/>
            <a:ext cx="4301543"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2697163" y="509588"/>
            <a:ext cx="4532312" cy="25495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92665" y="3228896"/>
            <a:ext cx="794131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Cliquez pour modifier les styles du texte du masque</a:t>
            </a:r>
          </a:p>
          <a:p>
            <a:pPr lvl="1"/>
            <a:r>
              <a:rPr lang="en-US" noProof="0" smtClean="0"/>
              <a:t>Deuxième niveau</a:t>
            </a:r>
          </a:p>
          <a:p>
            <a:pPr lvl="2"/>
            <a:r>
              <a:rPr lang="en-US" noProof="0" smtClean="0"/>
              <a:t>Troisième niveau</a:t>
            </a:r>
          </a:p>
          <a:p>
            <a:pPr lvl="3"/>
            <a:r>
              <a:rPr lang="en-US" noProof="0" smtClean="0"/>
              <a:t>Quatrième niveau</a:t>
            </a:r>
          </a:p>
          <a:p>
            <a:pPr lvl="4"/>
            <a:r>
              <a:rPr lang="en-US" noProof="0" smtClean="0"/>
              <a:t>Cinquième niveau</a:t>
            </a:r>
          </a:p>
        </p:txBody>
      </p:sp>
      <p:sp>
        <p:nvSpPr>
          <p:cNvPr id="6150" name="Rectangle 6"/>
          <p:cNvSpPr>
            <a:spLocks noGrp="1" noChangeArrowheads="1"/>
          </p:cNvSpPr>
          <p:nvPr>
            <p:ph type="ftr" sz="quarter" idx="4"/>
          </p:nvPr>
        </p:nvSpPr>
        <p:spPr bwMode="auto">
          <a:xfrm>
            <a:off x="1"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5623373" y="6456218"/>
            <a:ext cx="4301543"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4CAA6F3-82AA-47A8-BA7A-1E0FF599BA8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4CAA6F3-82AA-47A8-BA7A-1E0FF599BA86}" type="slidenum">
              <a:rPr lang="en-US" smtClean="0"/>
              <a:pPr>
                <a:defRPr/>
              </a:pPr>
              <a:t>1</a:t>
            </a:fld>
            <a:endParaRPr lang="en-US"/>
          </a:p>
        </p:txBody>
      </p:sp>
    </p:spTree>
    <p:extLst>
      <p:ext uri="{BB962C8B-B14F-4D97-AF65-F5344CB8AC3E}">
        <p14:creationId xmlns:p14="http://schemas.microsoft.com/office/powerpoint/2010/main" val="778384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LU" sz="1200" i="1" dirty="0" smtClean="0">
                <a:solidFill>
                  <a:srgbClr val="FF0000"/>
                </a:solidFill>
              </a:rPr>
              <a:t>protéger cette intégrité sexuelle et le droit de la personne à son autodétermination sexuell</a:t>
            </a:r>
            <a:r>
              <a:rPr lang="fr-LU" sz="1600" i="1" dirty="0" smtClean="0">
                <a:solidFill>
                  <a:srgbClr val="FF0000"/>
                </a:solidFill>
              </a:rPr>
              <a:t>e</a:t>
            </a:r>
            <a:endParaRPr lang="en-US" sz="1600" i="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pPr>
              <a:defRPr/>
            </a:pPr>
            <a:fld id="{94CAA6F3-82AA-47A8-BA7A-1E0FF599BA86}" type="slidenum">
              <a:rPr lang="en-US" smtClean="0"/>
              <a:pPr>
                <a:defRPr/>
              </a:pPr>
              <a:t>4</a:t>
            </a:fld>
            <a:endParaRPr lang="en-US"/>
          </a:p>
        </p:txBody>
      </p:sp>
    </p:spTree>
    <p:extLst>
      <p:ext uri="{BB962C8B-B14F-4D97-AF65-F5344CB8AC3E}">
        <p14:creationId xmlns:p14="http://schemas.microsoft.com/office/powerpoint/2010/main" val="2312628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4499992" y="66898"/>
            <a:ext cx="4536504" cy="1640756"/>
          </a:xfrm>
        </p:spPr>
        <p:txBody>
          <a:bodyPr anchor="b"/>
          <a:lstStyle>
            <a:lvl1pPr>
              <a:defRPr sz="3000" baseline="0"/>
            </a:lvl1pPr>
          </a:lstStyle>
          <a:p>
            <a:r>
              <a:rPr lang="fr-FR" dirty="0" smtClean="0"/>
              <a:t>Cliquez pour insérer le titre de la présentation</a:t>
            </a:r>
            <a:endParaRPr lang="fr-CH" dirty="0"/>
          </a:p>
        </p:txBody>
      </p:sp>
      <p:sp>
        <p:nvSpPr>
          <p:cNvPr id="3" name="Sous-titre 2"/>
          <p:cNvSpPr>
            <a:spLocks noGrp="1"/>
          </p:cNvSpPr>
          <p:nvPr>
            <p:ph type="subTitle" idx="1"/>
          </p:nvPr>
        </p:nvSpPr>
        <p:spPr>
          <a:xfrm>
            <a:off x="4499992" y="1707654"/>
            <a:ext cx="4536504" cy="1134126"/>
          </a:xfrm>
        </p:spPr>
        <p:txBody>
          <a:bodyPr/>
          <a:lstStyle>
            <a:lvl1pPr marL="0" indent="0" algn="l">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dirty="0" smtClean="0"/>
              <a:t>Cliquez pour modifier le style des sous-titres du masque</a:t>
            </a:r>
            <a:endParaRPr lang="fr-CH" dirty="0"/>
          </a:p>
        </p:txBody>
      </p:sp>
      <p:sp>
        <p:nvSpPr>
          <p:cNvPr id="8" name="Espace réservé du contenu 2"/>
          <p:cNvSpPr>
            <a:spLocks noGrp="1"/>
          </p:cNvSpPr>
          <p:nvPr>
            <p:ph sz="half" idx="13" hasCustomPrompt="1"/>
          </p:nvPr>
        </p:nvSpPr>
        <p:spPr>
          <a:xfrm>
            <a:off x="4499992" y="3219822"/>
            <a:ext cx="4392488" cy="1836204"/>
          </a:xfrm>
        </p:spPr>
        <p:txBody>
          <a:bodyPr/>
          <a:lstStyle>
            <a:lvl1pPr>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insérer votre logo</a:t>
            </a:r>
          </a:p>
        </p:txBody>
      </p:sp>
      <p:sp>
        <p:nvSpPr>
          <p:cNvPr id="7" name="Rectangle 6"/>
          <p:cNvSpPr>
            <a:spLocks noGrp="1" noChangeArrowheads="1"/>
          </p:cNvSpPr>
          <p:nvPr>
            <p:ph type="dt" sz="half" idx="14"/>
          </p:nvPr>
        </p:nvSpPr>
        <p:spPr>
          <a:xfrm>
            <a:off x="4500563" y="2842022"/>
            <a:ext cx="2133600" cy="357188"/>
          </a:xfrm>
        </p:spPr>
        <p:txBody>
          <a:bodyPr/>
          <a:lstStyle>
            <a:lvl1pPr>
              <a:defRPr/>
            </a:lvl1pPr>
          </a:lstStyle>
          <a:p>
            <a:pPr>
              <a:defRPr/>
            </a:pPr>
            <a:endParaRPr lang="en-US"/>
          </a:p>
        </p:txBody>
      </p:sp>
      <p:sp>
        <p:nvSpPr>
          <p:cNvPr id="9" name="Rectangle 8"/>
          <p:cNvSpPr>
            <a:spLocks noGrp="1" noChangeArrowheads="1"/>
          </p:cNvSpPr>
          <p:nvPr>
            <p:ph type="ftr" sz="quarter" idx="15"/>
          </p:nvPr>
        </p:nvSpPr>
        <p:spPr>
          <a:xfrm>
            <a:off x="827088" y="4624387"/>
            <a:ext cx="2895600" cy="357188"/>
          </a:xfrm>
        </p:spPr>
        <p:txBody>
          <a:bodyPr/>
          <a:lstStyle>
            <a:lvl1pPr>
              <a:defRPr/>
            </a:lvl1pPr>
          </a:lstStyle>
          <a:p>
            <a:pPr>
              <a:defRPr/>
            </a:pPr>
            <a:endParaRPr lang="en-US"/>
          </a:p>
        </p:txBody>
      </p:sp>
      <p:pic>
        <p:nvPicPr>
          <p:cNvPr id="10" name="Picture 2"/>
          <p:cNvPicPr>
            <a:picLocks noChangeAspect="1" noChangeArrowheads="1"/>
          </p:cNvPicPr>
          <p:nvPr userDrawn="1"/>
        </p:nvPicPr>
        <p:blipFill>
          <a:blip r:embed="rId2" cstate="print"/>
          <a:srcRect l="6218" t="2818"/>
          <a:stretch>
            <a:fillRect/>
          </a:stretch>
        </p:blipFill>
        <p:spPr bwMode="auto">
          <a:xfrm>
            <a:off x="611560" y="267494"/>
            <a:ext cx="3528392" cy="4313248"/>
          </a:xfrm>
          <a:prstGeom prst="rect">
            <a:avLst/>
          </a:prstGeom>
          <a:noFill/>
          <a:ln w="9525">
            <a:noFill/>
            <a:miter lim="800000"/>
            <a:headEnd/>
            <a:tailEnd/>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92688" cy="378042"/>
          </a:xfrm>
        </p:spPr>
        <p:txBody>
          <a:bodyPr/>
          <a:lstStyle/>
          <a:p>
            <a:r>
              <a:rPr lang="fr-FR" dirty="0" smtClean="0"/>
              <a:t>Cliquez pour modifier le style du titre</a:t>
            </a:r>
            <a:endParaRPr lang="fr-CH" dirty="0"/>
          </a:p>
        </p:txBody>
      </p:sp>
      <p:sp>
        <p:nvSpPr>
          <p:cNvPr id="3" name="Espace réservé du contenu 2"/>
          <p:cNvSpPr>
            <a:spLocks noGrp="1"/>
          </p:cNvSpPr>
          <p:nvPr>
            <p:ph idx="1"/>
          </p:nvPr>
        </p:nvSpPr>
        <p:spPr>
          <a:xfrm>
            <a:off x="457200" y="945000"/>
            <a:ext cx="8229600" cy="3697058"/>
          </a:xfrm>
        </p:spPr>
        <p:txBody>
          <a:bodyPr/>
          <a:lstStyle>
            <a:lvl1pPr>
              <a:buSzPct val="80000"/>
              <a:defRPr/>
            </a:lvl1pPr>
            <a:lvl2pPr>
              <a:buSzPct val="100000"/>
              <a:defRPr/>
            </a:lvl2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Rectangle 4"/>
          <p:cNvSpPr>
            <a:spLocks noGrp="1" noChangeArrowheads="1"/>
          </p:cNvSpPr>
          <p:nvPr>
            <p:ph type="dt" sz="half" idx="10"/>
          </p:nvPr>
        </p:nvSpPr>
        <p:spPr/>
        <p:txBody>
          <a:bodyPr/>
          <a:lstStyle>
            <a:lvl1pPr>
              <a:defRPr>
                <a:solidFill>
                  <a:schemeClr val="tx2"/>
                </a:solidFill>
              </a:defRPr>
            </a:lvl1pPr>
          </a:lstStyle>
          <a:p>
            <a:pPr>
              <a:defRPr/>
            </a:pPr>
            <a:endParaRPr lang="en-US"/>
          </a:p>
        </p:txBody>
      </p:sp>
      <p:sp>
        <p:nvSpPr>
          <p:cNvPr id="5" name="Rectangle 5"/>
          <p:cNvSpPr>
            <a:spLocks noGrp="1" noChangeArrowheads="1"/>
          </p:cNvSpPr>
          <p:nvPr>
            <p:ph type="ftr" sz="quarter" idx="11"/>
          </p:nvPr>
        </p:nvSpPr>
        <p:spPr/>
        <p:txBody>
          <a:bodyPr/>
          <a:lstStyle>
            <a:lvl1pPr>
              <a:defRPr>
                <a:solidFill>
                  <a:schemeClr val="tx2"/>
                </a:solidFill>
              </a:defRPr>
            </a:lvl1pPr>
          </a:lstStyle>
          <a:p>
            <a:pPr>
              <a:defRPr/>
            </a:pPr>
            <a:endParaRPr lang="en-US"/>
          </a:p>
        </p:txBody>
      </p:sp>
      <p:sp>
        <p:nvSpPr>
          <p:cNvPr id="6" name="Rectangle 6"/>
          <p:cNvSpPr>
            <a:spLocks noGrp="1" noChangeArrowheads="1"/>
          </p:cNvSpPr>
          <p:nvPr>
            <p:ph type="sldNum" sz="quarter" idx="12"/>
          </p:nvPr>
        </p:nvSpPr>
        <p:spPr>
          <a:xfrm>
            <a:off x="8027988" y="4677966"/>
            <a:ext cx="647700" cy="378619"/>
          </a:xfrm>
        </p:spPr>
        <p:txBody>
          <a:bodyPr/>
          <a:lstStyle>
            <a:lvl1pPr algn="r" rtl="0" fontAlgn="base">
              <a:spcBef>
                <a:spcPct val="0"/>
              </a:spcBef>
              <a:spcAft>
                <a:spcPct val="0"/>
              </a:spcAft>
              <a:defRPr lang="fr-CH" sz="1400" kern="1200">
                <a:solidFill>
                  <a:schemeClr val="tx2"/>
                </a:solidFill>
                <a:latin typeface="Arial" pitchFamily="34" charset="0"/>
                <a:ea typeface="+mn-ea"/>
                <a:cs typeface="+mn-cs"/>
              </a:defRPr>
            </a:lvl1pPr>
          </a:lstStyle>
          <a:p>
            <a:pPr>
              <a:defRPr/>
            </a:pPr>
            <a:fld id="{8D9675EF-14CD-4ED8-B4FA-515528AC52E1}" type="slidenum">
              <a:rPr lang="fr-CH" smtClean="0"/>
              <a:pPr>
                <a:defRPr/>
              </a:pPr>
              <a:t>‹#›</a:t>
            </a:fld>
            <a:endParaRPr lang="fr-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247715"/>
            <a:ext cx="7772400" cy="2079017"/>
          </a:xfrm>
        </p:spPr>
        <p:txBody>
          <a:bodyPr anchor="t"/>
          <a:lstStyle>
            <a:lvl1pPr algn="l">
              <a:defRPr sz="3000" b="0" cap="none" baseline="0"/>
            </a:lvl1pPr>
          </a:lstStyle>
          <a:p>
            <a:r>
              <a:rPr lang="fr-FR" dirty="0" smtClean="0"/>
              <a:t>Cliquez pour modifier le style du titre</a:t>
            </a:r>
            <a:endParaRPr lang="fr-CH"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B61A5853-74E8-4477-9BDE-179E73DE4D1F}" type="slidenum">
              <a:rPr/>
              <a:pPr>
                <a:def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20680" cy="378042"/>
          </a:xfrm>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945000"/>
            <a:ext cx="4038600" cy="364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contenu 3"/>
          <p:cNvSpPr>
            <a:spLocks noGrp="1"/>
          </p:cNvSpPr>
          <p:nvPr>
            <p:ph sz="half" idx="2"/>
          </p:nvPr>
        </p:nvSpPr>
        <p:spPr>
          <a:xfrm>
            <a:off x="4648200" y="945000"/>
            <a:ext cx="4038600" cy="364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7966"/>
            <a:ext cx="647700" cy="378619"/>
          </a:xfrm>
        </p:spPr>
        <p:txBody>
          <a:bodyPr/>
          <a:lstStyle>
            <a:lvl1pPr algn="ctr" rtl="0" fontAlgn="base">
              <a:spcBef>
                <a:spcPct val="0"/>
              </a:spcBef>
              <a:spcAft>
                <a:spcPct val="0"/>
              </a:spcAft>
              <a:defRPr lang="fr-CH" sz="1400" kern="1200" smtClean="0">
                <a:solidFill>
                  <a:schemeClr val="bg2"/>
                </a:solidFill>
                <a:latin typeface="Arial" pitchFamily="34" charset="0"/>
                <a:ea typeface="+mn-ea"/>
                <a:cs typeface="+mn-cs"/>
              </a:defRPr>
            </a:lvl1pPr>
          </a:lstStyle>
          <a:p>
            <a:pPr algn="r">
              <a:defRPr/>
            </a:pPr>
            <a:fld id="{6D50F976-ED03-4AFA-8DEC-1D2A8443733C}" type="slidenum">
              <a:rPr lang="fr-CH" smtClean="0"/>
              <a:pPr algn="r">
                <a:defRPr/>
              </a:pPr>
              <a:t>‹#›</a:t>
            </a:fld>
            <a:endParaRPr lang="fr-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23528" y="86916"/>
            <a:ext cx="6120680" cy="378619"/>
          </a:xfrm>
        </p:spPr>
        <p:txBody>
          <a:bodyPr/>
          <a:lstStyle>
            <a:lvl1pPr>
              <a:defRPr/>
            </a:lvl1pPr>
          </a:lstStyle>
          <a:p>
            <a:r>
              <a:rPr lang="fr-FR" dirty="0" smtClean="0"/>
              <a:t>Cliquez pour modifier le style du titre</a:t>
            </a:r>
            <a:endParaRPr lang="fr-CH" dirty="0"/>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041BFC4F-9A2D-429A-B9A9-3BB7FEBE0BFA}" type="slidenum">
              <a:rPr/>
              <a:pPr>
                <a:def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CH"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6705A76D-C765-4406-92B4-4EB6523E831A}" type="slidenum">
              <a:rPr/>
              <a:pPr>
                <a:defRPr/>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7D7B2DC5-527A-43BE-8519-F2D492EEFA6F}" type="slidenum">
              <a:rPr/>
              <a:pPr>
                <a:defRPr/>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23528" y="87474"/>
            <a:ext cx="6120680" cy="378042"/>
          </a:xfrm>
        </p:spPr>
        <p:txBody>
          <a:bodyPr anchor="b"/>
          <a:lstStyle>
            <a:lvl1pPr algn="l">
              <a:defRPr sz="2800" b="0"/>
            </a:lvl1pPr>
          </a:lstStyle>
          <a:p>
            <a:r>
              <a:rPr lang="fr-FR" dirty="0" smtClean="0"/>
              <a:t>Cliquez pour modifier le style du titre</a:t>
            </a:r>
            <a:endParaRPr lang="fr-CH" dirty="0"/>
          </a:p>
        </p:txBody>
      </p:sp>
      <p:sp>
        <p:nvSpPr>
          <p:cNvPr id="3" name="Espace réservé du contenu 2"/>
          <p:cNvSpPr>
            <a:spLocks noGrp="1"/>
          </p:cNvSpPr>
          <p:nvPr>
            <p:ph idx="1"/>
          </p:nvPr>
        </p:nvSpPr>
        <p:spPr>
          <a:xfrm>
            <a:off x="3575050" y="789553"/>
            <a:ext cx="5111750" cy="38050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H" dirty="0"/>
          </a:p>
        </p:txBody>
      </p:sp>
      <p:sp>
        <p:nvSpPr>
          <p:cNvPr id="4" name="Espace réservé du texte 3"/>
          <p:cNvSpPr>
            <a:spLocks noGrp="1"/>
          </p:cNvSpPr>
          <p:nvPr>
            <p:ph type="body" sz="half" idx="2"/>
          </p:nvPr>
        </p:nvSpPr>
        <p:spPr>
          <a:xfrm>
            <a:off x="457201" y="789553"/>
            <a:ext cx="3008313" cy="380507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dirty="0"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17021AA4-CC86-4390-A2EB-97155ED80552}" type="slidenum">
              <a:rPr/>
              <a:pPr>
                <a:defRPr/>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2"/>
            <a:ext cx="6192688" cy="425054"/>
          </a:xfrm>
        </p:spPr>
        <p:txBody>
          <a:bodyPr anchor="b"/>
          <a:lstStyle>
            <a:lvl1pPr algn="l">
              <a:defRPr sz="2800" b="0"/>
            </a:lvl1pPr>
          </a:lstStyle>
          <a:p>
            <a:r>
              <a:rPr lang="fr-FR" dirty="0" smtClean="0"/>
              <a:t>Cliquez pour modifier le style du titre</a:t>
            </a:r>
            <a:endParaRPr lang="fr-CH" dirty="0"/>
          </a:p>
        </p:txBody>
      </p:sp>
      <p:sp>
        <p:nvSpPr>
          <p:cNvPr id="3" name="Espace réservé pour une image  2"/>
          <p:cNvSpPr>
            <a:spLocks noGrp="1"/>
          </p:cNvSpPr>
          <p:nvPr>
            <p:ph type="pic" idx="1"/>
          </p:nvPr>
        </p:nvSpPr>
        <p:spPr>
          <a:xfrm>
            <a:off x="1792288" y="781794"/>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8027988" y="4679156"/>
            <a:ext cx="647700" cy="377429"/>
          </a:xfrm>
        </p:spPr>
        <p:txBody>
          <a:bodyPr/>
          <a:lstStyle>
            <a:lvl1pPr>
              <a:defRPr/>
            </a:lvl1pPr>
          </a:lstStyle>
          <a:p>
            <a:pPr>
              <a:defRPr/>
            </a:pPr>
            <a:fld id="{8A7D1C0C-5C3B-412A-8A2E-0A1766C03E50}" type="slidenum">
              <a:rPr/>
              <a:pPr>
                <a:def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86916"/>
            <a:ext cx="6192838" cy="37861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Cliquez pour modifier le style du titre</a:t>
            </a:r>
          </a:p>
        </p:txBody>
      </p:sp>
      <p:sp>
        <p:nvSpPr>
          <p:cNvPr id="1027" name="Rectangle 3"/>
          <p:cNvSpPr>
            <a:spLocks noGrp="1" noChangeArrowheads="1"/>
          </p:cNvSpPr>
          <p:nvPr>
            <p:ph type="body" idx="1"/>
          </p:nvPr>
        </p:nvSpPr>
        <p:spPr bwMode="auto">
          <a:xfrm>
            <a:off x="457200" y="945357"/>
            <a:ext cx="8229600" cy="36421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en-US" dirty="0" smtClean="0"/>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2"/>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2"/>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8027988" y="4679156"/>
            <a:ext cx="648000" cy="3774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fontAlgn="base">
              <a:spcBef>
                <a:spcPct val="0"/>
              </a:spcBef>
              <a:spcAft>
                <a:spcPct val="0"/>
              </a:spcAft>
              <a:defRPr lang="en-US" sz="1400" kern="1200">
                <a:solidFill>
                  <a:schemeClr val="tx2"/>
                </a:solidFill>
                <a:latin typeface="Arial" pitchFamily="34" charset="0"/>
                <a:ea typeface="+mn-ea"/>
                <a:cs typeface="+mn-cs"/>
              </a:defRPr>
            </a:lvl1pPr>
          </a:lstStyle>
          <a:p>
            <a:pPr>
              <a:defRPr/>
            </a:pPr>
            <a:fld id="{9BAA5FE0-F9D2-408F-983E-B87BCD5EA5C6}" type="slidenum">
              <a:rPr lang="fr-CH" smtClean="0"/>
              <a:pPr>
                <a:defRPr/>
              </a:pPr>
              <a:t>‹#›</a:t>
            </a:fld>
            <a:endParaRPr lang="fr-CH" dirty="0"/>
          </a:p>
        </p:txBody>
      </p:sp>
      <p:sp>
        <p:nvSpPr>
          <p:cNvPr id="10" name="Line 6"/>
          <p:cNvSpPr>
            <a:spLocks noChangeShapeType="1"/>
          </p:cNvSpPr>
          <p:nvPr userDrawn="1"/>
        </p:nvSpPr>
        <p:spPr bwMode="auto">
          <a:xfrm flipH="1">
            <a:off x="323851" y="465535"/>
            <a:ext cx="6119813" cy="0"/>
          </a:xfrm>
          <a:prstGeom prst="line">
            <a:avLst/>
          </a:prstGeom>
          <a:noFill/>
          <a:ln w="19050">
            <a:solidFill>
              <a:srgbClr val="E40520"/>
            </a:solidFill>
            <a:round/>
            <a:headEnd/>
            <a:tailEnd/>
          </a:ln>
        </p:spPr>
        <p:txBody>
          <a:bodyPr/>
          <a:lstStyle/>
          <a:p>
            <a:pPr>
              <a:defRPr/>
            </a:pPr>
            <a:endParaRPr lang="fr-CH">
              <a:latin typeface="Arial" pitchFamily="34" charset="0"/>
            </a:endParaRPr>
          </a:p>
        </p:txBody>
      </p:sp>
      <p:pic>
        <p:nvPicPr>
          <p:cNvPr id="9" name="Picture 5" descr="GOUV_MAEE_Direction de la coopération au développement et de l’action humanitaire "/>
          <p:cNvPicPr>
            <a:picLocks noChangeAspect="1" noChangeArrowheads="1"/>
          </p:cNvPicPr>
          <p:nvPr userDrawn="1"/>
        </p:nvPicPr>
        <p:blipFill>
          <a:blip r:embed="rId11" cstate="print"/>
          <a:srcRect/>
          <a:stretch>
            <a:fillRect/>
          </a:stretch>
        </p:blipFill>
        <p:spPr bwMode="auto">
          <a:xfrm>
            <a:off x="6516216" y="123478"/>
            <a:ext cx="2484437" cy="623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Lst>
  <p:hf hdr="0" ftr="0" dt="0"/>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libri" pitchFamily="34" charset="0"/>
        </a:defRPr>
      </a:lvl2pPr>
      <a:lvl3pPr algn="l" rtl="0" eaLnBrk="0" fontAlgn="base" hangingPunct="0">
        <a:spcBef>
          <a:spcPct val="0"/>
        </a:spcBef>
        <a:spcAft>
          <a:spcPct val="0"/>
        </a:spcAft>
        <a:defRPr sz="2800">
          <a:solidFill>
            <a:schemeClr val="tx1"/>
          </a:solidFill>
          <a:latin typeface="Calibri" pitchFamily="34" charset="0"/>
        </a:defRPr>
      </a:lvl3pPr>
      <a:lvl4pPr algn="l" rtl="0" eaLnBrk="0" fontAlgn="base" hangingPunct="0">
        <a:spcBef>
          <a:spcPct val="0"/>
        </a:spcBef>
        <a:spcAft>
          <a:spcPct val="0"/>
        </a:spcAft>
        <a:defRPr sz="2800">
          <a:solidFill>
            <a:schemeClr val="tx1"/>
          </a:solidFill>
          <a:latin typeface="Calibri" pitchFamily="34" charset="0"/>
        </a:defRPr>
      </a:lvl4pPr>
      <a:lvl5pPr algn="l" rtl="0" eaLnBrk="0" fontAlgn="base" hangingPunct="0">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1"/>
        </a:buClr>
        <a:buSzPct val="80000"/>
        <a:buFont typeface="Wingdings" pitchFamily="2" charset="2"/>
        <a:buChar char="Ø"/>
        <a:defRPr sz="3200">
          <a:solidFill>
            <a:schemeClr val="tx2"/>
          </a:solidFill>
          <a:latin typeface="+mn-lt"/>
          <a:ea typeface="+mn-ea"/>
          <a:cs typeface="+mn-cs"/>
        </a:defRPr>
      </a:lvl1pPr>
      <a:lvl2pPr marL="742950" indent="-285750" algn="l" rtl="0" eaLnBrk="0" fontAlgn="base" hangingPunct="0">
        <a:spcBef>
          <a:spcPct val="20000"/>
        </a:spcBef>
        <a:spcAft>
          <a:spcPct val="0"/>
        </a:spcAft>
        <a:buClr>
          <a:schemeClr val="tx1"/>
        </a:buClr>
        <a:buFont typeface="Arial" pitchFamily="34" charset="0"/>
        <a:buChar char="•"/>
        <a:defRPr sz="2800">
          <a:solidFill>
            <a:schemeClr val="tx2"/>
          </a:solidFill>
          <a:latin typeface="+mn-lt"/>
        </a:defRPr>
      </a:lvl2pPr>
      <a:lvl3pPr marL="1143000" indent="-228600" algn="l" rtl="0" eaLnBrk="0" fontAlgn="base" hangingPunct="0">
        <a:spcBef>
          <a:spcPct val="20000"/>
        </a:spcBef>
        <a:spcAft>
          <a:spcPct val="0"/>
        </a:spcAft>
        <a:buClr>
          <a:schemeClr val="tx1"/>
        </a:buClr>
        <a:buFont typeface="Calibri" pitchFamily="34" charset="0"/>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Font typeface="Calibri" pitchFamily="34" charset="0"/>
        <a:buChar char="»"/>
        <a:defRPr sz="2000">
          <a:solidFill>
            <a:schemeClr val="tx2"/>
          </a:solidFill>
          <a:latin typeface="+mn-lt"/>
        </a:defRPr>
      </a:lvl4pPr>
      <a:lvl5pPr marL="2057400" indent="-228600" algn="l" rtl="0" eaLnBrk="0" fontAlgn="base" hangingPunct="0">
        <a:spcBef>
          <a:spcPct val="20000"/>
        </a:spcBef>
        <a:spcAft>
          <a:spcPct val="0"/>
        </a:spcAft>
        <a:buClr>
          <a:schemeClr val="tx1"/>
        </a:buClr>
        <a:buFont typeface="Wingdings" pitchFamily="2" charset="2"/>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66898"/>
            <a:ext cx="8352928" cy="1640756"/>
          </a:xfrm>
        </p:spPr>
        <p:txBody>
          <a:bodyPr/>
          <a:lstStyle/>
          <a:p>
            <a:r>
              <a:rPr lang="en-US" sz="2400" dirty="0">
                <a:solidFill>
                  <a:schemeClr val="accent4"/>
                </a:solidFill>
              </a:rPr>
              <a:t/>
            </a:r>
            <a:br>
              <a:rPr lang="en-US" sz="2400" dirty="0">
                <a:solidFill>
                  <a:schemeClr val="accent4"/>
                </a:solidFill>
              </a:rPr>
            </a:br>
            <a:endParaRPr lang="en-US" sz="2400" dirty="0">
              <a:solidFill>
                <a:schemeClr val="tx2"/>
              </a:solidFill>
            </a:endParaRPr>
          </a:p>
        </p:txBody>
      </p:sp>
      <p:sp>
        <p:nvSpPr>
          <p:cNvPr id="3" name="Subtitle 2"/>
          <p:cNvSpPr>
            <a:spLocks noGrp="1"/>
          </p:cNvSpPr>
          <p:nvPr>
            <p:ph type="subTitle" idx="1"/>
          </p:nvPr>
        </p:nvSpPr>
        <p:spPr>
          <a:xfrm>
            <a:off x="683568" y="1707654"/>
            <a:ext cx="8352928" cy="1800200"/>
          </a:xfrm>
        </p:spPr>
        <p:txBody>
          <a:bodyPr/>
          <a:lstStyle/>
          <a:p>
            <a:r>
              <a:rPr lang="fr-LU" sz="2000" b="1" dirty="0" smtClean="0"/>
              <a:t>Projet de </a:t>
            </a:r>
            <a:r>
              <a:rPr lang="fr-LU" sz="2000" b="1" smtClean="0"/>
              <a:t>loi nr7949 </a:t>
            </a:r>
            <a:r>
              <a:rPr lang="fr-FR" sz="2000" b="1" dirty="0" smtClean="0"/>
              <a:t>renforçant les moyens de lutte contre les abus sexuels et l'exploitation sexuelle des mineurs portant transposition de la directive 2011/93/UE relative à la lutte contre les abus sexuels et l’exploitation sexuelle des enfants, ainsi que la pédopornographie, et portant modification</a:t>
            </a:r>
            <a:r>
              <a:rPr lang="en-US" sz="2000" dirty="0"/>
              <a:t> </a:t>
            </a:r>
            <a:r>
              <a:rPr lang="fr-LU" sz="2000" b="1" dirty="0" smtClean="0"/>
              <a:t>du Code pénal et du </a:t>
            </a:r>
            <a:r>
              <a:rPr lang="fr-LU" sz="2000" b="1" dirty="0"/>
              <a:t>Code de procédure pénale</a:t>
            </a:r>
            <a:endParaRPr lang="en-US" sz="2000" i="1" dirty="0"/>
          </a:p>
        </p:txBody>
      </p:sp>
      <p:pic>
        <p:nvPicPr>
          <p:cNvPr id="7" name="Content Placeholder 6"/>
          <p:cNvPicPr>
            <a:picLocks noGrp="1" noChangeAspect="1"/>
          </p:cNvPicPr>
          <p:nvPr>
            <p:ph sz="half" idx="13"/>
          </p:nvPr>
        </p:nvPicPr>
        <p:blipFill>
          <a:blip r:embed="rId3">
            <a:extLst>
              <a:ext uri="{28A0092B-C50C-407E-A947-70E740481C1C}">
                <a14:useLocalDpi xmlns:a14="http://schemas.microsoft.com/office/drawing/2010/main" val="0"/>
              </a:ext>
            </a:extLst>
          </a:blip>
          <a:stretch>
            <a:fillRect/>
          </a:stretch>
        </p:blipFill>
        <p:spPr>
          <a:xfrm>
            <a:off x="4500563" y="3607960"/>
            <a:ext cx="4392612" cy="1059717"/>
          </a:xfrm>
        </p:spPr>
      </p:pic>
    </p:spTree>
    <p:extLst>
      <p:ext uri="{BB962C8B-B14F-4D97-AF65-F5344CB8AC3E}">
        <p14:creationId xmlns:p14="http://schemas.microsoft.com/office/powerpoint/2010/main" val="2747210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L’inceste</a:t>
            </a:r>
            <a:endParaRPr lang="en-US" dirty="0"/>
          </a:p>
        </p:txBody>
      </p:sp>
      <p:sp>
        <p:nvSpPr>
          <p:cNvPr id="3" name="Content Placeholder 2"/>
          <p:cNvSpPr>
            <a:spLocks noGrp="1"/>
          </p:cNvSpPr>
          <p:nvPr>
            <p:ph idx="1"/>
          </p:nvPr>
        </p:nvSpPr>
        <p:spPr>
          <a:xfrm>
            <a:off x="457200" y="945000"/>
            <a:ext cx="8229600" cy="3732966"/>
          </a:xfrm>
        </p:spPr>
        <p:txBody>
          <a:bodyPr/>
          <a:lstStyle/>
          <a:p>
            <a:r>
              <a:rPr lang="fr-LU" sz="1400" dirty="0">
                <a:solidFill>
                  <a:srgbClr val="808080"/>
                </a:solidFill>
              </a:rPr>
              <a:t>Introduction d’</a:t>
            </a:r>
            <a:r>
              <a:rPr lang="fr-LU" sz="1400" b="1" dirty="0">
                <a:solidFill>
                  <a:srgbClr val="808080"/>
                </a:solidFill>
              </a:rPr>
              <a:t>infractions autonomes </a:t>
            </a:r>
            <a:r>
              <a:rPr lang="fr-LU" sz="1400" dirty="0" smtClean="0">
                <a:solidFill>
                  <a:srgbClr val="808080"/>
                </a:solidFill>
              </a:rPr>
              <a:t>d’</a:t>
            </a:r>
            <a:r>
              <a:rPr lang="fr-FR" sz="1400" b="1" dirty="0" smtClean="0">
                <a:solidFill>
                  <a:srgbClr val="808080"/>
                </a:solidFill>
              </a:rPr>
              <a:t>atteinte </a:t>
            </a:r>
            <a:r>
              <a:rPr lang="fr-FR" sz="1400" b="1" dirty="0">
                <a:solidFill>
                  <a:srgbClr val="808080"/>
                </a:solidFill>
              </a:rPr>
              <a:t>à l’intégrité </a:t>
            </a:r>
            <a:r>
              <a:rPr lang="fr-FR" sz="1400" b="1" dirty="0" smtClean="0">
                <a:solidFill>
                  <a:srgbClr val="808080"/>
                </a:solidFill>
              </a:rPr>
              <a:t>sexuelle à caractère incestueux </a:t>
            </a:r>
            <a:r>
              <a:rPr lang="fr-FR" sz="1400" dirty="0" smtClean="0">
                <a:solidFill>
                  <a:srgbClr val="808080"/>
                </a:solidFill>
              </a:rPr>
              <a:t>sur </a:t>
            </a:r>
            <a:r>
              <a:rPr lang="fr-FR" sz="1400" dirty="0">
                <a:solidFill>
                  <a:srgbClr val="808080"/>
                </a:solidFill>
              </a:rPr>
              <a:t>mineur et de </a:t>
            </a:r>
            <a:r>
              <a:rPr lang="fr-FR" sz="1400" b="1" dirty="0">
                <a:solidFill>
                  <a:srgbClr val="808080"/>
                </a:solidFill>
              </a:rPr>
              <a:t>viol incestueux</a:t>
            </a:r>
            <a:r>
              <a:rPr lang="fr-FR" sz="1400" dirty="0">
                <a:solidFill>
                  <a:srgbClr val="808080"/>
                </a:solidFill>
              </a:rPr>
              <a:t> sur </a:t>
            </a:r>
            <a:r>
              <a:rPr lang="fr-FR" sz="1400" dirty="0" smtClean="0">
                <a:solidFill>
                  <a:srgbClr val="808080"/>
                </a:solidFill>
              </a:rPr>
              <a:t>mineur</a:t>
            </a:r>
          </a:p>
          <a:p>
            <a:r>
              <a:rPr lang="fr-LU" sz="1200" dirty="0">
                <a:solidFill>
                  <a:srgbClr val="808080"/>
                </a:solidFill>
              </a:rPr>
              <a:t>Le recours à l’infraction autonome se justifie par la prise de conscience généralisée de l’ampleur d’actes restant trop souvent impunis car pratiqués dans le cadre familial, circonstance qui en rend l’effet sur la victime d’autant plus dévastateur</a:t>
            </a:r>
            <a:r>
              <a:rPr lang="fr-LU" sz="1200" dirty="0" smtClean="0">
                <a:solidFill>
                  <a:srgbClr val="808080"/>
                </a:solidFill>
              </a:rPr>
              <a:t>.</a:t>
            </a:r>
          </a:p>
          <a:p>
            <a:r>
              <a:rPr lang="fr-LU" sz="1200" dirty="0" smtClean="0">
                <a:solidFill>
                  <a:srgbClr val="808080"/>
                </a:solidFill>
              </a:rPr>
              <a:t>Augmentation des peines: </a:t>
            </a:r>
          </a:p>
          <a:p>
            <a:pPr lvl="1"/>
            <a:r>
              <a:rPr lang="fr-LU" sz="1050" dirty="0" smtClean="0">
                <a:solidFill>
                  <a:srgbClr val="808080"/>
                </a:solidFill>
              </a:rPr>
              <a:t>Atteinte à l’intégrité sexuelle incestueuse: 2-10 ans </a:t>
            </a:r>
            <a:r>
              <a:rPr lang="fr-LU" sz="1050" dirty="0" smtClean="0">
                <a:solidFill>
                  <a:srgbClr val="808080"/>
                </a:solidFill>
                <a:sym typeface="Wingdings" panose="05000000000000000000" pitchFamily="2" charset="2"/>
              </a:rPr>
              <a:t> 5-10 ans</a:t>
            </a:r>
            <a:endParaRPr lang="fr-LU" sz="1050" dirty="0">
              <a:solidFill>
                <a:srgbClr val="808080"/>
              </a:solidFill>
              <a:sym typeface="Wingdings" panose="05000000000000000000" pitchFamily="2" charset="2"/>
            </a:endParaRPr>
          </a:p>
          <a:p>
            <a:pPr lvl="1"/>
            <a:r>
              <a:rPr lang="fr-LU" sz="1050" dirty="0" smtClean="0">
                <a:solidFill>
                  <a:srgbClr val="808080"/>
                </a:solidFill>
                <a:sym typeface="Wingdings" panose="05000000000000000000" pitchFamily="2" charset="2"/>
              </a:rPr>
              <a:t>Viol incestueux sur mineur: 12-30 ans  20-30 ans</a:t>
            </a:r>
          </a:p>
          <a:p>
            <a:pPr marL="914400" lvl="2" indent="0">
              <a:buNone/>
            </a:pPr>
            <a:endParaRPr lang="fr-LU" sz="650" dirty="0">
              <a:solidFill>
                <a:srgbClr val="808080"/>
              </a:solidFill>
            </a:endParaRPr>
          </a:p>
          <a:p>
            <a:r>
              <a:rPr lang="fr-LU" sz="1200" dirty="0" smtClean="0">
                <a:solidFill>
                  <a:srgbClr val="808080"/>
                </a:solidFill>
              </a:rPr>
              <a:t>Auteurs:</a:t>
            </a:r>
          </a:p>
          <a:p>
            <a:pPr lvl="1"/>
            <a:r>
              <a:rPr lang="fr-LU" sz="1050" dirty="0" smtClean="0">
                <a:solidFill>
                  <a:srgbClr val="808080"/>
                </a:solidFill>
              </a:rPr>
              <a:t>Parents</a:t>
            </a:r>
          </a:p>
          <a:p>
            <a:pPr lvl="1"/>
            <a:r>
              <a:rPr lang="fr-LU" sz="1050" dirty="0" smtClean="0">
                <a:solidFill>
                  <a:srgbClr val="808080"/>
                </a:solidFill>
              </a:rPr>
              <a:t>ascendants légitimes, naturels ou adoptifs (p.ex. parents adoptifs, grands-parents)</a:t>
            </a:r>
          </a:p>
          <a:p>
            <a:pPr lvl="1"/>
            <a:r>
              <a:rPr lang="fr-LU" sz="1050" dirty="0" smtClean="0">
                <a:solidFill>
                  <a:srgbClr val="808080"/>
                </a:solidFill>
              </a:rPr>
              <a:t>toute </a:t>
            </a:r>
            <a:r>
              <a:rPr lang="fr-LU" sz="1050" dirty="0">
                <a:solidFill>
                  <a:srgbClr val="808080"/>
                </a:solidFill>
              </a:rPr>
              <a:t>personne en ligne collatérale jusqu’au troisième </a:t>
            </a:r>
            <a:r>
              <a:rPr lang="fr-LU" sz="1050" dirty="0" smtClean="0">
                <a:solidFill>
                  <a:srgbClr val="808080"/>
                </a:solidFill>
              </a:rPr>
              <a:t>degré (</a:t>
            </a:r>
            <a:r>
              <a:rPr lang="fr-CH" sz="1050" dirty="0">
                <a:solidFill>
                  <a:srgbClr val="808080"/>
                </a:solidFill>
              </a:rPr>
              <a:t>frères, sœurs, oncles et </a:t>
            </a:r>
            <a:r>
              <a:rPr lang="fr-CH" sz="1050" dirty="0" smtClean="0">
                <a:solidFill>
                  <a:srgbClr val="808080"/>
                </a:solidFill>
              </a:rPr>
              <a:t>tantes)</a:t>
            </a:r>
            <a:endParaRPr lang="fr-LU" sz="1050" dirty="0" smtClean="0">
              <a:solidFill>
                <a:srgbClr val="808080"/>
              </a:solidFill>
            </a:endParaRPr>
          </a:p>
          <a:p>
            <a:pPr lvl="1"/>
            <a:r>
              <a:rPr lang="fr-LU" sz="1050" dirty="0" smtClean="0">
                <a:solidFill>
                  <a:srgbClr val="808080"/>
                </a:solidFill>
              </a:rPr>
              <a:t>tout </a:t>
            </a:r>
            <a:r>
              <a:rPr lang="fr-LU" sz="1050" dirty="0">
                <a:solidFill>
                  <a:srgbClr val="808080"/>
                </a:solidFill>
              </a:rPr>
              <a:t>allié jusqu’au troisième </a:t>
            </a:r>
            <a:r>
              <a:rPr lang="fr-LU" sz="1050" dirty="0" smtClean="0">
                <a:solidFill>
                  <a:srgbClr val="808080"/>
                </a:solidFill>
              </a:rPr>
              <a:t>degré</a:t>
            </a:r>
            <a:r>
              <a:rPr lang="fr-LU" sz="1050" dirty="0">
                <a:solidFill>
                  <a:srgbClr val="808080"/>
                </a:solidFill>
              </a:rPr>
              <a:t> </a:t>
            </a:r>
            <a:r>
              <a:rPr lang="fr-LU" sz="1050" dirty="0" smtClean="0">
                <a:solidFill>
                  <a:srgbClr val="808080"/>
                </a:solidFill>
              </a:rPr>
              <a:t>(</a:t>
            </a:r>
            <a:r>
              <a:rPr lang="fr-CH" sz="1050" dirty="0">
                <a:solidFill>
                  <a:srgbClr val="808080"/>
                </a:solidFill>
              </a:rPr>
              <a:t>beau-père, belle-mère, beau-frère, </a:t>
            </a:r>
            <a:r>
              <a:rPr lang="fr-CH" sz="1050" dirty="0" smtClean="0">
                <a:solidFill>
                  <a:srgbClr val="808080"/>
                </a:solidFill>
              </a:rPr>
              <a:t>belle-sœur)</a:t>
            </a:r>
          </a:p>
          <a:p>
            <a:pPr lvl="1"/>
            <a:r>
              <a:rPr lang="fr-CH" sz="1050" dirty="0" smtClean="0">
                <a:solidFill>
                  <a:srgbClr val="808080"/>
                </a:solidFill>
              </a:rPr>
              <a:t>Personne avec laquelle les personnes susvisées vivent ou ont vécu habituellement (p.ex. concubin ou ancien concubin d’un des parents)</a:t>
            </a:r>
          </a:p>
          <a:p>
            <a:pPr lvl="1"/>
            <a:r>
              <a:rPr lang="fr-CH" sz="1050" dirty="0" smtClean="0">
                <a:solidFill>
                  <a:srgbClr val="808080"/>
                </a:solidFill>
              </a:rPr>
              <a:t>Toute personne ayant autorité sur la victime mineure </a:t>
            </a:r>
          </a:p>
          <a:p>
            <a:pPr lvl="1"/>
            <a:r>
              <a:rPr lang="fr-CH" sz="1050" dirty="0" smtClean="0">
                <a:solidFill>
                  <a:srgbClr val="808080"/>
                </a:solidFill>
              </a:rPr>
              <a:t>Toute personne abusant de l’autorité que lui confèrent ses fonctions, d’une position reconnue de confiance ou d’influence </a:t>
            </a:r>
          </a:p>
          <a:p>
            <a:pPr lvl="1"/>
            <a:r>
              <a:rPr lang="fr-CH" sz="1050" dirty="0" smtClean="0">
                <a:solidFill>
                  <a:srgbClr val="808080"/>
                </a:solidFill>
              </a:rPr>
              <a:t>Toute personne à laquelle le mineur a été confié et qui a la charge du mineur</a:t>
            </a:r>
          </a:p>
          <a:p>
            <a:pPr marL="457200" lvl="1" indent="0">
              <a:buNone/>
            </a:pPr>
            <a:endParaRPr lang="fr-CH" sz="1050" dirty="0" smtClean="0">
              <a:solidFill>
                <a:srgbClr val="808080"/>
              </a:solidFill>
            </a:endParaRPr>
          </a:p>
          <a:p>
            <a:pPr lvl="1"/>
            <a:endParaRPr lang="fr-LU" sz="1050" dirty="0" smtClean="0">
              <a:solidFill>
                <a:srgbClr val="808080"/>
              </a:solidFill>
            </a:endParaRPr>
          </a:p>
          <a:p>
            <a:pPr marL="0" indent="0">
              <a:buNone/>
            </a:pPr>
            <a:endParaRPr lang="fr-LU" sz="1200" dirty="0" smtClean="0">
              <a:solidFill>
                <a:srgbClr val="808080"/>
              </a:solidFill>
            </a:endParaRPr>
          </a:p>
          <a:p>
            <a:pPr marL="0" indent="0">
              <a:buNone/>
            </a:pPr>
            <a:endParaRPr lang="fr-FR" sz="1200" dirty="0">
              <a:solidFill>
                <a:srgbClr val="808080"/>
              </a:solidFill>
            </a:endParaRPr>
          </a:p>
          <a:p>
            <a:endParaRPr lang="en-US" sz="14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10</a:t>
            </a:fld>
            <a:endParaRPr lang="fr-CH" dirty="0"/>
          </a:p>
        </p:txBody>
      </p:sp>
    </p:spTree>
    <p:extLst>
      <p:ext uri="{BB962C8B-B14F-4D97-AF65-F5344CB8AC3E}">
        <p14:creationId xmlns:p14="http://schemas.microsoft.com/office/powerpoint/2010/main" val="3142435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Pédopornographie</a:t>
            </a:r>
            <a:endParaRPr lang="fr-FR" dirty="0"/>
          </a:p>
        </p:txBody>
      </p:sp>
      <p:sp>
        <p:nvSpPr>
          <p:cNvPr id="3" name="Content Placeholder 2"/>
          <p:cNvSpPr>
            <a:spLocks noGrp="1"/>
          </p:cNvSpPr>
          <p:nvPr>
            <p:ph idx="1"/>
          </p:nvPr>
        </p:nvSpPr>
        <p:spPr/>
        <p:txBody>
          <a:bodyPr/>
          <a:lstStyle/>
          <a:p>
            <a:r>
              <a:rPr lang="fr-FR" sz="2400" dirty="0" smtClean="0">
                <a:solidFill>
                  <a:srgbClr val="808080"/>
                </a:solidFill>
              </a:rPr>
              <a:t>Art. 383bis incrimine la </a:t>
            </a:r>
            <a:r>
              <a:rPr lang="fr-CH" sz="2400" dirty="0">
                <a:solidFill>
                  <a:srgbClr val="808080"/>
                </a:solidFill>
              </a:rPr>
              <a:t>fabrication, </a:t>
            </a:r>
            <a:r>
              <a:rPr lang="fr-CH" sz="2400" dirty="0" smtClean="0">
                <a:solidFill>
                  <a:srgbClr val="808080"/>
                </a:solidFill>
              </a:rPr>
              <a:t>le transport</a:t>
            </a:r>
            <a:r>
              <a:rPr lang="fr-CH" sz="2400" dirty="0">
                <a:solidFill>
                  <a:srgbClr val="808080"/>
                </a:solidFill>
              </a:rPr>
              <a:t>, </a:t>
            </a:r>
            <a:r>
              <a:rPr lang="fr-CH" sz="2400" dirty="0" smtClean="0">
                <a:solidFill>
                  <a:srgbClr val="808080"/>
                </a:solidFill>
              </a:rPr>
              <a:t>la diffusion </a:t>
            </a:r>
            <a:r>
              <a:rPr lang="fr-CH" sz="2400" dirty="0">
                <a:solidFill>
                  <a:srgbClr val="808080"/>
                </a:solidFill>
              </a:rPr>
              <a:t>d’un message à caractère violent ou pornographique ou de nature à porter gravement atteinte à la dignité humaine, ainsi que le fait de faire commerce d’un tel message, impliquant ou présentant des mineurs ou une personne particulièrement </a:t>
            </a:r>
            <a:r>
              <a:rPr lang="fr-CH" sz="2400" dirty="0" smtClean="0">
                <a:solidFill>
                  <a:srgbClr val="808080"/>
                </a:solidFill>
              </a:rPr>
              <a:t>vulnérable, </a:t>
            </a:r>
            <a:r>
              <a:rPr lang="fr-CH" sz="2400" b="1" dirty="0" smtClean="0">
                <a:solidFill>
                  <a:srgbClr val="808080"/>
                </a:solidFill>
              </a:rPr>
              <a:t>si ce message est susceptible d’être vu ou perçu par un mineur</a:t>
            </a:r>
          </a:p>
          <a:p>
            <a:r>
              <a:rPr lang="fr-CH" sz="2400" dirty="0" smtClean="0">
                <a:solidFill>
                  <a:srgbClr val="808080"/>
                </a:solidFill>
              </a:rPr>
              <a:t>Suppression de cette dernière condition </a:t>
            </a:r>
            <a:r>
              <a:rPr lang="fr-CH" sz="2400" dirty="0" smtClean="0">
                <a:solidFill>
                  <a:srgbClr val="808080"/>
                </a:solidFill>
                <a:sym typeface="Wingdings" panose="05000000000000000000" pitchFamily="2" charset="2"/>
              </a:rPr>
              <a:t> conformité à la directive 2011/93/UE</a:t>
            </a:r>
            <a:r>
              <a:rPr lang="fr-CH" sz="2400" dirty="0" smtClean="0">
                <a:solidFill>
                  <a:srgbClr val="808080"/>
                </a:solidFill>
              </a:rPr>
              <a:t> </a:t>
            </a:r>
            <a:r>
              <a:rPr lang="fr-FR" sz="2400" dirty="0" smtClean="0">
                <a:solidFill>
                  <a:srgbClr val="808080"/>
                </a:solidFill>
              </a:rPr>
              <a:t> </a:t>
            </a:r>
            <a:endParaRPr lang="fr-FR" sz="24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11</a:t>
            </a:fld>
            <a:endParaRPr lang="fr-CH" dirty="0"/>
          </a:p>
        </p:txBody>
      </p:sp>
    </p:spTree>
    <p:extLst>
      <p:ext uri="{BB962C8B-B14F-4D97-AF65-F5344CB8AC3E}">
        <p14:creationId xmlns:p14="http://schemas.microsoft.com/office/powerpoint/2010/main" val="1077703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délais</a:t>
            </a:r>
            <a:r>
              <a:rPr lang="en-US" dirty="0" smtClean="0"/>
              <a:t> de prescription</a:t>
            </a:r>
            <a:endParaRPr lang="en-US" dirty="0"/>
          </a:p>
        </p:txBody>
      </p:sp>
      <p:sp>
        <p:nvSpPr>
          <p:cNvPr id="3" name="Content Placeholder 2"/>
          <p:cNvSpPr>
            <a:spLocks noGrp="1"/>
          </p:cNvSpPr>
          <p:nvPr>
            <p:ph idx="1"/>
          </p:nvPr>
        </p:nvSpPr>
        <p:spPr/>
        <p:txBody>
          <a:bodyPr/>
          <a:lstStyle/>
          <a:p>
            <a:pPr marL="0" indent="0">
              <a:buNone/>
            </a:pPr>
            <a:r>
              <a:rPr lang="fr-LU" sz="2400" dirty="0" smtClean="0">
                <a:solidFill>
                  <a:srgbClr val="808080"/>
                </a:solidFill>
              </a:rPr>
              <a:t>La </a:t>
            </a:r>
            <a:r>
              <a:rPr lang="fr-LU" sz="2400" dirty="0">
                <a:solidFill>
                  <a:srgbClr val="808080"/>
                </a:solidFill>
              </a:rPr>
              <a:t>seule suspension de la prescription jusqu’à la majorité de la victime ne permet pas de suivre de manière adaptée </a:t>
            </a:r>
            <a:r>
              <a:rPr lang="fr-LU" sz="2400" b="1" dirty="0">
                <a:solidFill>
                  <a:srgbClr val="808080"/>
                </a:solidFill>
              </a:rPr>
              <a:t>l’évolution psychologique de la victime mineure </a:t>
            </a:r>
            <a:r>
              <a:rPr lang="fr-LU" sz="2400" dirty="0">
                <a:solidFill>
                  <a:srgbClr val="808080"/>
                </a:solidFill>
              </a:rPr>
              <a:t>d’abus sexuels. </a:t>
            </a:r>
            <a:endParaRPr lang="fr-LU" sz="2400" dirty="0" smtClean="0">
              <a:solidFill>
                <a:srgbClr val="808080"/>
              </a:solidFill>
            </a:endParaRPr>
          </a:p>
          <a:p>
            <a:pPr marL="0" indent="0">
              <a:buNone/>
            </a:pPr>
            <a:r>
              <a:rPr lang="fr-LU" sz="2400" dirty="0" smtClean="0">
                <a:solidFill>
                  <a:srgbClr val="808080"/>
                </a:solidFill>
              </a:rPr>
              <a:t>Ces </a:t>
            </a:r>
            <a:r>
              <a:rPr lang="fr-LU" sz="2400" dirty="0">
                <a:solidFill>
                  <a:srgbClr val="808080"/>
                </a:solidFill>
              </a:rPr>
              <a:t>actes peuvent, du fait du traumatisme subi, se trouver enfouis dans la mémoire de la victime et ne ressurgir qu’au terme d’un traitement psychologique ou psychiatrique, seul capable de déconstruire le traumatisme </a:t>
            </a:r>
            <a:r>
              <a:rPr lang="fr-LU" sz="2400" dirty="0" smtClean="0">
                <a:solidFill>
                  <a:srgbClr val="808080"/>
                </a:solidFill>
              </a:rPr>
              <a:t>vécu </a:t>
            </a:r>
            <a:r>
              <a:rPr lang="fr-LU" sz="2400" dirty="0" smtClean="0">
                <a:solidFill>
                  <a:srgbClr val="808080"/>
                </a:solidFill>
                <a:sym typeface="Wingdings" panose="05000000000000000000" pitchFamily="2" charset="2"/>
              </a:rPr>
              <a:t> amnésie traumatique (Organisation mondiale de la Santé)</a:t>
            </a:r>
            <a:r>
              <a:rPr lang="fr-LU" sz="2400" dirty="0" smtClean="0">
                <a:solidFill>
                  <a:srgbClr val="808080"/>
                </a:solidFill>
              </a:rPr>
              <a:t> </a:t>
            </a:r>
            <a:endParaRPr lang="fr-LU" sz="2400" dirty="0">
              <a:solidFill>
                <a:srgbClr val="808080"/>
              </a:solidFill>
            </a:endParaRPr>
          </a:p>
          <a:p>
            <a:pPr marL="0" indent="0">
              <a:buNone/>
            </a:pPr>
            <a:endParaRPr lang="fr-LU" sz="2400" dirty="0">
              <a:solidFill>
                <a:srgbClr val="808080"/>
              </a:solidFill>
            </a:endParaRPr>
          </a:p>
          <a:p>
            <a:pPr marL="0" indent="0">
              <a:buNone/>
            </a:pPr>
            <a:endParaRPr lang="en-US"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12</a:t>
            </a:fld>
            <a:endParaRPr lang="fr-CH" dirty="0"/>
          </a:p>
        </p:txBody>
      </p:sp>
    </p:spTree>
    <p:extLst>
      <p:ext uri="{BB962C8B-B14F-4D97-AF65-F5344CB8AC3E}">
        <p14:creationId xmlns:p14="http://schemas.microsoft.com/office/powerpoint/2010/main" val="3726546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les </a:t>
            </a:r>
            <a:r>
              <a:rPr lang="en-US" dirty="0" err="1"/>
              <a:t>délais</a:t>
            </a:r>
            <a:r>
              <a:rPr lang="en-US" dirty="0"/>
              <a:t> de </a:t>
            </a:r>
            <a:r>
              <a:rPr lang="en-US" dirty="0" smtClean="0"/>
              <a:t>prescription (crimes)</a:t>
            </a:r>
            <a:endParaRPr lang="en-US" dirty="0"/>
          </a:p>
        </p:txBody>
      </p:sp>
      <p:sp>
        <p:nvSpPr>
          <p:cNvPr id="3" name="Content Placeholder 2"/>
          <p:cNvSpPr>
            <a:spLocks noGrp="1"/>
          </p:cNvSpPr>
          <p:nvPr>
            <p:ph idx="1"/>
          </p:nvPr>
        </p:nvSpPr>
        <p:spPr/>
        <p:txBody>
          <a:bodyPr/>
          <a:lstStyle/>
          <a:p>
            <a:pPr marL="0" indent="0">
              <a:buNone/>
            </a:pPr>
            <a:r>
              <a:rPr lang="fr-LU" sz="1800" dirty="0">
                <a:solidFill>
                  <a:srgbClr val="808080"/>
                </a:solidFill>
              </a:rPr>
              <a:t>Le projet de loi veut remédier à cette situation et </a:t>
            </a:r>
            <a:r>
              <a:rPr lang="fr-LU" sz="1800" dirty="0" smtClean="0">
                <a:solidFill>
                  <a:srgbClr val="808080"/>
                </a:solidFill>
              </a:rPr>
              <a:t>prévoit de modifier </a:t>
            </a:r>
            <a:r>
              <a:rPr lang="fr-LU" sz="1800" dirty="0">
                <a:solidFill>
                  <a:srgbClr val="808080"/>
                </a:solidFill>
              </a:rPr>
              <a:t>le régime des prescriptions applicables en la matière </a:t>
            </a:r>
            <a:r>
              <a:rPr lang="fr-LU" sz="1800" dirty="0" smtClean="0">
                <a:solidFill>
                  <a:srgbClr val="808080"/>
                </a:solidFill>
              </a:rPr>
              <a:t>:</a:t>
            </a:r>
          </a:p>
          <a:p>
            <a:r>
              <a:rPr lang="fr-LU" sz="1800" dirty="0" smtClean="0">
                <a:solidFill>
                  <a:srgbClr val="808080"/>
                </a:solidFill>
              </a:rPr>
              <a:t>En matière de crimes</a:t>
            </a:r>
          </a:p>
          <a:p>
            <a:pPr lvl="1"/>
            <a:r>
              <a:rPr lang="fr-LU" sz="1800" b="1" dirty="0" smtClean="0">
                <a:solidFill>
                  <a:srgbClr val="808080"/>
                </a:solidFill>
              </a:rPr>
              <a:t>imprescriptibilité</a:t>
            </a:r>
            <a:r>
              <a:rPr lang="fr-LU" sz="1800" dirty="0" smtClean="0">
                <a:solidFill>
                  <a:srgbClr val="808080"/>
                </a:solidFill>
              </a:rPr>
              <a:t> </a:t>
            </a:r>
            <a:r>
              <a:rPr lang="fr-LU" sz="1800" dirty="0">
                <a:solidFill>
                  <a:srgbClr val="808080"/>
                </a:solidFill>
              </a:rPr>
              <a:t>pour certains crimes sexuels </a:t>
            </a:r>
            <a:r>
              <a:rPr lang="fr-LU" sz="1800" dirty="0" smtClean="0">
                <a:solidFill>
                  <a:srgbClr val="808080"/>
                </a:solidFill>
              </a:rPr>
              <a:t>les plus graves dont </a:t>
            </a:r>
            <a:r>
              <a:rPr lang="fr-LU" sz="1800" dirty="0">
                <a:solidFill>
                  <a:srgbClr val="808080"/>
                </a:solidFill>
              </a:rPr>
              <a:t>les mineurs sont </a:t>
            </a:r>
            <a:r>
              <a:rPr lang="fr-LU" sz="1800" dirty="0" smtClean="0">
                <a:solidFill>
                  <a:srgbClr val="808080"/>
                </a:solidFill>
              </a:rPr>
              <a:t>victimes (viol sur mineur, viol incestueux sur mineur)</a:t>
            </a:r>
            <a:endParaRPr lang="fr-LU" sz="1800" dirty="0">
              <a:solidFill>
                <a:srgbClr val="808080"/>
              </a:solidFill>
            </a:endParaRPr>
          </a:p>
          <a:p>
            <a:pPr lvl="1"/>
            <a:r>
              <a:rPr lang="fr-LU" sz="1800" dirty="0" smtClean="0">
                <a:solidFill>
                  <a:srgbClr val="808080"/>
                </a:solidFill>
              </a:rPr>
              <a:t>Allongement du délai </a:t>
            </a:r>
            <a:r>
              <a:rPr lang="fr-LU" sz="1800" dirty="0">
                <a:solidFill>
                  <a:srgbClr val="808080"/>
                </a:solidFill>
              </a:rPr>
              <a:t>de </a:t>
            </a:r>
            <a:r>
              <a:rPr lang="fr-LU" sz="1800" dirty="0" smtClean="0">
                <a:solidFill>
                  <a:srgbClr val="808080"/>
                </a:solidFill>
              </a:rPr>
              <a:t>prescription (10 ans </a:t>
            </a:r>
            <a:r>
              <a:rPr lang="fr-LU" sz="1800" dirty="0" smtClean="0">
                <a:solidFill>
                  <a:srgbClr val="808080"/>
                </a:solidFill>
                <a:sym typeface="Wingdings" panose="05000000000000000000" pitchFamily="2" charset="2"/>
              </a:rPr>
              <a:t> 30 ans)</a:t>
            </a:r>
            <a:r>
              <a:rPr lang="fr-LU" sz="1800" dirty="0" smtClean="0">
                <a:solidFill>
                  <a:srgbClr val="808080"/>
                </a:solidFill>
              </a:rPr>
              <a:t> </a:t>
            </a:r>
            <a:r>
              <a:rPr lang="fr-LU" sz="1800" dirty="0">
                <a:solidFill>
                  <a:srgbClr val="808080"/>
                </a:solidFill>
              </a:rPr>
              <a:t>dans certains cas d’abus sexuels </a:t>
            </a:r>
            <a:r>
              <a:rPr lang="fr-LU" sz="1800" dirty="0" smtClean="0">
                <a:solidFill>
                  <a:srgbClr val="808080"/>
                </a:solidFill>
              </a:rPr>
              <a:t>(atteinte à l’intégrité sexuelle sur mineur de nature criminelle, atteinte à l’intégrité sexuelle incestueuse sur mineur, mutilations génitales </a:t>
            </a:r>
            <a:r>
              <a:rPr lang="fr-LU" sz="1800" dirty="0">
                <a:solidFill>
                  <a:srgbClr val="808080"/>
                </a:solidFill>
              </a:rPr>
              <a:t>féminines </a:t>
            </a:r>
            <a:r>
              <a:rPr lang="fr-LU" sz="1800" dirty="0" smtClean="0">
                <a:solidFill>
                  <a:srgbClr val="808080"/>
                </a:solidFill>
              </a:rPr>
              <a:t>de </a:t>
            </a:r>
            <a:r>
              <a:rPr lang="fr-LU" sz="1800" dirty="0">
                <a:solidFill>
                  <a:srgbClr val="808080"/>
                </a:solidFill>
              </a:rPr>
              <a:t>nature </a:t>
            </a:r>
            <a:r>
              <a:rPr lang="fr-LU" sz="1800" dirty="0" smtClean="0">
                <a:solidFill>
                  <a:srgbClr val="808080"/>
                </a:solidFill>
              </a:rPr>
              <a:t>criminelle commises sur des mineurs)</a:t>
            </a:r>
          </a:p>
          <a:p>
            <a:pPr lvl="1"/>
            <a:r>
              <a:rPr lang="fr-LU" sz="1800" dirty="0" smtClean="0">
                <a:solidFill>
                  <a:srgbClr val="808080"/>
                </a:solidFill>
              </a:rPr>
              <a:t>Inclusion de l’infraction de </a:t>
            </a:r>
            <a:r>
              <a:rPr lang="fr-CH" sz="1800" b="1" dirty="0">
                <a:solidFill>
                  <a:srgbClr val="808080"/>
                </a:solidFill>
              </a:rPr>
              <a:t>coups et blessures </a:t>
            </a:r>
            <a:r>
              <a:rPr lang="fr-CH" sz="1800" b="1" dirty="0" smtClean="0">
                <a:solidFill>
                  <a:srgbClr val="808080"/>
                </a:solidFill>
              </a:rPr>
              <a:t>et privation </a:t>
            </a:r>
            <a:r>
              <a:rPr lang="fr-CH" sz="1800" b="1" dirty="0">
                <a:solidFill>
                  <a:srgbClr val="808080"/>
                </a:solidFill>
              </a:rPr>
              <a:t>d’aliments </a:t>
            </a:r>
            <a:r>
              <a:rPr lang="fr-CH" sz="1800" dirty="0">
                <a:solidFill>
                  <a:srgbClr val="808080"/>
                </a:solidFill>
              </a:rPr>
              <a:t>commis à l’encontre d’un mineur de moins de 14 </a:t>
            </a:r>
            <a:r>
              <a:rPr lang="fr-CH" sz="1800" dirty="0" smtClean="0">
                <a:solidFill>
                  <a:srgbClr val="808080"/>
                </a:solidFill>
              </a:rPr>
              <a:t>ans dans la liste des crimes soumis à un délai de prescription de 10 ans à partir de la majorité du mineur victime</a:t>
            </a:r>
            <a:endParaRPr lang="fr-LU" sz="1800" dirty="0" smtClean="0">
              <a:solidFill>
                <a:srgbClr val="808080"/>
              </a:solidFill>
            </a:endParaRPr>
          </a:p>
          <a:p>
            <a:endParaRPr lang="en-US" sz="18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13</a:t>
            </a:fld>
            <a:endParaRPr lang="fr-CH" dirty="0"/>
          </a:p>
        </p:txBody>
      </p:sp>
    </p:spTree>
    <p:extLst>
      <p:ext uri="{BB962C8B-B14F-4D97-AF65-F5344CB8AC3E}">
        <p14:creationId xmlns:p14="http://schemas.microsoft.com/office/powerpoint/2010/main" val="4120730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 les délais de prescription (délits)</a:t>
            </a:r>
            <a:endParaRPr lang="fr-FR" dirty="0"/>
          </a:p>
        </p:txBody>
      </p:sp>
      <p:sp>
        <p:nvSpPr>
          <p:cNvPr id="3" name="Content Placeholder 2"/>
          <p:cNvSpPr>
            <a:spLocks noGrp="1"/>
          </p:cNvSpPr>
          <p:nvPr>
            <p:ph idx="1"/>
          </p:nvPr>
        </p:nvSpPr>
        <p:spPr/>
        <p:txBody>
          <a:bodyPr/>
          <a:lstStyle/>
          <a:p>
            <a:r>
              <a:rPr lang="fr-FR" sz="2400" dirty="0" smtClean="0">
                <a:solidFill>
                  <a:srgbClr val="808080"/>
                </a:solidFill>
              </a:rPr>
              <a:t>En matière de délits:</a:t>
            </a:r>
          </a:p>
          <a:p>
            <a:pPr lvl="1"/>
            <a:r>
              <a:rPr lang="fr-CH" sz="2000" dirty="0">
                <a:solidFill>
                  <a:srgbClr val="808080"/>
                </a:solidFill>
              </a:rPr>
              <a:t>Allongement du délai de prescription de 5 à 10 ans pour certains délits à caractère sexuel commis à l’encontre de mineurs (prostitution et exploitation sexuelle de mineurs, mariage forcé, coups et blessures, mutilations génitales féminines de nature délictuelle)</a:t>
            </a:r>
          </a:p>
          <a:p>
            <a:pPr lvl="1"/>
            <a:r>
              <a:rPr lang="fr-CH" sz="2000" dirty="0">
                <a:solidFill>
                  <a:srgbClr val="808080"/>
                </a:solidFill>
              </a:rPr>
              <a:t>Allongement du délai de prescription à 20 ans à partir du moment où la victime a atteint la majorité pour l’atteinte à l’intégrité sexuelle commise sur un mineur</a:t>
            </a:r>
          </a:p>
          <a:p>
            <a:endParaRPr lang="fr-FR" sz="24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14</a:t>
            </a:fld>
            <a:endParaRPr lang="fr-CH" dirty="0"/>
          </a:p>
        </p:txBody>
      </p:sp>
    </p:spTree>
    <p:extLst>
      <p:ext uri="{BB962C8B-B14F-4D97-AF65-F5344CB8AC3E}">
        <p14:creationId xmlns:p14="http://schemas.microsoft.com/office/powerpoint/2010/main" val="3932094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En</a:t>
            </a:r>
            <a:r>
              <a:rPr lang="en-US" dirty="0" smtClean="0"/>
              <a:t> résumé</a:t>
            </a:r>
            <a:endParaRPr lang="en-US" dirty="0"/>
          </a:p>
        </p:txBody>
      </p:sp>
      <p:sp>
        <p:nvSpPr>
          <p:cNvPr id="3" name="Content Placeholder 2"/>
          <p:cNvSpPr>
            <a:spLocks noGrp="1"/>
          </p:cNvSpPr>
          <p:nvPr>
            <p:ph idx="1"/>
          </p:nvPr>
        </p:nvSpPr>
        <p:spPr/>
        <p:txBody>
          <a:bodyPr/>
          <a:lstStyle/>
          <a:p>
            <a:r>
              <a:rPr lang="fr-LU" sz="2000" dirty="0"/>
              <a:t>Nouvelle terminologie pour « attentat à la pudeur » qui devient atteinte à l’intégrité </a:t>
            </a:r>
            <a:r>
              <a:rPr lang="fr-LU" sz="2000" dirty="0" smtClean="0"/>
              <a:t>sexuelle</a:t>
            </a:r>
            <a:endParaRPr lang="en-US" sz="2000" dirty="0" smtClean="0"/>
          </a:p>
          <a:p>
            <a:r>
              <a:rPr lang="en-US" sz="2000" dirty="0" err="1" smtClean="0"/>
              <a:t>Définition</a:t>
            </a:r>
            <a:r>
              <a:rPr lang="en-US" sz="2000" dirty="0" smtClean="0"/>
              <a:t> du </a:t>
            </a:r>
            <a:r>
              <a:rPr lang="en-US" sz="2000" dirty="0" err="1" smtClean="0"/>
              <a:t>consentement</a:t>
            </a:r>
            <a:r>
              <a:rPr lang="en-US" sz="2000" dirty="0" smtClean="0"/>
              <a:t> à un </a:t>
            </a:r>
            <a:r>
              <a:rPr lang="en-US" sz="2000" dirty="0" err="1" smtClean="0"/>
              <a:t>acte</a:t>
            </a:r>
            <a:r>
              <a:rPr lang="en-US" sz="2000" dirty="0" smtClean="0"/>
              <a:t> </a:t>
            </a:r>
            <a:r>
              <a:rPr lang="en-US" sz="2000" dirty="0" err="1" smtClean="0"/>
              <a:t>sexuel</a:t>
            </a:r>
            <a:r>
              <a:rPr lang="en-US" sz="2000" dirty="0" smtClean="0"/>
              <a:t> </a:t>
            </a:r>
          </a:p>
          <a:p>
            <a:r>
              <a:rPr lang="en-US" sz="2000" dirty="0" err="1" smtClean="0"/>
              <a:t>Définitions</a:t>
            </a:r>
            <a:r>
              <a:rPr lang="en-US" sz="2000" dirty="0" smtClean="0"/>
              <a:t> plus précises et larges du viol et de </a:t>
            </a:r>
            <a:r>
              <a:rPr lang="en-US" sz="2000" dirty="0" err="1" smtClean="0"/>
              <a:t>l’atteinte</a:t>
            </a:r>
            <a:r>
              <a:rPr lang="en-US" sz="2000" dirty="0" smtClean="0"/>
              <a:t> à </a:t>
            </a:r>
            <a:r>
              <a:rPr lang="en-US" sz="2000" dirty="0" err="1" smtClean="0"/>
              <a:t>l’intégrité</a:t>
            </a:r>
            <a:r>
              <a:rPr lang="en-US" sz="2000" dirty="0" smtClean="0"/>
              <a:t> </a:t>
            </a:r>
            <a:r>
              <a:rPr lang="en-US" sz="2000" dirty="0" err="1" smtClean="0"/>
              <a:t>sexuelle</a:t>
            </a:r>
            <a:r>
              <a:rPr lang="en-US" sz="2000" dirty="0" smtClean="0"/>
              <a:t> (</a:t>
            </a:r>
            <a:r>
              <a:rPr lang="fr-LU" sz="2000" dirty="0"/>
              <a:t>f</a:t>
            </a:r>
            <a:r>
              <a:rPr lang="fr-LU" sz="2000" dirty="0" smtClean="0"/>
              <a:t>ormulation </a:t>
            </a:r>
            <a:r>
              <a:rPr lang="fr-LU" sz="2000" dirty="0"/>
              <a:t>englobant l’environnement numérique et non </a:t>
            </a:r>
            <a:r>
              <a:rPr lang="fr-LU" sz="2000" dirty="0" smtClean="0"/>
              <a:t>numérique)</a:t>
            </a:r>
            <a:endParaRPr lang="en-US" sz="2000" dirty="0" smtClean="0"/>
          </a:p>
          <a:p>
            <a:r>
              <a:rPr lang="fr-LU" sz="2000" dirty="0"/>
              <a:t>Création </a:t>
            </a:r>
            <a:r>
              <a:rPr lang="fr-LU" sz="2000" dirty="0" smtClean="0"/>
              <a:t>d’infractions autonomes </a:t>
            </a:r>
            <a:r>
              <a:rPr lang="fr-LU" sz="2000" dirty="0"/>
              <a:t>pour viol sur mineur et </a:t>
            </a:r>
            <a:r>
              <a:rPr lang="fr-LU" sz="2000" dirty="0" smtClean="0"/>
              <a:t>relations </a:t>
            </a:r>
            <a:r>
              <a:rPr lang="fr-LU" sz="2000" dirty="0"/>
              <a:t>incestueuses avec un </a:t>
            </a:r>
            <a:r>
              <a:rPr lang="fr-LU" sz="2000" dirty="0" smtClean="0"/>
              <a:t>mineur</a:t>
            </a:r>
          </a:p>
          <a:p>
            <a:r>
              <a:rPr lang="en-US" sz="2000" dirty="0" err="1" smtClean="0"/>
              <a:t>Délais</a:t>
            </a:r>
            <a:r>
              <a:rPr lang="en-US" sz="2000" dirty="0" smtClean="0"/>
              <a:t> de prescription </a:t>
            </a:r>
            <a:r>
              <a:rPr lang="en-US" sz="2000" dirty="0" err="1" smtClean="0"/>
              <a:t>revus</a:t>
            </a:r>
            <a:r>
              <a:rPr lang="en-US" sz="2000" dirty="0" smtClean="0"/>
              <a:t> à la </a:t>
            </a:r>
            <a:r>
              <a:rPr lang="en-US" sz="2000" dirty="0" err="1" smtClean="0"/>
              <a:t>hausse</a:t>
            </a:r>
            <a:r>
              <a:rPr lang="en-US" sz="2000" dirty="0" smtClean="0"/>
              <a:t> et </a:t>
            </a:r>
            <a:r>
              <a:rPr lang="fr-LU" sz="2000" dirty="0" smtClean="0"/>
              <a:t>imprescriptibilité</a:t>
            </a:r>
            <a:r>
              <a:rPr lang="fr-LU" sz="2000" b="1" dirty="0" smtClean="0"/>
              <a:t> </a:t>
            </a:r>
            <a:r>
              <a:rPr lang="en-US" sz="2000" dirty="0" smtClean="0"/>
              <a:t>pour les crimes les </a:t>
            </a:r>
            <a:r>
              <a:rPr lang="en-US" sz="2000" dirty="0"/>
              <a:t>p</a:t>
            </a:r>
            <a:r>
              <a:rPr lang="en-US" sz="2000" dirty="0" smtClean="0"/>
              <a:t>lus graves </a:t>
            </a:r>
          </a:p>
          <a:p>
            <a:endParaRPr lang="fr-LU" sz="2000" dirty="0"/>
          </a:p>
          <a:p>
            <a:endParaRPr lang="en-US"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15</a:t>
            </a:fld>
            <a:endParaRPr lang="fr-CH" dirty="0"/>
          </a:p>
        </p:txBody>
      </p:sp>
    </p:spTree>
    <p:extLst>
      <p:ext uri="{BB962C8B-B14F-4D97-AF65-F5344CB8AC3E}">
        <p14:creationId xmlns:p14="http://schemas.microsoft.com/office/powerpoint/2010/main" val="421128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Objectif</a:t>
            </a:r>
            <a:r>
              <a:rPr lang="en-US" dirty="0" smtClean="0"/>
              <a:t> </a:t>
            </a:r>
            <a:r>
              <a:rPr lang="en-US" dirty="0"/>
              <a:t>d</a:t>
            </a:r>
            <a:r>
              <a:rPr lang="en-US" dirty="0" smtClean="0"/>
              <a:t>es </a:t>
            </a:r>
            <a:r>
              <a:rPr lang="en-US" dirty="0" err="1" smtClean="0"/>
              <a:t>nouvelles</a:t>
            </a:r>
            <a:r>
              <a:rPr lang="en-US" dirty="0" smtClean="0"/>
              <a:t> dispositions</a:t>
            </a:r>
            <a:endParaRPr lang="en-US" dirty="0"/>
          </a:p>
        </p:txBody>
      </p:sp>
      <p:sp>
        <p:nvSpPr>
          <p:cNvPr id="3" name="Content Placeholder 2"/>
          <p:cNvSpPr>
            <a:spLocks noGrp="1"/>
          </p:cNvSpPr>
          <p:nvPr>
            <p:ph idx="1"/>
          </p:nvPr>
        </p:nvSpPr>
        <p:spPr>
          <a:xfrm>
            <a:off x="327811" y="771550"/>
            <a:ext cx="8229600" cy="3697058"/>
          </a:xfrm>
        </p:spPr>
        <p:txBody>
          <a:bodyPr/>
          <a:lstStyle/>
          <a:p>
            <a:r>
              <a:rPr lang="fr-LU" sz="2000" dirty="0">
                <a:solidFill>
                  <a:srgbClr val="808080"/>
                </a:solidFill>
              </a:rPr>
              <a:t>renforcer le dispositif législatif relatif aux abus sexuels, </a:t>
            </a:r>
            <a:r>
              <a:rPr lang="fr-FR" sz="2000" dirty="0">
                <a:solidFill>
                  <a:srgbClr val="808080"/>
                </a:solidFill>
              </a:rPr>
              <a:t>en particulier ceux commis </a:t>
            </a:r>
            <a:r>
              <a:rPr lang="fr-FR" sz="2000" b="1" dirty="0">
                <a:solidFill>
                  <a:srgbClr val="808080"/>
                </a:solidFill>
              </a:rPr>
              <a:t>à l’encontre de mineurs</a:t>
            </a:r>
            <a:r>
              <a:rPr lang="fr-FR" sz="2000" dirty="0">
                <a:solidFill>
                  <a:srgbClr val="808080"/>
                </a:solidFill>
              </a:rPr>
              <a:t>, en raison de leur </a:t>
            </a:r>
            <a:r>
              <a:rPr lang="fr-FR" sz="2000" dirty="0" smtClean="0">
                <a:solidFill>
                  <a:srgbClr val="808080"/>
                </a:solidFill>
              </a:rPr>
              <a:t>vulnérabilité et compte tenu de l’intérêt supérieur de l’enfant</a:t>
            </a:r>
            <a:endParaRPr lang="fr-LU" sz="2000" dirty="0" smtClean="0">
              <a:solidFill>
                <a:srgbClr val="808080"/>
              </a:solidFill>
            </a:endParaRPr>
          </a:p>
          <a:p>
            <a:r>
              <a:rPr lang="fr-LU" sz="2000" dirty="0" smtClean="0">
                <a:solidFill>
                  <a:srgbClr val="808080"/>
                </a:solidFill>
              </a:rPr>
              <a:t>tout abus sexuel constitue une atteinte grave à </a:t>
            </a:r>
            <a:r>
              <a:rPr lang="fr-LU" sz="2000" b="1" dirty="0" smtClean="0">
                <a:solidFill>
                  <a:srgbClr val="808080"/>
                </a:solidFill>
              </a:rPr>
              <a:t>l’intégrité physique et psychologique</a:t>
            </a:r>
            <a:r>
              <a:rPr lang="fr-LU" sz="2000" dirty="0" smtClean="0">
                <a:solidFill>
                  <a:srgbClr val="808080"/>
                </a:solidFill>
              </a:rPr>
              <a:t> de la victime, surtout si cet acte est infligé à une personne n’étant pas à même d’exprimer un consentement éclairé par rapport à des relations sexuelles en particulier avec des majeurs</a:t>
            </a: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2</a:t>
            </a:fld>
            <a:endParaRPr lang="fr-CH" dirty="0"/>
          </a:p>
        </p:txBody>
      </p:sp>
    </p:spTree>
    <p:extLst>
      <p:ext uri="{BB962C8B-B14F-4D97-AF65-F5344CB8AC3E}">
        <p14:creationId xmlns:p14="http://schemas.microsoft.com/office/powerpoint/2010/main" val="437214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 </a:t>
            </a:r>
            <a:r>
              <a:rPr lang="en-US" dirty="0" err="1" smtClean="0"/>
              <a:t>contexte</a:t>
            </a:r>
            <a:r>
              <a:rPr lang="en-US" dirty="0" smtClean="0"/>
              <a:t> international</a:t>
            </a:r>
            <a:endParaRPr lang="en-US" dirty="0"/>
          </a:p>
        </p:txBody>
      </p:sp>
      <p:sp>
        <p:nvSpPr>
          <p:cNvPr id="3" name="Content Placeholder 2"/>
          <p:cNvSpPr>
            <a:spLocks noGrp="1"/>
          </p:cNvSpPr>
          <p:nvPr>
            <p:ph idx="1"/>
          </p:nvPr>
        </p:nvSpPr>
        <p:spPr>
          <a:xfrm>
            <a:off x="457200" y="945000"/>
            <a:ext cx="8229600" cy="3786990"/>
          </a:xfrm>
        </p:spPr>
        <p:txBody>
          <a:bodyPr/>
          <a:lstStyle/>
          <a:p>
            <a:r>
              <a:rPr lang="en-US" sz="2400" dirty="0" smtClean="0">
                <a:solidFill>
                  <a:srgbClr val="808080"/>
                </a:solidFill>
              </a:rPr>
              <a:t>Jurisprudence CEDH </a:t>
            </a:r>
          </a:p>
          <a:p>
            <a:r>
              <a:rPr lang="fr-LU" sz="2400" dirty="0" smtClean="0">
                <a:solidFill>
                  <a:srgbClr val="808080"/>
                </a:solidFill>
              </a:rPr>
              <a:t>Article </a:t>
            </a:r>
            <a:r>
              <a:rPr lang="fr-LU" sz="2400" dirty="0">
                <a:solidFill>
                  <a:srgbClr val="808080"/>
                </a:solidFill>
              </a:rPr>
              <a:t>18 de la Convention de Lanzarote du Conseil de l’Europe sur la protection des enfants contre l’exploitation et les abus </a:t>
            </a:r>
            <a:r>
              <a:rPr lang="fr-LU" sz="2400" dirty="0" smtClean="0">
                <a:solidFill>
                  <a:srgbClr val="808080"/>
                </a:solidFill>
              </a:rPr>
              <a:t>sexuels </a:t>
            </a:r>
          </a:p>
          <a:p>
            <a:r>
              <a:rPr lang="fr-LU" sz="2400" dirty="0" smtClean="0">
                <a:solidFill>
                  <a:srgbClr val="808080"/>
                </a:solidFill>
              </a:rPr>
              <a:t>Directive </a:t>
            </a:r>
            <a:r>
              <a:rPr lang="fr-LU" sz="2400" dirty="0">
                <a:solidFill>
                  <a:srgbClr val="808080"/>
                </a:solidFill>
              </a:rPr>
              <a:t>2011/93 relative à la lutte contre les abus sexuels et l’exploitation sexuelle des enfants, ainsi </a:t>
            </a:r>
            <a:r>
              <a:rPr lang="fr-LU" sz="2400" dirty="0" smtClean="0">
                <a:solidFill>
                  <a:srgbClr val="808080"/>
                </a:solidFill>
              </a:rPr>
              <a:t>que la pédopornographie </a:t>
            </a:r>
          </a:p>
          <a:p>
            <a:pPr marL="0" indent="0">
              <a:buNone/>
            </a:pPr>
            <a:endParaRPr lang="en-US" dirty="0">
              <a:solidFill>
                <a:srgbClr val="808080"/>
              </a:solidFill>
            </a:endParaRPr>
          </a:p>
          <a:p>
            <a:endParaRPr lang="en-US" sz="24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3</a:t>
            </a:fld>
            <a:endParaRPr lang="fr-CH" dirty="0"/>
          </a:p>
        </p:txBody>
      </p:sp>
    </p:spTree>
    <p:extLst>
      <p:ext uri="{BB962C8B-B14F-4D97-AF65-F5344CB8AC3E}">
        <p14:creationId xmlns:p14="http://schemas.microsoft.com/office/powerpoint/2010/main" val="2372286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3478"/>
            <a:ext cx="6192688" cy="378042"/>
          </a:xfrm>
        </p:spPr>
        <p:txBody>
          <a:bodyPr/>
          <a:lstStyle/>
          <a:p>
            <a:r>
              <a:rPr lang="en-US" dirty="0" smtClean="0">
                <a:solidFill>
                  <a:srgbClr val="FF0000"/>
                </a:solidFill>
              </a:rPr>
              <a:t> </a:t>
            </a:r>
            <a:r>
              <a:rPr lang="en-US" dirty="0" err="1" smtClean="0">
                <a:solidFill>
                  <a:srgbClr val="FF0000"/>
                </a:solidFill>
              </a:rPr>
              <a:t>Contenu</a:t>
            </a:r>
            <a:r>
              <a:rPr lang="en-US" dirty="0" smtClean="0">
                <a:solidFill>
                  <a:srgbClr val="FF0000"/>
                </a:solidFill>
              </a:rPr>
              <a:t> du </a:t>
            </a:r>
            <a:r>
              <a:rPr lang="en-US" dirty="0" err="1" smtClean="0">
                <a:solidFill>
                  <a:srgbClr val="FF0000"/>
                </a:solidFill>
              </a:rPr>
              <a:t>projet</a:t>
            </a:r>
            <a:r>
              <a:rPr lang="en-US" dirty="0" smtClean="0">
                <a:solidFill>
                  <a:srgbClr val="FF0000"/>
                </a:solidFill>
              </a:rPr>
              <a:t> de </a:t>
            </a:r>
            <a:r>
              <a:rPr lang="en-US" dirty="0" err="1" smtClean="0">
                <a:solidFill>
                  <a:srgbClr val="FF0000"/>
                </a:solidFill>
              </a:rPr>
              <a:t>loi</a:t>
            </a:r>
            <a:endParaRPr lang="en-US" dirty="0">
              <a:solidFill>
                <a:srgbClr val="FF0000"/>
              </a:solidFill>
            </a:endParaRPr>
          </a:p>
        </p:txBody>
      </p:sp>
      <p:sp>
        <p:nvSpPr>
          <p:cNvPr id="3" name="Content Placeholder 2"/>
          <p:cNvSpPr>
            <a:spLocks noGrp="1"/>
          </p:cNvSpPr>
          <p:nvPr>
            <p:ph idx="1"/>
          </p:nvPr>
        </p:nvSpPr>
        <p:spPr/>
        <p:txBody>
          <a:bodyPr/>
          <a:lstStyle/>
          <a:p>
            <a:r>
              <a:rPr lang="fr-LU" sz="2000" dirty="0" smtClean="0">
                <a:solidFill>
                  <a:srgbClr val="808080"/>
                </a:solidFill>
              </a:rPr>
              <a:t>changer </a:t>
            </a:r>
            <a:r>
              <a:rPr lang="fr-LU" sz="2000" dirty="0">
                <a:solidFill>
                  <a:srgbClr val="808080"/>
                </a:solidFill>
              </a:rPr>
              <a:t>de terminologie concernant la notion </a:t>
            </a:r>
            <a:r>
              <a:rPr lang="fr-LU" sz="2000" i="1" dirty="0" smtClean="0">
                <a:solidFill>
                  <a:srgbClr val="808080"/>
                </a:solidFill>
              </a:rPr>
              <a:t>d’attentat </a:t>
            </a:r>
            <a:r>
              <a:rPr lang="fr-LU" sz="2000" i="1" dirty="0">
                <a:solidFill>
                  <a:srgbClr val="808080"/>
                </a:solidFill>
              </a:rPr>
              <a:t>à la </a:t>
            </a:r>
            <a:r>
              <a:rPr lang="fr-LU" sz="2000" i="1" dirty="0" smtClean="0">
                <a:solidFill>
                  <a:srgbClr val="808080"/>
                </a:solidFill>
              </a:rPr>
              <a:t>pudeur </a:t>
            </a:r>
            <a:r>
              <a:rPr lang="fr-LU" sz="2000" dirty="0">
                <a:solidFill>
                  <a:srgbClr val="808080"/>
                </a:solidFill>
              </a:rPr>
              <a:t>dans le Code pénal, </a:t>
            </a:r>
            <a:r>
              <a:rPr lang="fr-LU" sz="2000" dirty="0" smtClean="0">
                <a:solidFill>
                  <a:srgbClr val="808080"/>
                </a:solidFill>
              </a:rPr>
              <a:t>désormais </a:t>
            </a:r>
            <a:r>
              <a:rPr lang="fr-LU" sz="2000" dirty="0">
                <a:solidFill>
                  <a:srgbClr val="808080"/>
                </a:solidFill>
              </a:rPr>
              <a:t>remplacée par la notion d’</a:t>
            </a:r>
            <a:r>
              <a:rPr lang="fr-LU" sz="2000" b="1" dirty="0">
                <a:solidFill>
                  <a:srgbClr val="808080"/>
                </a:solidFill>
              </a:rPr>
              <a:t>atteinte à l’intégrité </a:t>
            </a:r>
            <a:r>
              <a:rPr lang="fr-LU" sz="2000" b="1" dirty="0" smtClean="0">
                <a:solidFill>
                  <a:srgbClr val="808080"/>
                </a:solidFill>
              </a:rPr>
              <a:t>sexuelle</a:t>
            </a:r>
          </a:p>
          <a:p>
            <a:r>
              <a:rPr lang="fr-LU" sz="2000" dirty="0">
                <a:solidFill>
                  <a:srgbClr val="808080"/>
                </a:solidFill>
              </a:rPr>
              <a:t>inscrire dans le Code pénal une définition du </a:t>
            </a:r>
            <a:r>
              <a:rPr lang="fr-LU" sz="2000" b="1" dirty="0">
                <a:solidFill>
                  <a:srgbClr val="808080"/>
                </a:solidFill>
              </a:rPr>
              <a:t>consentement</a:t>
            </a:r>
            <a:r>
              <a:rPr lang="fr-LU" sz="2000" dirty="0">
                <a:solidFill>
                  <a:srgbClr val="808080"/>
                </a:solidFill>
              </a:rPr>
              <a:t> à un acte </a:t>
            </a:r>
            <a:r>
              <a:rPr lang="fr-LU" sz="2000" dirty="0" smtClean="0">
                <a:solidFill>
                  <a:srgbClr val="808080"/>
                </a:solidFill>
              </a:rPr>
              <a:t>sexuel</a:t>
            </a:r>
          </a:p>
          <a:p>
            <a:r>
              <a:rPr lang="fr-LU" sz="2000" dirty="0">
                <a:solidFill>
                  <a:srgbClr val="808080"/>
                </a:solidFill>
              </a:rPr>
              <a:t>p</a:t>
            </a:r>
            <a:r>
              <a:rPr lang="fr-LU" sz="2000" smtClean="0">
                <a:solidFill>
                  <a:srgbClr val="808080"/>
                </a:solidFill>
              </a:rPr>
              <a:t>réciser </a:t>
            </a:r>
            <a:r>
              <a:rPr lang="fr-LU" sz="2000" dirty="0">
                <a:solidFill>
                  <a:srgbClr val="808080"/>
                </a:solidFill>
              </a:rPr>
              <a:t>la portée du champ d’application des infractions de viol et d’atteinte à l’intégrité sexuelle </a:t>
            </a:r>
            <a:r>
              <a:rPr lang="fr-LU" sz="2000" dirty="0">
                <a:solidFill>
                  <a:srgbClr val="808080"/>
                </a:solidFill>
                <a:sym typeface="Wingdings" panose="05000000000000000000" pitchFamily="2" charset="2"/>
              </a:rPr>
              <a:t> inclusion de l’</a:t>
            </a:r>
            <a:r>
              <a:rPr lang="fr-LU" sz="2000" b="1" dirty="0">
                <a:solidFill>
                  <a:srgbClr val="808080"/>
                </a:solidFill>
              </a:rPr>
              <a:t>environnement </a:t>
            </a:r>
            <a:r>
              <a:rPr lang="fr-LU" sz="2000" b="1" dirty="0" smtClean="0">
                <a:solidFill>
                  <a:srgbClr val="808080"/>
                </a:solidFill>
              </a:rPr>
              <a:t>numérique</a:t>
            </a:r>
          </a:p>
          <a:p>
            <a:r>
              <a:rPr lang="fr-LU" sz="2000" dirty="0">
                <a:solidFill>
                  <a:srgbClr val="808080"/>
                </a:solidFill>
              </a:rPr>
              <a:t>créer une </a:t>
            </a:r>
            <a:r>
              <a:rPr lang="fr-LU" sz="2000" b="1" dirty="0">
                <a:solidFill>
                  <a:srgbClr val="808080"/>
                </a:solidFill>
              </a:rPr>
              <a:t>infraction autonome </a:t>
            </a:r>
            <a:r>
              <a:rPr lang="fr-LU" sz="2000" dirty="0">
                <a:solidFill>
                  <a:srgbClr val="808080"/>
                </a:solidFill>
              </a:rPr>
              <a:t>quant au</a:t>
            </a:r>
            <a:r>
              <a:rPr lang="fr-LU" sz="2000" b="1" dirty="0">
                <a:solidFill>
                  <a:srgbClr val="808080"/>
                </a:solidFill>
              </a:rPr>
              <a:t> </a:t>
            </a:r>
            <a:r>
              <a:rPr lang="fr-LU" sz="2000" dirty="0">
                <a:solidFill>
                  <a:srgbClr val="808080"/>
                </a:solidFill>
              </a:rPr>
              <a:t>viol</a:t>
            </a:r>
            <a:r>
              <a:rPr lang="fr-LU" sz="2000" b="1" dirty="0">
                <a:solidFill>
                  <a:srgbClr val="808080"/>
                </a:solidFill>
              </a:rPr>
              <a:t> </a:t>
            </a:r>
            <a:r>
              <a:rPr lang="fr-LU" sz="2000" dirty="0">
                <a:solidFill>
                  <a:srgbClr val="808080"/>
                </a:solidFill>
              </a:rPr>
              <a:t>sur mineur et aux relations incestueuses imposées au mineur, en fixant des peines plus </a:t>
            </a:r>
            <a:r>
              <a:rPr lang="fr-LU" sz="2000" dirty="0" smtClean="0">
                <a:solidFill>
                  <a:srgbClr val="808080"/>
                </a:solidFill>
              </a:rPr>
              <a:t>élevées</a:t>
            </a:r>
            <a:endParaRPr lang="fr-LU" sz="2000" b="1" dirty="0">
              <a:solidFill>
                <a:srgbClr val="808080"/>
              </a:solidFill>
            </a:endParaRPr>
          </a:p>
          <a:p>
            <a:endParaRPr lang="fr-LU" sz="2000" b="1" dirty="0" smtClean="0">
              <a:solidFill>
                <a:srgbClr val="808080"/>
              </a:solidFill>
            </a:endParaRPr>
          </a:p>
          <a:p>
            <a:endParaRPr lang="en-US" sz="2000" dirty="0">
              <a:solidFill>
                <a:srgbClr val="808080"/>
              </a:solidFill>
            </a:endParaRPr>
          </a:p>
          <a:p>
            <a:endParaRPr lang="fr-LU" sz="2000" dirty="0" smtClean="0">
              <a:solidFill>
                <a:srgbClr val="808080"/>
              </a:solidFill>
            </a:endParaRPr>
          </a:p>
          <a:p>
            <a:endParaRPr lang="en-US" sz="20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4</a:t>
            </a:fld>
            <a:endParaRPr lang="fr-CH" dirty="0"/>
          </a:p>
        </p:txBody>
      </p:sp>
    </p:spTree>
    <p:extLst>
      <p:ext uri="{BB962C8B-B14F-4D97-AF65-F5344CB8AC3E}">
        <p14:creationId xmlns:p14="http://schemas.microsoft.com/office/powerpoint/2010/main" val="924650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Contenu</a:t>
            </a:r>
            <a:r>
              <a:rPr lang="en-US" dirty="0" smtClean="0">
                <a:solidFill>
                  <a:srgbClr val="FF0000"/>
                </a:solidFill>
              </a:rPr>
              <a:t> du </a:t>
            </a:r>
            <a:r>
              <a:rPr lang="en-US" dirty="0" err="1">
                <a:solidFill>
                  <a:srgbClr val="FF0000"/>
                </a:solidFill>
              </a:rPr>
              <a:t>projet</a:t>
            </a:r>
            <a:r>
              <a:rPr lang="en-US" dirty="0">
                <a:solidFill>
                  <a:srgbClr val="FF0000"/>
                </a:solidFill>
              </a:rPr>
              <a:t> de </a:t>
            </a:r>
            <a:r>
              <a:rPr lang="en-US" dirty="0" err="1">
                <a:solidFill>
                  <a:srgbClr val="FF0000"/>
                </a:solidFill>
              </a:rPr>
              <a:t>loi</a:t>
            </a:r>
            <a:endParaRPr lang="en-US" dirty="0">
              <a:solidFill>
                <a:srgbClr val="FF0000"/>
              </a:solidFill>
            </a:endParaRPr>
          </a:p>
        </p:txBody>
      </p:sp>
      <p:sp>
        <p:nvSpPr>
          <p:cNvPr id="3" name="Content Placeholder 2"/>
          <p:cNvSpPr>
            <a:spLocks noGrp="1"/>
          </p:cNvSpPr>
          <p:nvPr>
            <p:ph idx="1"/>
          </p:nvPr>
        </p:nvSpPr>
        <p:spPr>
          <a:xfrm>
            <a:off x="457200" y="945000"/>
            <a:ext cx="8229600" cy="3786990"/>
          </a:xfrm>
        </p:spPr>
        <p:txBody>
          <a:bodyPr/>
          <a:lstStyle/>
          <a:p>
            <a:r>
              <a:rPr lang="fr-LU" sz="2000" dirty="0" smtClean="0">
                <a:solidFill>
                  <a:srgbClr val="808080"/>
                </a:solidFill>
              </a:rPr>
              <a:t>Augmentation des peines des infractions de viol et d’atteinte à l’intégrité sexuelle</a:t>
            </a:r>
          </a:p>
          <a:p>
            <a:r>
              <a:rPr lang="fr-LU" sz="2000" dirty="0" smtClean="0">
                <a:solidFill>
                  <a:srgbClr val="808080"/>
                </a:solidFill>
              </a:rPr>
              <a:t>Précision des éléments constitutifs de l’infraction de </a:t>
            </a:r>
            <a:r>
              <a:rPr lang="fr-CH" sz="2000" dirty="0" smtClean="0">
                <a:solidFill>
                  <a:srgbClr val="808080"/>
                </a:solidFill>
              </a:rPr>
              <a:t>fabrication, transport, diffusion d’un </a:t>
            </a:r>
            <a:r>
              <a:rPr lang="fr-CH" sz="2000" dirty="0">
                <a:solidFill>
                  <a:srgbClr val="808080"/>
                </a:solidFill>
              </a:rPr>
              <a:t>message à caractère violent ou pornographique ou de nature à porter gravement atteinte à la dignité humaine, </a:t>
            </a:r>
            <a:r>
              <a:rPr lang="fr-CH" sz="2000" dirty="0" smtClean="0">
                <a:solidFill>
                  <a:srgbClr val="808080"/>
                </a:solidFill>
              </a:rPr>
              <a:t>ainsi que le fait de </a:t>
            </a:r>
            <a:r>
              <a:rPr lang="fr-CH" sz="2000" dirty="0">
                <a:solidFill>
                  <a:srgbClr val="808080"/>
                </a:solidFill>
              </a:rPr>
              <a:t>faire commerce d’un tel message, impliquant ou présentant des mineurs ou une personne particulièrement </a:t>
            </a:r>
            <a:r>
              <a:rPr lang="fr-CH" sz="2000" dirty="0" smtClean="0">
                <a:solidFill>
                  <a:srgbClr val="808080"/>
                </a:solidFill>
              </a:rPr>
              <a:t>vulnérable </a:t>
            </a:r>
            <a:r>
              <a:rPr lang="fr-CH" sz="2000" dirty="0" smtClean="0">
                <a:solidFill>
                  <a:srgbClr val="808080"/>
                </a:solidFill>
                <a:sym typeface="Wingdings" panose="05000000000000000000" pitchFamily="2" charset="2"/>
              </a:rPr>
              <a:t> directive </a:t>
            </a:r>
            <a:r>
              <a:rPr lang="fr-CH" sz="2000" dirty="0">
                <a:solidFill>
                  <a:srgbClr val="808080"/>
                </a:solidFill>
                <a:sym typeface="Wingdings" panose="05000000000000000000" pitchFamily="2" charset="2"/>
              </a:rPr>
              <a:t>2011/93 relative à la lutte contre les abus sexuels et l’exploitation sexuelle des enfants, ainsi que la pédopornographie</a:t>
            </a:r>
            <a:endParaRPr lang="fr-CH" sz="2000" dirty="0" smtClean="0">
              <a:solidFill>
                <a:srgbClr val="808080"/>
              </a:solidFill>
            </a:endParaRPr>
          </a:p>
          <a:p>
            <a:r>
              <a:rPr lang="fr-LU" sz="2000" dirty="0" smtClean="0">
                <a:solidFill>
                  <a:srgbClr val="808080"/>
                </a:solidFill>
              </a:rPr>
              <a:t>modifier </a:t>
            </a:r>
            <a:r>
              <a:rPr lang="fr-LU" sz="2000" dirty="0">
                <a:solidFill>
                  <a:srgbClr val="808080"/>
                </a:solidFill>
              </a:rPr>
              <a:t>le régime des prescriptions applicables en la matière </a:t>
            </a:r>
            <a:r>
              <a:rPr lang="fr-LU" sz="2000" dirty="0" smtClean="0">
                <a:solidFill>
                  <a:srgbClr val="808080"/>
                </a:solidFill>
              </a:rPr>
              <a:t>et créer une </a:t>
            </a:r>
            <a:r>
              <a:rPr lang="fr-LU" sz="2000" b="1" dirty="0" smtClean="0">
                <a:solidFill>
                  <a:srgbClr val="808080"/>
                </a:solidFill>
              </a:rPr>
              <a:t>imprescriptibilité </a:t>
            </a:r>
            <a:r>
              <a:rPr lang="fr-LU" sz="2000" dirty="0">
                <a:solidFill>
                  <a:srgbClr val="808080"/>
                </a:solidFill>
              </a:rPr>
              <a:t>pour certains crimes </a:t>
            </a:r>
            <a:r>
              <a:rPr lang="fr-LU" sz="2000" dirty="0" smtClean="0">
                <a:solidFill>
                  <a:srgbClr val="808080"/>
                </a:solidFill>
              </a:rPr>
              <a:t>sexuels les plus graves commis à l’encontre de mineurs</a:t>
            </a:r>
          </a:p>
          <a:p>
            <a:pPr marL="0" indent="0">
              <a:buNone/>
            </a:pPr>
            <a:endParaRPr lang="fr-LU" sz="2000" dirty="0"/>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5</a:t>
            </a:fld>
            <a:endParaRPr lang="fr-CH" dirty="0"/>
          </a:p>
        </p:txBody>
      </p:sp>
    </p:spTree>
    <p:extLst>
      <p:ext uri="{BB962C8B-B14F-4D97-AF65-F5344CB8AC3E}">
        <p14:creationId xmlns:p14="http://schemas.microsoft.com/office/powerpoint/2010/main" val="3931491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Définition</a:t>
            </a:r>
            <a:r>
              <a:rPr lang="en-US" dirty="0" smtClean="0"/>
              <a:t> du </a:t>
            </a:r>
            <a:r>
              <a:rPr lang="en-US" dirty="0" err="1" smtClean="0"/>
              <a:t>consentement</a:t>
            </a:r>
            <a:endParaRPr lang="en-US" dirty="0"/>
          </a:p>
        </p:txBody>
      </p:sp>
      <p:sp>
        <p:nvSpPr>
          <p:cNvPr id="3" name="Content Placeholder 2"/>
          <p:cNvSpPr>
            <a:spLocks noGrp="1"/>
          </p:cNvSpPr>
          <p:nvPr>
            <p:ph idx="1"/>
          </p:nvPr>
        </p:nvSpPr>
        <p:spPr>
          <a:xfrm>
            <a:off x="457200" y="945000"/>
            <a:ext cx="8229600" cy="3786990"/>
          </a:xfrm>
        </p:spPr>
        <p:txBody>
          <a:bodyPr/>
          <a:lstStyle/>
          <a:p>
            <a:r>
              <a:rPr lang="fr-LU" sz="2400" dirty="0" smtClean="0">
                <a:solidFill>
                  <a:srgbClr val="808080"/>
                </a:solidFill>
              </a:rPr>
              <a:t>Consacrer les principes jurisprudentiels liés au consentement</a:t>
            </a:r>
          </a:p>
          <a:p>
            <a:r>
              <a:rPr lang="fr-LU" sz="2400" dirty="0">
                <a:solidFill>
                  <a:srgbClr val="808080"/>
                </a:solidFill>
              </a:rPr>
              <a:t>C</a:t>
            </a:r>
            <a:r>
              <a:rPr lang="fr-LU" sz="2400" dirty="0" smtClean="0">
                <a:solidFill>
                  <a:srgbClr val="808080"/>
                </a:solidFill>
              </a:rPr>
              <a:t>riminalisation </a:t>
            </a:r>
            <a:r>
              <a:rPr lang="fr-LU" sz="2400" dirty="0">
                <a:solidFill>
                  <a:srgbClr val="808080"/>
                </a:solidFill>
              </a:rPr>
              <a:t>et </a:t>
            </a:r>
            <a:r>
              <a:rPr lang="fr-LU" sz="2400" dirty="0" smtClean="0">
                <a:solidFill>
                  <a:srgbClr val="808080"/>
                </a:solidFill>
              </a:rPr>
              <a:t>répression effective de tout acte sexuel non consensuel, </a:t>
            </a:r>
            <a:r>
              <a:rPr lang="fr-LU" sz="2400" b="1" dirty="0" smtClean="0">
                <a:solidFill>
                  <a:srgbClr val="808080"/>
                </a:solidFill>
              </a:rPr>
              <a:t>y compris </a:t>
            </a:r>
            <a:r>
              <a:rPr lang="fr-LU" sz="2400" dirty="0" smtClean="0">
                <a:solidFill>
                  <a:srgbClr val="808080"/>
                </a:solidFill>
              </a:rPr>
              <a:t>lorsque la victime n'a pas opposé de résistance physique</a:t>
            </a:r>
          </a:p>
          <a:p>
            <a:r>
              <a:rPr lang="fr-LU" sz="2400" dirty="0" smtClean="0">
                <a:solidFill>
                  <a:srgbClr val="808080"/>
                </a:solidFill>
              </a:rPr>
              <a:t>Le consentement peut être retiré </a:t>
            </a:r>
            <a:r>
              <a:rPr lang="fr-LU" sz="2400" b="1" dirty="0" smtClean="0">
                <a:solidFill>
                  <a:srgbClr val="808080"/>
                </a:solidFill>
              </a:rPr>
              <a:t>à tout moment </a:t>
            </a:r>
            <a:r>
              <a:rPr lang="fr-LU" sz="2400" dirty="0" smtClean="0">
                <a:solidFill>
                  <a:srgbClr val="808080"/>
                </a:solidFill>
              </a:rPr>
              <a:t>avant ou pendant l’acte sexuel</a:t>
            </a:r>
          </a:p>
          <a:p>
            <a:r>
              <a:rPr lang="fr-LU" sz="2400" dirty="0" smtClean="0">
                <a:solidFill>
                  <a:srgbClr val="808080"/>
                </a:solidFill>
              </a:rPr>
              <a:t>Présomption irréfragable d’absence de consentement lorsque la victime est un mineur</a:t>
            </a:r>
          </a:p>
          <a:p>
            <a:pPr marL="0" indent="0">
              <a:buNone/>
            </a:pPr>
            <a:endParaRPr lang="en-US" sz="2400" dirty="0"/>
          </a:p>
          <a:p>
            <a:endParaRPr lang="fr-LU" sz="2400" dirty="0" smtClean="0">
              <a:solidFill>
                <a:schemeClr val="bg1">
                  <a:lumMod val="50000"/>
                </a:schemeClr>
              </a:solidFill>
            </a:endParaRPr>
          </a:p>
          <a:p>
            <a:endParaRPr lang="en-US" sz="2400" dirty="0"/>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6</a:t>
            </a:fld>
            <a:endParaRPr lang="fr-CH" dirty="0"/>
          </a:p>
        </p:txBody>
      </p:sp>
    </p:spTree>
    <p:extLst>
      <p:ext uri="{BB962C8B-B14F-4D97-AF65-F5344CB8AC3E}">
        <p14:creationId xmlns:p14="http://schemas.microsoft.com/office/powerpoint/2010/main" val="2319322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err="1" smtClean="0"/>
              <a:t>Définition</a:t>
            </a:r>
            <a:r>
              <a:rPr lang="en-US" sz="1600" dirty="0" smtClean="0"/>
              <a:t> plus </a:t>
            </a:r>
            <a:r>
              <a:rPr lang="en-US" sz="1600" dirty="0" err="1" smtClean="0"/>
              <a:t>précise</a:t>
            </a:r>
            <a:r>
              <a:rPr lang="en-US" sz="1600" dirty="0" smtClean="0"/>
              <a:t> du viol et de </a:t>
            </a:r>
            <a:r>
              <a:rPr lang="en-US" sz="1600" dirty="0" err="1" smtClean="0"/>
              <a:t>l’atteinte</a:t>
            </a:r>
            <a:r>
              <a:rPr lang="en-US" sz="1600" dirty="0" smtClean="0"/>
              <a:t> à </a:t>
            </a:r>
            <a:r>
              <a:rPr lang="en-US" sz="1600" dirty="0" err="1" smtClean="0"/>
              <a:t>l’intégrité</a:t>
            </a:r>
            <a:r>
              <a:rPr lang="en-US" sz="1600" dirty="0" smtClean="0"/>
              <a:t> </a:t>
            </a:r>
            <a:r>
              <a:rPr lang="en-US" sz="1600" dirty="0" err="1" smtClean="0"/>
              <a:t>sexuelle</a:t>
            </a:r>
            <a:endParaRPr lang="en-US" sz="1600" dirty="0"/>
          </a:p>
        </p:txBody>
      </p:sp>
      <p:sp>
        <p:nvSpPr>
          <p:cNvPr id="3" name="Content Placeholder 2"/>
          <p:cNvSpPr>
            <a:spLocks noGrp="1"/>
          </p:cNvSpPr>
          <p:nvPr>
            <p:ph idx="1"/>
          </p:nvPr>
        </p:nvSpPr>
        <p:spPr/>
        <p:txBody>
          <a:bodyPr/>
          <a:lstStyle/>
          <a:p>
            <a:r>
              <a:rPr lang="fr-LU" sz="1600" dirty="0">
                <a:solidFill>
                  <a:srgbClr val="808080"/>
                </a:solidFill>
              </a:rPr>
              <a:t>Viol</a:t>
            </a:r>
            <a:r>
              <a:rPr lang="fr-LU" sz="1600" dirty="0" smtClean="0">
                <a:solidFill>
                  <a:srgbClr val="808080"/>
                </a:solidFill>
              </a:rPr>
              <a:t>: précision qu’il s’agit de toute pénétration à connotation sexuelle </a:t>
            </a:r>
            <a:endParaRPr lang="fr-LU" sz="1600" dirty="0">
              <a:solidFill>
                <a:srgbClr val="808080"/>
              </a:solidFill>
            </a:endParaRPr>
          </a:p>
          <a:p>
            <a:r>
              <a:rPr lang="fr-LU" sz="1600" dirty="0">
                <a:solidFill>
                  <a:srgbClr val="808080"/>
                </a:solidFill>
              </a:rPr>
              <a:t>Atteinte à l’intégrité sexuelle</a:t>
            </a:r>
            <a:r>
              <a:rPr lang="fr-LU" sz="1600" dirty="0" smtClean="0">
                <a:solidFill>
                  <a:srgbClr val="808080"/>
                </a:solidFill>
              </a:rPr>
              <a:t>: « </a:t>
            </a:r>
            <a:r>
              <a:rPr lang="fr-CH" sz="1600" dirty="0">
                <a:solidFill>
                  <a:srgbClr val="808080"/>
                </a:solidFill>
              </a:rPr>
              <a:t>de quelque nature qu’elle soit et par quelque moyen que ce </a:t>
            </a:r>
            <a:r>
              <a:rPr lang="fr-CH" sz="1600" dirty="0" smtClean="0">
                <a:solidFill>
                  <a:srgbClr val="808080"/>
                </a:solidFill>
              </a:rPr>
              <a:t>soit », précision de l’élément constitutif de l’absence de consentement, suppression des termes « de l’un ou de l’autre sexe » </a:t>
            </a:r>
            <a:endParaRPr lang="fr-LU" sz="1600" dirty="0">
              <a:solidFill>
                <a:srgbClr val="808080"/>
              </a:solidFill>
            </a:endParaRPr>
          </a:p>
          <a:p>
            <a:r>
              <a:rPr lang="fr-LU" sz="1600" dirty="0" smtClean="0">
                <a:solidFill>
                  <a:srgbClr val="808080"/>
                </a:solidFill>
              </a:rPr>
              <a:t>Les définitions de ces infractions couvrent désormais non seulement les actes de pénétration pratiqués par l’auteur sur la personne de la victime, mais encore les </a:t>
            </a:r>
            <a:r>
              <a:rPr lang="fr-LU" sz="1600" b="1" dirty="0" smtClean="0">
                <a:solidFill>
                  <a:srgbClr val="808080"/>
                </a:solidFill>
              </a:rPr>
              <a:t>actes que la victime serait amenée à pratiquer sur la personne de l’auteur, sur elle-même ou sur une tierce personne</a:t>
            </a:r>
          </a:p>
          <a:p>
            <a:r>
              <a:rPr lang="fr-LU" sz="1600" dirty="0" smtClean="0">
                <a:solidFill>
                  <a:srgbClr val="808080"/>
                </a:solidFill>
              </a:rPr>
              <a:t>Les </a:t>
            </a:r>
            <a:r>
              <a:rPr lang="fr-LU" sz="1600" dirty="0">
                <a:solidFill>
                  <a:srgbClr val="808080"/>
                </a:solidFill>
              </a:rPr>
              <a:t>infractions revues ou créées ont une formulation et un champ d’application volontairement </a:t>
            </a:r>
            <a:r>
              <a:rPr lang="fr-LU" sz="1600" dirty="0" smtClean="0">
                <a:solidFill>
                  <a:srgbClr val="808080"/>
                </a:solidFill>
              </a:rPr>
              <a:t>large, </a:t>
            </a:r>
            <a:r>
              <a:rPr lang="fr-LU" sz="1600" dirty="0">
                <a:solidFill>
                  <a:srgbClr val="808080"/>
                </a:solidFill>
              </a:rPr>
              <a:t>afin de couvrir tant les infractions commises hors ligne, que celles commises dans l’</a:t>
            </a:r>
            <a:r>
              <a:rPr lang="fr-LU" sz="1600" b="1" dirty="0">
                <a:solidFill>
                  <a:srgbClr val="808080"/>
                </a:solidFill>
              </a:rPr>
              <a:t>environnement </a:t>
            </a:r>
            <a:r>
              <a:rPr lang="fr-LU" sz="1600" b="1" dirty="0" smtClean="0">
                <a:solidFill>
                  <a:srgbClr val="808080"/>
                </a:solidFill>
              </a:rPr>
              <a:t>numérique.</a:t>
            </a:r>
            <a:r>
              <a:rPr lang="en-US" sz="1600" b="1" dirty="0" smtClean="0">
                <a:solidFill>
                  <a:srgbClr val="808080"/>
                </a:solidFill>
              </a:rPr>
              <a:t/>
            </a:r>
            <a:br>
              <a:rPr lang="en-US" sz="1600" b="1" dirty="0" smtClean="0">
                <a:solidFill>
                  <a:srgbClr val="808080"/>
                </a:solidFill>
              </a:rPr>
            </a:br>
            <a:r>
              <a:rPr lang="en-US" sz="1600" b="1" dirty="0" smtClean="0">
                <a:solidFill>
                  <a:srgbClr val="808080"/>
                </a:solidFill>
              </a:rPr>
              <a:t/>
            </a:r>
            <a:br>
              <a:rPr lang="en-US" sz="1600" b="1" dirty="0" smtClean="0">
                <a:solidFill>
                  <a:srgbClr val="808080"/>
                </a:solidFill>
              </a:rPr>
            </a:br>
            <a:r>
              <a:rPr lang="fr-LU" sz="1600" dirty="0" smtClean="0">
                <a:solidFill>
                  <a:srgbClr val="808080"/>
                </a:solidFill>
              </a:rPr>
              <a:t>La </a:t>
            </a:r>
            <a:r>
              <a:rPr lang="fr-LU" sz="1600" dirty="0">
                <a:solidFill>
                  <a:srgbClr val="808080"/>
                </a:solidFill>
              </a:rPr>
              <a:t>formulation large des infractions souligne leur caractère </a:t>
            </a:r>
            <a:r>
              <a:rPr lang="fr-LU" sz="1600" i="1" dirty="0">
                <a:solidFill>
                  <a:srgbClr val="808080"/>
                </a:solidFill>
              </a:rPr>
              <a:t>« </a:t>
            </a:r>
            <a:r>
              <a:rPr lang="fr-LU" sz="1600" i="1" dirty="0" err="1">
                <a:solidFill>
                  <a:srgbClr val="808080"/>
                </a:solidFill>
              </a:rPr>
              <a:t>technology</a:t>
            </a:r>
            <a:r>
              <a:rPr lang="fr-LU" sz="1600" i="1" dirty="0">
                <a:solidFill>
                  <a:srgbClr val="808080"/>
                </a:solidFill>
              </a:rPr>
              <a:t> </a:t>
            </a:r>
            <a:r>
              <a:rPr lang="fr-LU" sz="1600" i="1" dirty="0" err="1">
                <a:solidFill>
                  <a:srgbClr val="808080"/>
                </a:solidFill>
              </a:rPr>
              <a:t>neutral</a:t>
            </a:r>
            <a:r>
              <a:rPr lang="fr-LU" sz="1600" i="1" dirty="0">
                <a:solidFill>
                  <a:srgbClr val="808080"/>
                </a:solidFill>
              </a:rPr>
              <a:t> »</a:t>
            </a:r>
            <a:r>
              <a:rPr lang="fr-LU" sz="1600" dirty="0">
                <a:solidFill>
                  <a:srgbClr val="808080"/>
                </a:solidFill>
              </a:rPr>
              <a:t>, alors que les articles ne font aucune différence entre environnement numérique ou non numérique.</a:t>
            </a:r>
          </a:p>
          <a:p>
            <a:endParaRPr lang="fr-LU" sz="2400" dirty="0" smtClean="0">
              <a:solidFill>
                <a:srgbClr val="808080"/>
              </a:solidFill>
            </a:endParaRPr>
          </a:p>
          <a:p>
            <a:endParaRPr lang="en-US"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7</a:t>
            </a:fld>
            <a:endParaRPr lang="fr-CH" dirty="0"/>
          </a:p>
        </p:txBody>
      </p:sp>
    </p:spTree>
    <p:extLst>
      <p:ext uri="{BB962C8B-B14F-4D97-AF65-F5344CB8AC3E}">
        <p14:creationId xmlns:p14="http://schemas.microsoft.com/office/powerpoint/2010/main" val="3208930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des </a:t>
            </a:r>
            <a:r>
              <a:rPr lang="en-US" dirty="0" err="1" smtClean="0"/>
              <a:t>mineurs</a:t>
            </a:r>
            <a:r>
              <a:rPr lang="en-US" dirty="0" smtClean="0"/>
              <a:t> de &lt; 16 </a:t>
            </a:r>
            <a:r>
              <a:rPr lang="en-US" dirty="0" err="1" smtClean="0"/>
              <a:t>ans</a:t>
            </a:r>
            <a:r>
              <a:rPr lang="en-US" dirty="0" smtClean="0"/>
              <a:t> </a:t>
            </a:r>
            <a:endParaRPr lang="en-US" dirty="0"/>
          </a:p>
        </p:txBody>
      </p:sp>
      <p:sp>
        <p:nvSpPr>
          <p:cNvPr id="3" name="Content Placeholder 2"/>
          <p:cNvSpPr>
            <a:spLocks noGrp="1"/>
          </p:cNvSpPr>
          <p:nvPr>
            <p:ph idx="1"/>
          </p:nvPr>
        </p:nvSpPr>
        <p:spPr>
          <a:xfrm>
            <a:off x="446088" y="699542"/>
            <a:ext cx="8229600" cy="3816424"/>
          </a:xfrm>
        </p:spPr>
        <p:txBody>
          <a:bodyPr/>
          <a:lstStyle/>
          <a:p>
            <a:pPr marL="0" indent="0">
              <a:buNone/>
            </a:pPr>
            <a:endParaRPr lang="fr-LU" sz="2400" dirty="0" smtClean="0">
              <a:solidFill>
                <a:srgbClr val="808080"/>
              </a:solidFill>
            </a:endParaRPr>
          </a:p>
          <a:p>
            <a:r>
              <a:rPr lang="fr-LU" sz="2000" dirty="0" smtClean="0">
                <a:solidFill>
                  <a:srgbClr val="808080"/>
                </a:solidFill>
              </a:rPr>
              <a:t>Maintien de l’interdiction d’entretenir </a:t>
            </a:r>
            <a:r>
              <a:rPr lang="fr-LU" sz="2000" dirty="0">
                <a:solidFill>
                  <a:srgbClr val="808080"/>
                </a:solidFill>
              </a:rPr>
              <a:t>des relations sexuelles avec des </a:t>
            </a:r>
            <a:r>
              <a:rPr lang="fr-LU" sz="2000" b="1" dirty="0">
                <a:solidFill>
                  <a:srgbClr val="808080"/>
                </a:solidFill>
              </a:rPr>
              <a:t>mineurs de moins de seize </a:t>
            </a:r>
            <a:r>
              <a:rPr lang="fr-LU" sz="2000" b="1" dirty="0" smtClean="0">
                <a:solidFill>
                  <a:srgbClr val="808080"/>
                </a:solidFill>
              </a:rPr>
              <a:t>ans</a:t>
            </a:r>
            <a:r>
              <a:rPr lang="fr-LU" sz="2000" dirty="0" smtClean="0">
                <a:solidFill>
                  <a:srgbClr val="808080"/>
                </a:solidFill>
              </a:rPr>
              <a:t>. </a:t>
            </a:r>
          </a:p>
          <a:p>
            <a:r>
              <a:rPr lang="fr-LU" sz="2000" dirty="0" smtClean="0">
                <a:solidFill>
                  <a:srgbClr val="808080"/>
                </a:solidFill>
              </a:rPr>
              <a:t>Création de deux articles (372bis et 375bis) relatifs aux </a:t>
            </a:r>
            <a:r>
              <a:rPr lang="fr-LU" sz="2000" b="1" dirty="0" smtClean="0">
                <a:solidFill>
                  <a:srgbClr val="808080"/>
                </a:solidFill>
              </a:rPr>
              <a:t>violences sexuelles </a:t>
            </a:r>
            <a:r>
              <a:rPr lang="fr-LU" sz="2000" dirty="0" smtClean="0">
                <a:solidFill>
                  <a:srgbClr val="808080"/>
                </a:solidFill>
              </a:rPr>
              <a:t>commises à l’égard des mineurs de moins de seize ans :</a:t>
            </a:r>
          </a:p>
          <a:p>
            <a:pPr marL="0" indent="0">
              <a:buNone/>
            </a:pPr>
            <a:endParaRPr lang="fr-LU" sz="2000" dirty="0" smtClean="0">
              <a:solidFill>
                <a:srgbClr val="808080"/>
              </a:solidFill>
            </a:endParaRPr>
          </a:p>
          <a:p>
            <a:endParaRPr lang="en-US" sz="24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8</a:t>
            </a:fld>
            <a:endParaRPr lang="fr-CH" dirty="0"/>
          </a:p>
        </p:txBody>
      </p:sp>
    </p:spTree>
    <p:extLst>
      <p:ext uri="{BB962C8B-B14F-4D97-AF65-F5344CB8AC3E}">
        <p14:creationId xmlns:p14="http://schemas.microsoft.com/office/powerpoint/2010/main" val="81293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protection </a:t>
            </a:r>
            <a:r>
              <a:rPr lang="en-US" dirty="0"/>
              <a:t>des </a:t>
            </a:r>
            <a:r>
              <a:rPr lang="en-US" dirty="0" err="1"/>
              <a:t>mineurs</a:t>
            </a:r>
            <a:r>
              <a:rPr lang="en-US" dirty="0"/>
              <a:t> de &lt; 16 </a:t>
            </a:r>
            <a:r>
              <a:rPr lang="en-US" dirty="0" err="1"/>
              <a:t>ans</a:t>
            </a:r>
            <a:r>
              <a:rPr lang="en-US" dirty="0"/>
              <a:t> </a:t>
            </a:r>
          </a:p>
        </p:txBody>
      </p:sp>
      <p:sp>
        <p:nvSpPr>
          <p:cNvPr id="3" name="Content Placeholder 2"/>
          <p:cNvSpPr>
            <a:spLocks noGrp="1"/>
          </p:cNvSpPr>
          <p:nvPr>
            <p:ph idx="1"/>
          </p:nvPr>
        </p:nvSpPr>
        <p:spPr>
          <a:xfrm>
            <a:off x="457200" y="945000"/>
            <a:ext cx="8229600" cy="3732966"/>
          </a:xfrm>
        </p:spPr>
        <p:txBody>
          <a:bodyPr/>
          <a:lstStyle/>
          <a:p>
            <a:r>
              <a:rPr lang="fr-FR" sz="2000" dirty="0">
                <a:solidFill>
                  <a:srgbClr val="808080"/>
                </a:solidFill>
              </a:rPr>
              <a:t>toute </a:t>
            </a:r>
            <a:r>
              <a:rPr lang="fr-FR" sz="2000" b="1" dirty="0">
                <a:solidFill>
                  <a:srgbClr val="808080"/>
                </a:solidFill>
              </a:rPr>
              <a:t>atteinte à l’intégrité sexuelle</a:t>
            </a:r>
            <a:r>
              <a:rPr lang="fr-FR" sz="2000" dirty="0">
                <a:solidFill>
                  <a:srgbClr val="808080"/>
                </a:solidFill>
              </a:rPr>
              <a:t>, de quelque nature qu’elle soit et par quelque moyen que ce soit, commise sur un mineur de </a:t>
            </a:r>
            <a:r>
              <a:rPr lang="fr-FR" sz="2000" dirty="0" smtClean="0">
                <a:solidFill>
                  <a:srgbClr val="808080"/>
                </a:solidFill>
              </a:rPr>
              <a:t>moins de 16 </a:t>
            </a:r>
            <a:r>
              <a:rPr lang="fr-FR" sz="2000" dirty="0">
                <a:solidFill>
                  <a:srgbClr val="808080"/>
                </a:solidFill>
              </a:rPr>
              <a:t>ans ou à l’aide d’un mineur de </a:t>
            </a:r>
            <a:r>
              <a:rPr lang="fr-FR" sz="2000" dirty="0" smtClean="0">
                <a:solidFill>
                  <a:srgbClr val="808080"/>
                </a:solidFill>
              </a:rPr>
              <a:t>&lt; 16 ans</a:t>
            </a:r>
            <a:r>
              <a:rPr lang="fr-FR" sz="2000" dirty="0">
                <a:solidFill>
                  <a:srgbClr val="808080"/>
                </a:solidFill>
              </a:rPr>
              <a:t>, y compris lorsque le mineur de </a:t>
            </a:r>
            <a:r>
              <a:rPr lang="fr-FR" sz="2000" dirty="0" smtClean="0">
                <a:solidFill>
                  <a:srgbClr val="808080"/>
                </a:solidFill>
              </a:rPr>
              <a:t>moins de 16 ans </a:t>
            </a:r>
            <a:r>
              <a:rPr lang="fr-FR" sz="2000" dirty="0">
                <a:solidFill>
                  <a:srgbClr val="808080"/>
                </a:solidFill>
              </a:rPr>
              <a:t>est amené à commettre l’acte sur son propre corps ou le corps d’une tierce personne, qu’il y consente ou </a:t>
            </a:r>
            <a:r>
              <a:rPr lang="fr-FR" sz="2000" dirty="0" smtClean="0">
                <a:solidFill>
                  <a:srgbClr val="808080"/>
                </a:solidFill>
              </a:rPr>
              <a:t>non</a:t>
            </a:r>
          </a:p>
          <a:p>
            <a:pPr lvl="1"/>
            <a:r>
              <a:rPr lang="fr-LU" sz="1400" dirty="0">
                <a:solidFill>
                  <a:srgbClr val="808080"/>
                </a:solidFill>
              </a:rPr>
              <a:t>Augmentation du seuil d’âge de 11 ans à 13 ans (circonstance aggravante) </a:t>
            </a:r>
          </a:p>
          <a:p>
            <a:pPr lvl="1"/>
            <a:r>
              <a:rPr lang="fr-LU" sz="1400" dirty="0">
                <a:solidFill>
                  <a:srgbClr val="808080"/>
                </a:solidFill>
              </a:rPr>
              <a:t>Augmentation de la peine en cas de violence ou menace commise sur un mineur de moins de 13 </a:t>
            </a:r>
            <a:r>
              <a:rPr lang="fr-LU" sz="1400" dirty="0" smtClean="0">
                <a:solidFill>
                  <a:srgbClr val="808080"/>
                </a:solidFill>
              </a:rPr>
              <a:t>ans</a:t>
            </a:r>
          </a:p>
          <a:p>
            <a:r>
              <a:rPr lang="fr-LU" sz="2000" dirty="0" smtClean="0">
                <a:solidFill>
                  <a:srgbClr val="808080"/>
                </a:solidFill>
              </a:rPr>
              <a:t>tout </a:t>
            </a:r>
            <a:r>
              <a:rPr lang="fr-LU" sz="2000" dirty="0">
                <a:solidFill>
                  <a:srgbClr val="808080"/>
                </a:solidFill>
              </a:rPr>
              <a:t>acte de pénétration sexuelle commis sur un mineur de moins de </a:t>
            </a:r>
            <a:r>
              <a:rPr lang="fr-LU" sz="2000" dirty="0" smtClean="0">
                <a:solidFill>
                  <a:srgbClr val="808080"/>
                </a:solidFill>
              </a:rPr>
              <a:t>16 </a:t>
            </a:r>
            <a:r>
              <a:rPr lang="fr-LU" sz="2000" dirty="0">
                <a:solidFill>
                  <a:srgbClr val="808080"/>
                </a:solidFill>
              </a:rPr>
              <a:t>ans </a:t>
            </a:r>
            <a:r>
              <a:rPr lang="fr-LU" sz="2000" b="1" dirty="0">
                <a:solidFill>
                  <a:srgbClr val="808080"/>
                </a:solidFill>
              </a:rPr>
              <a:t>est qualifié de viol</a:t>
            </a:r>
            <a:r>
              <a:rPr lang="fr-LU" sz="2000" dirty="0">
                <a:solidFill>
                  <a:srgbClr val="808080"/>
                </a:solidFill>
              </a:rPr>
              <a:t>, le mineur ne pouvant y consentir, le majeur ne pouvant s’y adonner sous aucun </a:t>
            </a:r>
            <a:r>
              <a:rPr lang="fr-LU" sz="2000" dirty="0" smtClean="0">
                <a:solidFill>
                  <a:srgbClr val="808080"/>
                </a:solidFill>
              </a:rPr>
              <a:t>prétexte</a:t>
            </a:r>
            <a:endParaRPr lang="fr-LU" sz="2800" dirty="0" smtClean="0">
              <a:solidFill>
                <a:srgbClr val="808080"/>
              </a:solidFill>
            </a:endParaRPr>
          </a:p>
          <a:p>
            <a:pPr marL="0" indent="0">
              <a:buNone/>
            </a:pPr>
            <a:endParaRPr lang="en-US" sz="2800" dirty="0">
              <a:solidFill>
                <a:srgbClr val="808080"/>
              </a:solidFill>
            </a:endParaRPr>
          </a:p>
        </p:txBody>
      </p:sp>
      <p:sp>
        <p:nvSpPr>
          <p:cNvPr id="4" name="Slide Number Placeholder 3"/>
          <p:cNvSpPr>
            <a:spLocks noGrp="1"/>
          </p:cNvSpPr>
          <p:nvPr>
            <p:ph type="sldNum" sz="quarter" idx="12"/>
          </p:nvPr>
        </p:nvSpPr>
        <p:spPr/>
        <p:txBody>
          <a:bodyPr/>
          <a:lstStyle/>
          <a:p>
            <a:pPr>
              <a:defRPr/>
            </a:pPr>
            <a:fld id="{8D9675EF-14CD-4ED8-B4FA-515528AC52E1}" type="slidenum">
              <a:rPr lang="fr-CH" smtClean="0"/>
              <a:pPr>
                <a:defRPr/>
              </a:pPr>
              <a:t>9</a:t>
            </a:fld>
            <a:endParaRPr lang="fr-CH" dirty="0"/>
          </a:p>
        </p:txBody>
      </p:sp>
    </p:spTree>
    <p:extLst>
      <p:ext uri="{BB962C8B-B14F-4D97-AF65-F5344CB8AC3E}">
        <p14:creationId xmlns:p14="http://schemas.microsoft.com/office/powerpoint/2010/main" val="2832493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Gouvernement luxembourgeois">
      <a:dk1>
        <a:srgbClr val="FF0000"/>
      </a:dk1>
      <a:lt1>
        <a:srgbClr val="FFFFFF"/>
      </a:lt1>
      <a:dk2>
        <a:srgbClr val="80808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ouvernement luxembourgeoi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153D7A-BEA3-4E69-A70F-B5403534B26C}">
  <ds:schemaRefs>
    <ds:schemaRef ds:uri="http://schemas.microsoft.com/sharepoint/v3/contenttype/forms"/>
  </ds:schemaRefs>
</ds:datastoreItem>
</file>

<file path=customXml/itemProps2.xml><?xml version="1.0" encoding="utf-8"?>
<ds:datastoreItem xmlns:ds="http://schemas.openxmlformats.org/officeDocument/2006/customXml" ds:itemID="{1B209EF8-DC4F-4A3F-B577-238EE448DAEB}">
  <ds:schemaRefs>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FC529D2E-4082-46ED-9E05-3E248CB59A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1492</Words>
  <Application>Microsoft Office PowerPoint</Application>
  <PresentationFormat>On-screen Show (16:9)</PresentationFormat>
  <Paragraphs>98</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Modèle par défaut</vt:lpstr>
      <vt:lpstr> </vt:lpstr>
      <vt:lpstr>Objectif des nouvelles dispositions</vt:lpstr>
      <vt:lpstr>Le contexte international</vt:lpstr>
      <vt:lpstr> Contenu du projet de loi</vt:lpstr>
      <vt:lpstr>Contenu du projet de loi</vt:lpstr>
      <vt:lpstr>Définition du consentement</vt:lpstr>
      <vt:lpstr>Définition plus précise du viol et de l’atteinte à l’intégrité sexuelle</vt:lpstr>
      <vt:lpstr>Protection des mineurs de &lt; 16 ans </vt:lpstr>
      <vt:lpstr>… protection des mineurs de &lt; 16 ans </vt:lpstr>
      <vt:lpstr>L’inceste</vt:lpstr>
      <vt:lpstr>Pédopornographie</vt:lpstr>
      <vt:lpstr>Les délais de prescription</vt:lpstr>
      <vt:lpstr>… les délais de prescription (crimes)</vt:lpstr>
      <vt:lpstr>… les délais de prescription (délits)</vt:lpstr>
      <vt:lpstr>En résumé</vt:lpstr>
    </vt:vector>
  </TitlesOfParts>
  <Company>CIE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Administrator</dc:creator>
  <cp:lastModifiedBy>Monique Feidt</cp:lastModifiedBy>
  <cp:revision>264</cp:revision>
  <cp:lastPrinted>2022-01-18T15:07:12Z</cp:lastPrinted>
  <dcterms:created xsi:type="dcterms:W3CDTF">2014-02-06T11:46:14Z</dcterms:created>
  <dcterms:modified xsi:type="dcterms:W3CDTF">2022-01-19T06:35:50Z</dcterms:modified>
</cp:coreProperties>
</file>