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5" r:id="rId4"/>
    <p:sldId id="276" r:id="rId5"/>
    <p:sldId id="277" r:id="rId6"/>
    <p:sldId id="278" r:id="rId7"/>
    <p:sldId id="264" r:id="rId8"/>
    <p:sldId id="265" r:id="rId9"/>
    <p:sldId id="266" r:id="rId10"/>
    <p:sldId id="267" r:id="rId11"/>
    <p:sldId id="268" r:id="rId12"/>
    <p:sldId id="269" r:id="rId13"/>
    <p:sldId id="271" r:id="rId14"/>
    <p:sldId id="272" r:id="rId15"/>
    <p:sldId id="270" r:id="rId16"/>
    <p:sldId id="274" r:id="rId17"/>
    <p:sldId id="273"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ga C940" initials="YC" lastIdx="12" clrIdx="0">
    <p:extLst>
      <p:ext uri="{19B8F6BF-5375-455C-9EA6-DF929625EA0E}">
        <p15:presenceInfo xmlns:p15="http://schemas.microsoft.com/office/powerpoint/2012/main" userId="f7a494f10bdaa659" providerId="Windows Live"/>
      </p:ext>
    </p:extLst>
  </p:cmAuthor>
  <p:cmAuthor id="2" name="Lucie Waltzer" initials="LW" lastIdx="15" clrIdx="1">
    <p:extLst>
      <p:ext uri="{19B8F6BF-5375-455C-9EA6-DF929625EA0E}">
        <p15:presenceInfo xmlns:p15="http://schemas.microsoft.com/office/powerpoint/2012/main" userId="S-1-5-21-1853638256-1627474789-312552118-25574" providerId="AD"/>
      </p:ext>
    </p:extLst>
  </p:cmAuthor>
  <p:cmAuthor id="3" name="MAY Muriel" initials="MM" lastIdx="12" clrIdx="2">
    <p:extLst>
      <p:ext uri="{19B8F6BF-5375-455C-9EA6-DF929625EA0E}">
        <p15:presenceInfo xmlns:p15="http://schemas.microsoft.com/office/powerpoint/2012/main" userId="S-1-5-21-1853638256-1627474789-312552118-38312" providerId="AD"/>
      </p:ext>
    </p:extLst>
  </p:cmAuthor>
  <p:cmAuthor id="4" name="Isabelle MEYERS" initials="IM" lastIdx="26" clrIdx="3">
    <p:extLst>
      <p:ext uri="{19B8F6BF-5375-455C-9EA6-DF929625EA0E}">
        <p15:presenceInfo xmlns:p15="http://schemas.microsoft.com/office/powerpoint/2012/main" userId="S-1-5-21-1853638256-1627474789-312552118-40290" providerId="AD"/>
      </p:ext>
    </p:extLst>
  </p:cmAuthor>
  <p:cmAuthor id="5" name="Denise Villanyi" initials="DV" lastIdx="7" clrIdx="4">
    <p:extLst>
      <p:ext uri="{19B8F6BF-5375-455C-9EA6-DF929625EA0E}">
        <p15:presenceInfo xmlns:p15="http://schemas.microsoft.com/office/powerpoint/2012/main" userId="S-1-5-21-1853638256-1627474789-312552118-264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2" autoAdjust="0"/>
    <p:restoredTop sz="94610"/>
  </p:normalViewPr>
  <p:slideViewPr>
    <p:cSldViewPr snapToGrid="0" snapToObjects="1" showGuides="1">
      <p:cViewPr varScale="1">
        <p:scale>
          <a:sx n="154" d="100"/>
          <a:sy n="154" d="100"/>
        </p:scale>
        <p:origin x="696" y="144"/>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4D532FCE-E13C-4B44-BDFE-586B28C98658}"/>
              </a:ext>
            </a:extLst>
          </p:cNvPr>
          <p:cNvSpPr>
            <a:spLocks noGrp="1"/>
          </p:cNvSpPr>
          <p:nvPr>
            <p:ph type="pic" sz="quarter" idx="14"/>
          </p:nvPr>
        </p:nvSpPr>
        <p:spPr>
          <a:xfrm>
            <a:off x="0" y="0"/>
            <a:ext cx="12191999" cy="6857999"/>
          </a:xfrm>
        </p:spPr>
        <p:txBody>
          <a:bodyPr/>
          <a:lstStyle/>
          <a:p>
            <a:endParaRPr lang="fr-FR"/>
          </a:p>
        </p:txBody>
      </p:sp>
      <p:sp>
        <p:nvSpPr>
          <p:cNvPr id="2" name="Titre 1">
            <a:extLst>
              <a:ext uri="{FF2B5EF4-FFF2-40B4-BE49-F238E27FC236}">
                <a16:creationId xmlns:a16="http://schemas.microsoft.com/office/drawing/2014/main" id="{627B4C28-787B-0E48-9395-7E1C5F7DE971}"/>
              </a:ext>
            </a:extLst>
          </p:cNvPr>
          <p:cNvSpPr>
            <a:spLocks noGrp="1"/>
          </p:cNvSpPr>
          <p:nvPr>
            <p:ph type="title"/>
          </p:nvPr>
        </p:nvSpPr>
        <p:spPr>
          <a:xfrm>
            <a:off x="7183394" y="1980206"/>
            <a:ext cx="5008605" cy="1586380"/>
          </a:xfrm>
        </p:spPr>
        <p:txBody>
          <a:bodyPr/>
          <a:lstStyle>
            <a:lvl1pPr>
              <a:defRPr>
                <a:solidFill>
                  <a:schemeClr val="bg1"/>
                </a:solidFill>
              </a:defRPr>
            </a:lvl1pPr>
          </a:lstStyle>
          <a:p>
            <a:r>
              <a:rPr lang="fr-FR" dirty="0"/>
              <a:t>Modifiez le style du titre</a:t>
            </a:r>
          </a:p>
        </p:txBody>
      </p:sp>
      <p:sp>
        <p:nvSpPr>
          <p:cNvPr id="7" name="Espace réservé du texte 6">
            <a:extLst>
              <a:ext uri="{FF2B5EF4-FFF2-40B4-BE49-F238E27FC236}">
                <a16:creationId xmlns:a16="http://schemas.microsoft.com/office/drawing/2014/main" id="{F0C3FAFA-4F15-4C46-B978-5CC649DE61EF}"/>
              </a:ext>
            </a:extLst>
          </p:cNvPr>
          <p:cNvSpPr>
            <a:spLocks noGrp="1"/>
          </p:cNvSpPr>
          <p:nvPr>
            <p:ph type="body" sz="quarter" idx="13"/>
          </p:nvPr>
        </p:nvSpPr>
        <p:spPr>
          <a:xfrm>
            <a:off x="7183394" y="1172666"/>
            <a:ext cx="5008605" cy="781546"/>
          </a:xfrm>
        </p:spPr>
        <p:txBody>
          <a:bodyPr>
            <a:noAutofit/>
          </a:bodyPr>
          <a:lstStyle>
            <a:lvl1pPr marL="0" indent="0">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fr-FR" dirty="0"/>
              <a:t>Cliquez pour modifier les styles du texte du masque</a:t>
            </a:r>
          </a:p>
        </p:txBody>
      </p:sp>
      <p:sp>
        <p:nvSpPr>
          <p:cNvPr id="11" name="Espace réservé du texte 10">
            <a:extLst>
              <a:ext uri="{FF2B5EF4-FFF2-40B4-BE49-F238E27FC236}">
                <a16:creationId xmlns:a16="http://schemas.microsoft.com/office/drawing/2014/main" id="{D2D901FF-17FD-DF4B-A88F-D168F3E6A506}"/>
              </a:ext>
            </a:extLst>
          </p:cNvPr>
          <p:cNvSpPr>
            <a:spLocks noGrp="1"/>
          </p:cNvSpPr>
          <p:nvPr>
            <p:ph type="body" sz="quarter" idx="15"/>
          </p:nvPr>
        </p:nvSpPr>
        <p:spPr>
          <a:xfrm>
            <a:off x="7183394" y="4209032"/>
            <a:ext cx="5008605" cy="1507556"/>
          </a:xfrm>
        </p:spPr>
        <p:txBody>
          <a:bodyPr>
            <a:no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6" name="Connecteur droit 5">
            <a:extLst>
              <a:ext uri="{FF2B5EF4-FFF2-40B4-BE49-F238E27FC236}">
                <a16:creationId xmlns:a16="http://schemas.microsoft.com/office/drawing/2014/main" id="{84E8C948-2D5E-FA42-8C26-885B9813A622}"/>
              </a:ext>
            </a:extLst>
          </p:cNvPr>
          <p:cNvCxnSpPr>
            <a:cxnSpLocks/>
          </p:cNvCxnSpPr>
          <p:nvPr userDrawn="1"/>
        </p:nvCxnSpPr>
        <p:spPr>
          <a:xfrm>
            <a:off x="548640" y="6281928"/>
            <a:ext cx="11082528"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F9189052-612E-4848-A1D1-BA1F7234E1BD}"/>
              </a:ext>
            </a:extLst>
          </p:cNvPr>
          <p:cNvCxnSpPr>
            <a:cxnSpLocks/>
          </p:cNvCxnSpPr>
          <p:nvPr userDrawn="1"/>
        </p:nvCxnSpPr>
        <p:spPr>
          <a:xfrm>
            <a:off x="548640" y="548640"/>
            <a:ext cx="11082528"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705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A8B17B-E2BE-594D-B572-0C26B4E99151}"/>
              </a:ext>
            </a:extLst>
          </p:cNvPr>
          <p:cNvSpPr>
            <a:spLocks noGrp="1"/>
          </p:cNvSpPr>
          <p:nvPr>
            <p:ph type="title" hasCustomPrompt="1"/>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F50C02BB-964A-2749-861F-53FAD96B4C8D}"/>
              </a:ext>
            </a:extLst>
          </p:cNvPr>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2577944-DD15-C147-A430-D3824C5EBB21}"/>
              </a:ext>
            </a:extLst>
          </p:cNvPr>
          <p:cNvSpPr>
            <a:spLocks noGrp="1"/>
          </p:cNvSpPr>
          <p:nvPr>
            <p:ph type="dt" sz="half" idx="10"/>
          </p:nvPr>
        </p:nvSpPr>
        <p:spPr/>
        <p:txBody>
          <a:bodyPr/>
          <a:lstStyle/>
          <a:p>
            <a:fld id="{899941F2-E08C-2347-ABA3-0C4AC5F41716}" type="datetimeFigureOut">
              <a:rPr lang="fr-FR" smtClean="0"/>
              <a:t>21/03/2022</a:t>
            </a:fld>
            <a:endParaRPr lang="fr-FR"/>
          </a:p>
        </p:txBody>
      </p:sp>
      <p:sp>
        <p:nvSpPr>
          <p:cNvPr id="5" name="Espace réservé du pied de page 4">
            <a:extLst>
              <a:ext uri="{FF2B5EF4-FFF2-40B4-BE49-F238E27FC236}">
                <a16:creationId xmlns:a16="http://schemas.microsoft.com/office/drawing/2014/main" id="{992E11ED-71F0-B948-BC5D-CCD37F7076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9353133-D436-5E4C-9F39-90FF3C71680C}"/>
              </a:ext>
            </a:extLst>
          </p:cNvPr>
          <p:cNvSpPr>
            <a:spLocks noGrp="1"/>
          </p:cNvSpPr>
          <p:nvPr>
            <p:ph type="sldNum" sz="quarter" idx="12"/>
          </p:nvPr>
        </p:nvSpPr>
        <p:spPr/>
        <p:txBody>
          <a:bodyPr/>
          <a:lstStyle/>
          <a:p>
            <a:fld id="{FE55ABE8-20E6-C74F-9CFB-0E807097A54D}" type="slidenum">
              <a:rPr lang="fr-FR" smtClean="0"/>
              <a:t>‹#›</a:t>
            </a:fld>
            <a:endParaRPr lang="fr-FR"/>
          </a:p>
        </p:txBody>
      </p:sp>
    </p:spTree>
    <p:extLst>
      <p:ext uri="{BB962C8B-B14F-4D97-AF65-F5344CB8AC3E}">
        <p14:creationId xmlns:p14="http://schemas.microsoft.com/office/powerpoint/2010/main" val="290993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4510E9-AA09-C64A-B4D3-5453D174684F}"/>
              </a:ext>
            </a:extLst>
          </p:cNvPr>
          <p:cNvSpPr>
            <a:spLocks noGrp="1"/>
          </p:cNvSpPr>
          <p:nvPr>
            <p:ph type="title" hasCustomPrompt="1"/>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DE2D7F2E-4C8A-8C48-8BE7-ED0D96E3C6C0}"/>
              </a:ext>
            </a:extLst>
          </p:cNvPr>
          <p:cNvSpPr>
            <a:spLocks noGrp="1"/>
          </p:cNvSpPr>
          <p:nvPr>
            <p:ph sz="half" idx="1"/>
          </p:nvPr>
        </p:nvSpPr>
        <p:spPr>
          <a:xfrm>
            <a:off x="0" y="1690689"/>
            <a:ext cx="6096000" cy="4188904"/>
          </a:xfrm>
        </p:spPr>
        <p:txBody>
          <a:bodyPr lIns="540000" rIns="540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4EC42C2-B273-4D4B-BD0E-CBD8F58407F5}"/>
              </a:ext>
            </a:extLst>
          </p:cNvPr>
          <p:cNvSpPr>
            <a:spLocks noGrp="1"/>
          </p:cNvSpPr>
          <p:nvPr>
            <p:ph type="dt" sz="half" idx="10"/>
          </p:nvPr>
        </p:nvSpPr>
        <p:spPr/>
        <p:txBody>
          <a:bodyPr/>
          <a:lstStyle/>
          <a:p>
            <a:fld id="{899941F2-E08C-2347-ABA3-0C4AC5F41716}" type="datetimeFigureOut">
              <a:rPr lang="fr-FR" smtClean="0"/>
              <a:t>21/03/2022</a:t>
            </a:fld>
            <a:endParaRPr lang="fr-FR"/>
          </a:p>
        </p:txBody>
      </p:sp>
      <p:sp>
        <p:nvSpPr>
          <p:cNvPr id="6" name="Espace réservé du pied de page 5">
            <a:extLst>
              <a:ext uri="{FF2B5EF4-FFF2-40B4-BE49-F238E27FC236}">
                <a16:creationId xmlns:a16="http://schemas.microsoft.com/office/drawing/2014/main" id="{CBF10414-A016-814B-911E-881A8D87D4D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FD73654-FCF7-EE4E-BF49-BA616D4CEBCC}"/>
              </a:ext>
            </a:extLst>
          </p:cNvPr>
          <p:cNvSpPr>
            <a:spLocks noGrp="1"/>
          </p:cNvSpPr>
          <p:nvPr>
            <p:ph type="sldNum" sz="quarter" idx="12"/>
          </p:nvPr>
        </p:nvSpPr>
        <p:spPr/>
        <p:txBody>
          <a:bodyPr/>
          <a:lstStyle/>
          <a:p>
            <a:fld id="{FE55ABE8-20E6-C74F-9CFB-0E807097A54D}" type="slidenum">
              <a:rPr lang="fr-FR" smtClean="0"/>
              <a:t>‹#›</a:t>
            </a:fld>
            <a:endParaRPr lang="fr-FR"/>
          </a:p>
        </p:txBody>
      </p:sp>
      <p:sp>
        <p:nvSpPr>
          <p:cNvPr id="8" name="Espace réservé du contenu 2">
            <a:extLst>
              <a:ext uri="{FF2B5EF4-FFF2-40B4-BE49-F238E27FC236}">
                <a16:creationId xmlns:a16="http://schemas.microsoft.com/office/drawing/2014/main" id="{C88B63F1-A913-BA43-A84C-24624BE4F1E4}"/>
              </a:ext>
            </a:extLst>
          </p:cNvPr>
          <p:cNvSpPr>
            <a:spLocks noGrp="1"/>
          </p:cNvSpPr>
          <p:nvPr>
            <p:ph sz="half" idx="13"/>
          </p:nvPr>
        </p:nvSpPr>
        <p:spPr>
          <a:xfrm>
            <a:off x="6096000" y="1690689"/>
            <a:ext cx="6096000" cy="4188904"/>
          </a:xfrm>
        </p:spPr>
        <p:txBody>
          <a:bodyPr lIns="540000" rIns="54000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64811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4510E9-AA09-C64A-B4D3-5453D174684F}"/>
              </a:ext>
            </a:extLst>
          </p:cNvPr>
          <p:cNvSpPr>
            <a:spLocks noGrp="1"/>
          </p:cNvSpPr>
          <p:nvPr>
            <p:ph type="title"/>
          </p:nvPr>
        </p:nvSpPr>
        <p:spPr>
          <a:xfrm>
            <a:off x="0" y="758951"/>
            <a:ext cx="6096000" cy="931737"/>
          </a:xfrm>
        </p:spPr>
        <p:txBody>
          <a:bodyPr>
            <a:noAutofit/>
          </a:bodyPr>
          <a:lstStyle>
            <a:lvl1pPr>
              <a:defRPr sz="3600">
                <a:solidFill>
                  <a:schemeClr val="accent3"/>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DE2D7F2E-4C8A-8C48-8BE7-ED0D96E3C6C0}"/>
              </a:ext>
            </a:extLst>
          </p:cNvPr>
          <p:cNvSpPr>
            <a:spLocks noGrp="1"/>
          </p:cNvSpPr>
          <p:nvPr>
            <p:ph sz="half" idx="1"/>
          </p:nvPr>
        </p:nvSpPr>
        <p:spPr>
          <a:xfrm>
            <a:off x="0" y="2167445"/>
            <a:ext cx="6096000" cy="3712148"/>
          </a:xfrm>
        </p:spPr>
        <p:txBody>
          <a:bodyPr lIns="540000" rIns="540000">
            <a:normAutofit/>
          </a:bodyPr>
          <a:lstStyle>
            <a:lvl1pPr marL="0" indent="0">
              <a:buNone/>
              <a:defRPr sz="2400">
                <a:solidFill>
                  <a:schemeClr val="tx2"/>
                </a:solidFill>
              </a:defRPr>
            </a:lvl1pPr>
            <a:lvl2pPr marL="457200" indent="0">
              <a:buNone/>
              <a:defRPr sz="20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a:extLst>
              <a:ext uri="{FF2B5EF4-FFF2-40B4-BE49-F238E27FC236}">
                <a16:creationId xmlns:a16="http://schemas.microsoft.com/office/drawing/2014/main" id="{24EC42C2-B273-4D4B-BD0E-CBD8F58407F5}"/>
              </a:ext>
            </a:extLst>
          </p:cNvPr>
          <p:cNvSpPr>
            <a:spLocks noGrp="1"/>
          </p:cNvSpPr>
          <p:nvPr>
            <p:ph type="dt" sz="half" idx="10"/>
          </p:nvPr>
        </p:nvSpPr>
        <p:spPr/>
        <p:txBody>
          <a:bodyPr/>
          <a:lstStyle/>
          <a:p>
            <a:fld id="{899941F2-E08C-2347-ABA3-0C4AC5F41716}" type="datetimeFigureOut">
              <a:rPr lang="fr-FR" smtClean="0"/>
              <a:t>21/03/2022</a:t>
            </a:fld>
            <a:endParaRPr lang="fr-FR"/>
          </a:p>
        </p:txBody>
      </p:sp>
      <p:sp>
        <p:nvSpPr>
          <p:cNvPr id="6" name="Espace réservé du pied de page 5">
            <a:extLst>
              <a:ext uri="{FF2B5EF4-FFF2-40B4-BE49-F238E27FC236}">
                <a16:creationId xmlns:a16="http://schemas.microsoft.com/office/drawing/2014/main" id="{CBF10414-A016-814B-911E-881A8D87D4D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FD73654-FCF7-EE4E-BF49-BA616D4CEBCC}"/>
              </a:ext>
            </a:extLst>
          </p:cNvPr>
          <p:cNvSpPr>
            <a:spLocks noGrp="1"/>
          </p:cNvSpPr>
          <p:nvPr>
            <p:ph type="sldNum" sz="quarter" idx="12"/>
          </p:nvPr>
        </p:nvSpPr>
        <p:spPr/>
        <p:txBody>
          <a:bodyPr/>
          <a:lstStyle/>
          <a:p>
            <a:fld id="{FE55ABE8-20E6-C74F-9CFB-0E807097A54D}" type="slidenum">
              <a:rPr lang="fr-FR" smtClean="0"/>
              <a:t>‹#›</a:t>
            </a:fld>
            <a:endParaRPr lang="fr-FR"/>
          </a:p>
        </p:txBody>
      </p:sp>
      <p:sp>
        <p:nvSpPr>
          <p:cNvPr id="9" name="Espace réservé pour une image  8">
            <a:extLst>
              <a:ext uri="{FF2B5EF4-FFF2-40B4-BE49-F238E27FC236}">
                <a16:creationId xmlns:a16="http://schemas.microsoft.com/office/drawing/2014/main" id="{DEE08868-47B1-C744-B47D-98F52C0FF927}"/>
              </a:ext>
            </a:extLst>
          </p:cNvPr>
          <p:cNvSpPr>
            <a:spLocks noGrp="1"/>
          </p:cNvSpPr>
          <p:nvPr>
            <p:ph type="pic" sz="quarter" idx="13"/>
          </p:nvPr>
        </p:nvSpPr>
        <p:spPr>
          <a:xfrm>
            <a:off x="6096000" y="758825"/>
            <a:ext cx="5526088" cy="5121275"/>
          </a:xfrm>
        </p:spPr>
        <p:txBody>
          <a:bodyPr/>
          <a:lstStyle/>
          <a:p>
            <a:endParaRPr lang="fr-FR"/>
          </a:p>
        </p:txBody>
      </p:sp>
    </p:spTree>
    <p:extLst>
      <p:ext uri="{BB962C8B-B14F-4D97-AF65-F5344CB8AC3E}">
        <p14:creationId xmlns:p14="http://schemas.microsoft.com/office/powerpoint/2010/main" val="171532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7B4C28-787B-0E48-9395-7E1C5F7DE97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145EE18-DD30-9C46-A5B7-DDC038F66CEF}"/>
              </a:ext>
            </a:extLst>
          </p:cNvPr>
          <p:cNvSpPr>
            <a:spLocks noGrp="1"/>
          </p:cNvSpPr>
          <p:nvPr>
            <p:ph type="dt" sz="half" idx="10"/>
          </p:nvPr>
        </p:nvSpPr>
        <p:spPr/>
        <p:txBody>
          <a:bodyPr/>
          <a:lstStyle/>
          <a:p>
            <a:fld id="{899941F2-E08C-2347-ABA3-0C4AC5F41716}" type="datetimeFigureOut">
              <a:rPr lang="fr-FR" smtClean="0"/>
              <a:t>21/03/2022</a:t>
            </a:fld>
            <a:endParaRPr lang="fr-FR"/>
          </a:p>
        </p:txBody>
      </p:sp>
      <p:sp>
        <p:nvSpPr>
          <p:cNvPr id="4" name="Espace réservé du pied de page 3">
            <a:extLst>
              <a:ext uri="{FF2B5EF4-FFF2-40B4-BE49-F238E27FC236}">
                <a16:creationId xmlns:a16="http://schemas.microsoft.com/office/drawing/2014/main" id="{E02D4472-649A-6B4A-882F-DBA181D0A37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7018ABC-1574-AD41-B00F-0C6CA43DF58D}"/>
              </a:ext>
            </a:extLst>
          </p:cNvPr>
          <p:cNvSpPr>
            <a:spLocks noGrp="1"/>
          </p:cNvSpPr>
          <p:nvPr>
            <p:ph type="sldNum" sz="quarter" idx="12"/>
          </p:nvPr>
        </p:nvSpPr>
        <p:spPr/>
        <p:txBody>
          <a:bodyPr/>
          <a:lstStyle/>
          <a:p>
            <a:fld id="{FE55ABE8-20E6-C74F-9CFB-0E807097A54D}" type="slidenum">
              <a:rPr lang="fr-FR" smtClean="0"/>
              <a:t>‹#›</a:t>
            </a:fld>
            <a:endParaRPr lang="fr-FR"/>
          </a:p>
        </p:txBody>
      </p:sp>
    </p:spTree>
    <p:extLst>
      <p:ext uri="{BB962C8B-B14F-4D97-AF65-F5344CB8AC3E}">
        <p14:creationId xmlns:p14="http://schemas.microsoft.com/office/powerpoint/2010/main" val="12562763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72EE110-0CA8-454B-8537-31DD97E2925E}"/>
              </a:ext>
            </a:extLst>
          </p:cNvPr>
          <p:cNvSpPr>
            <a:spLocks noGrp="1"/>
          </p:cNvSpPr>
          <p:nvPr>
            <p:ph type="title"/>
          </p:nvPr>
        </p:nvSpPr>
        <p:spPr>
          <a:xfrm>
            <a:off x="0" y="758951"/>
            <a:ext cx="12192000" cy="931737"/>
          </a:xfrm>
          <a:prstGeom prst="rect">
            <a:avLst/>
          </a:prstGeom>
          <a:noFill/>
        </p:spPr>
        <p:txBody>
          <a:bodyPr vert="horz" lIns="540000" tIns="0" rIns="540000" bIns="0" rtlCol="0" anchor="t" anchorCtr="0">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75E5B57E-382D-5640-96FF-292DB7C24B9F}"/>
              </a:ext>
            </a:extLst>
          </p:cNvPr>
          <p:cNvSpPr>
            <a:spLocks noGrp="1"/>
          </p:cNvSpPr>
          <p:nvPr>
            <p:ph type="body" idx="1"/>
          </p:nvPr>
        </p:nvSpPr>
        <p:spPr>
          <a:xfrm>
            <a:off x="0" y="1690689"/>
            <a:ext cx="12192000" cy="4178096"/>
          </a:xfrm>
          <a:prstGeom prst="rect">
            <a:avLst/>
          </a:prstGeom>
        </p:spPr>
        <p:txBody>
          <a:bodyPr vert="horz" lIns="540000" tIns="0" rIns="54000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310088C5-B016-2E45-AAF3-7EA5DE3407CE}"/>
              </a:ext>
            </a:extLst>
          </p:cNvPr>
          <p:cNvSpPr>
            <a:spLocks noGrp="1"/>
          </p:cNvSpPr>
          <p:nvPr>
            <p:ph type="dt" sz="half" idx="2"/>
          </p:nvPr>
        </p:nvSpPr>
        <p:spPr>
          <a:xfrm>
            <a:off x="0" y="6356350"/>
            <a:ext cx="3581400" cy="365125"/>
          </a:xfrm>
          <a:prstGeom prst="rect">
            <a:avLst/>
          </a:prstGeom>
        </p:spPr>
        <p:txBody>
          <a:bodyPr vert="horz" lIns="540000" tIns="45720" rIns="91440" bIns="45720" rtlCol="0" anchor="ctr"/>
          <a:lstStyle>
            <a:lvl1pPr algn="l">
              <a:defRPr sz="1200">
                <a:solidFill>
                  <a:schemeClr val="accent3"/>
                </a:solidFill>
                <a:latin typeface="Arial" panose="020B0604020202020204" pitchFamily="34" charset="0"/>
                <a:cs typeface="Arial" panose="020B0604020202020204" pitchFamily="34" charset="0"/>
              </a:defRPr>
            </a:lvl1pPr>
          </a:lstStyle>
          <a:p>
            <a:fld id="{899941F2-E08C-2347-ABA3-0C4AC5F41716}" type="datetimeFigureOut">
              <a:rPr lang="fr-FR" smtClean="0"/>
              <a:pPr/>
              <a:t>21/03/2022</a:t>
            </a:fld>
            <a:endParaRPr lang="fr-FR"/>
          </a:p>
        </p:txBody>
      </p:sp>
      <p:sp>
        <p:nvSpPr>
          <p:cNvPr id="5" name="Espace réservé du pied de page 4">
            <a:extLst>
              <a:ext uri="{FF2B5EF4-FFF2-40B4-BE49-F238E27FC236}">
                <a16:creationId xmlns:a16="http://schemas.microsoft.com/office/drawing/2014/main" id="{27EFBDE2-20B8-B74E-A41C-24505174820A}"/>
              </a:ext>
            </a:extLst>
          </p:cNvPr>
          <p:cNvSpPr>
            <a:spLocks noGrp="1"/>
          </p:cNvSpPr>
          <p:nvPr>
            <p:ph type="ftr" sz="quarter" idx="3"/>
          </p:nvPr>
        </p:nvSpPr>
        <p:spPr>
          <a:xfrm>
            <a:off x="3581400" y="6356350"/>
            <a:ext cx="50292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fr-FR"/>
          </a:p>
        </p:txBody>
      </p:sp>
      <p:sp>
        <p:nvSpPr>
          <p:cNvPr id="6" name="Espace réservé du numéro de diapositive 5">
            <a:extLst>
              <a:ext uri="{FF2B5EF4-FFF2-40B4-BE49-F238E27FC236}">
                <a16:creationId xmlns:a16="http://schemas.microsoft.com/office/drawing/2014/main" id="{9585AEBF-79BA-AF49-904F-FF75D8AF9B4E}"/>
              </a:ext>
            </a:extLst>
          </p:cNvPr>
          <p:cNvSpPr>
            <a:spLocks noGrp="1"/>
          </p:cNvSpPr>
          <p:nvPr>
            <p:ph type="sldNum" sz="quarter" idx="4"/>
          </p:nvPr>
        </p:nvSpPr>
        <p:spPr>
          <a:xfrm>
            <a:off x="8610600" y="6356350"/>
            <a:ext cx="3581400" cy="365125"/>
          </a:xfrm>
          <a:prstGeom prst="rect">
            <a:avLst/>
          </a:prstGeom>
        </p:spPr>
        <p:txBody>
          <a:bodyPr vert="horz" lIns="91440" tIns="45720" rIns="540000" bIns="45720" rtlCol="0" anchor="ctr"/>
          <a:lstStyle>
            <a:lvl1pPr algn="r">
              <a:defRPr sz="1200">
                <a:solidFill>
                  <a:schemeClr val="accent3"/>
                </a:solidFill>
                <a:latin typeface="Arial" panose="020B0604020202020204" pitchFamily="34" charset="0"/>
                <a:cs typeface="Arial" panose="020B0604020202020204" pitchFamily="34" charset="0"/>
              </a:defRPr>
            </a:lvl1pPr>
          </a:lstStyle>
          <a:p>
            <a:fld id="{FE55ABE8-20E6-C74F-9CFB-0E807097A54D}" type="slidenum">
              <a:rPr lang="fr-FR" smtClean="0"/>
              <a:pPr/>
              <a:t>‹#›</a:t>
            </a:fld>
            <a:endParaRPr lang="fr-FR"/>
          </a:p>
        </p:txBody>
      </p:sp>
      <p:cxnSp>
        <p:nvCxnSpPr>
          <p:cNvPr id="8" name="Connecteur droit 7">
            <a:extLst>
              <a:ext uri="{FF2B5EF4-FFF2-40B4-BE49-F238E27FC236}">
                <a16:creationId xmlns:a16="http://schemas.microsoft.com/office/drawing/2014/main" id="{6D3C6A80-5DA9-2840-98AA-A77782B19B90}"/>
              </a:ext>
            </a:extLst>
          </p:cNvPr>
          <p:cNvCxnSpPr>
            <a:cxnSpLocks/>
          </p:cNvCxnSpPr>
          <p:nvPr userDrawn="1"/>
        </p:nvCxnSpPr>
        <p:spPr>
          <a:xfrm>
            <a:off x="548640" y="6281928"/>
            <a:ext cx="11082528"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88A4FC2B-4F07-1D4D-9FC1-09B2AAAF918E}"/>
              </a:ext>
            </a:extLst>
          </p:cNvPr>
          <p:cNvCxnSpPr>
            <a:cxnSpLocks/>
          </p:cNvCxnSpPr>
          <p:nvPr userDrawn="1"/>
        </p:nvCxnSpPr>
        <p:spPr>
          <a:xfrm>
            <a:off x="548640" y="548640"/>
            <a:ext cx="11082528"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077130"/>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52" r:id="rId3"/>
    <p:sldLayoutId id="2147483655" r:id="rId4"/>
    <p:sldLayoutId id="2147483656" r:id="rId5"/>
  </p:sldLayoutIdLst>
  <p:txStyles>
    <p:titleStyle>
      <a:lvl1pPr algn="l" defTabSz="914400" rtl="0" eaLnBrk="1" latinLnBrk="0" hangingPunct="1">
        <a:lnSpc>
          <a:spcPct val="90000"/>
        </a:lnSpc>
        <a:spcBef>
          <a:spcPct val="0"/>
        </a:spcBef>
        <a:buNone/>
        <a:defRPr sz="4000" b="1" kern="1200" spc="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a:extLst>
              <a:ext uri="{FF2B5EF4-FFF2-40B4-BE49-F238E27FC236}">
                <a16:creationId xmlns:a16="http://schemas.microsoft.com/office/drawing/2014/main" id="{49FBBE3C-A319-C745-B2F1-7A1D905A7878}"/>
              </a:ext>
            </a:extLst>
          </p:cNvPr>
          <p:cNvPicPr>
            <a:picLocks noGrp="1" noChangeAspect="1"/>
          </p:cNvPicPr>
          <p:nvPr>
            <p:ph type="pic" sz="quarter" idx="14"/>
          </p:nvPr>
        </p:nvPicPr>
        <p:blipFill>
          <a:blip r:embed="rId2"/>
          <a:srcRect/>
          <a:stretch/>
        </p:blipFill>
        <p:spPr>
          <a:xfrm>
            <a:off x="0" y="1"/>
            <a:ext cx="12191998" cy="6857999"/>
          </a:xfrm>
        </p:spPr>
      </p:pic>
      <p:sp>
        <p:nvSpPr>
          <p:cNvPr id="2" name="Titre 1">
            <a:extLst>
              <a:ext uri="{FF2B5EF4-FFF2-40B4-BE49-F238E27FC236}">
                <a16:creationId xmlns:a16="http://schemas.microsoft.com/office/drawing/2014/main" id="{2A452173-4707-FD49-B0B9-2CAADE81666D}"/>
              </a:ext>
            </a:extLst>
          </p:cNvPr>
          <p:cNvSpPr>
            <a:spLocks noGrp="1"/>
          </p:cNvSpPr>
          <p:nvPr>
            <p:ph type="title"/>
          </p:nvPr>
        </p:nvSpPr>
        <p:spPr>
          <a:xfrm>
            <a:off x="7183393" y="2130312"/>
            <a:ext cx="5008605" cy="1586380"/>
          </a:xfrm>
        </p:spPr>
        <p:txBody>
          <a:bodyPr>
            <a:noAutofit/>
          </a:bodyPr>
          <a:lstStyle/>
          <a:p>
            <a:r>
              <a:rPr lang="de-DE" sz="2200" dirty="0"/>
              <a:t>Nationaler Bericht 2022 </a:t>
            </a:r>
            <a:br>
              <a:rPr lang="de-DE" sz="2200" dirty="0"/>
            </a:br>
            <a:r>
              <a:rPr lang="de-DE" sz="2200" dirty="0"/>
              <a:t>zur Situation der Kinder in Luxemburg</a:t>
            </a:r>
            <a:br>
              <a:rPr lang="de-DE" sz="2200" dirty="0"/>
            </a:br>
            <a:br>
              <a:rPr lang="de-DE" sz="1200" dirty="0"/>
            </a:br>
            <a:r>
              <a:rPr lang="fr-FR" sz="2200" dirty="0">
                <a:solidFill>
                  <a:schemeClr val="accent3"/>
                </a:solidFill>
              </a:rPr>
              <a:t>Rapport national 2022 </a:t>
            </a:r>
            <a:br>
              <a:rPr lang="fr-FR" sz="2200" dirty="0">
                <a:solidFill>
                  <a:schemeClr val="accent3"/>
                </a:solidFill>
              </a:rPr>
            </a:br>
            <a:r>
              <a:rPr lang="fr-FR" sz="2200" dirty="0">
                <a:solidFill>
                  <a:schemeClr val="accent3"/>
                </a:solidFill>
              </a:rPr>
              <a:t>sur la situation des enfants au Luxembourg</a:t>
            </a:r>
          </a:p>
        </p:txBody>
      </p:sp>
      <p:sp>
        <p:nvSpPr>
          <p:cNvPr id="6" name="Espace réservé du texte 5">
            <a:extLst>
              <a:ext uri="{FF2B5EF4-FFF2-40B4-BE49-F238E27FC236}">
                <a16:creationId xmlns:a16="http://schemas.microsoft.com/office/drawing/2014/main" id="{203FBD0A-3633-864E-8B2E-8D53C758FFCC}"/>
              </a:ext>
            </a:extLst>
          </p:cNvPr>
          <p:cNvSpPr>
            <a:spLocks noGrp="1"/>
          </p:cNvSpPr>
          <p:nvPr>
            <p:ph type="body" sz="quarter" idx="13"/>
          </p:nvPr>
        </p:nvSpPr>
        <p:spPr/>
        <p:txBody>
          <a:bodyPr>
            <a:normAutofit fontScale="62500" lnSpcReduction="20000"/>
          </a:bodyPr>
          <a:lstStyle/>
          <a:p>
            <a:r>
              <a:rPr lang="fr-FR" dirty="0" err="1">
                <a:solidFill>
                  <a:schemeClr val="accent1"/>
                </a:solidFill>
              </a:rPr>
              <a:t>Pressekonferenz</a:t>
            </a:r>
            <a:r>
              <a:rPr lang="fr-FR" dirty="0">
                <a:solidFill>
                  <a:schemeClr val="accent1"/>
                </a:solidFill>
              </a:rPr>
              <a:t> </a:t>
            </a:r>
          </a:p>
          <a:p>
            <a:r>
              <a:rPr lang="fr-FR" dirty="0">
                <a:solidFill>
                  <a:schemeClr val="accent1"/>
                </a:solidFill>
              </a:rPr>
              <a:t>Conférence de presse </a:t>
            </a:r>
          </a:p>
          <a:p>
            <a:r>
              <a:rPr lang="fr-FR" dirty="0">
                <a:solidFill>
                  <a:schemeClr val="accent3"/>
                </a:solidFill>
              </a:rPr>
              <a:t>22.03.2022</a:t>
            </a:r>
            <a:endParaRPr lang="fr-FR" dirty="0">
              <a:solidFill>
                <a:schemeClr val="accent1"/>
              </a:solidFill>
            </a:endParaRPr>
          </a:p>
          <a:p>
            <a:endParaRPr lang="fr-FR" dirty="0">
              <a:solidFill>
                <a:schemeClr val="accent1"/>
              </a:solidFill>
            </a:endParaRPr>
          </a:p>
        </p:txBody>
      </p:sp>
      <p:sp>
        <p:nvSpPr>
          <p:cNvPr id="7" name="Espace réservé du texte 5">
            <a:extLst>
              <a:ext uri="{FF2B5EF4-FFF2-40B4-BE49-F238E27FC236}">
                <a16:creationId xmlns:a16="http://schemas.microsoft.com/office/drawing/2014/main" id="{0E8AC06D-C468-7348-B983-5A060B63EB75}"/>
              </a:ext>
            </a:extLst>
          </p:cNvPr>
          <p:cNvSpPr txBox="1">
            <a:spLocks/>
          </p:cNvSpPr>
          <p:nvPr/>
        </p:nvSpPr>
        <p:spPr>
          <a:xfrm>
            <a:off x="7183394" y="4509882"/>
            <a:ext cx="5008605" cy="1439906"/>
          </a:xfrm>
          <a:prstGeom prst="rect">
            <a:avLst/>
          </a:prstGeom>
        </p:spPr>
        <p:txBody>
          <a:bodyPr vert="horz" lIns="540000" tIns="0" rIns="54000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err="1"/>
              <a:t>Wohlbefinden</a:t>
            </a:r>
            <a:r>
              <a:rPr lang="fr-FR" sz="2000" b="1" dirty="0"/>
              <a:t> </a:t>
            </a:r>
            <a:r>
              <a:rPr lang="fr-FR" sz="2000" b="1" dirty="0" err="1"/>
              <a:t>von</a:t>
            </a:r>
            <a:r>
              <a:rPr lang="fr-FR" sz="2000" b="1" dirty="0"/>
              <a:t> </a:t>
            </a:r>
            <a:r>
              <a:rPr lang="fr-FR" sz="2000" b="1" dirty="0" err="1"/>
              <a:t>Kindern</a:t>
            </a:r>
            <a:r>
              <a:rPr lang="fr-FR" sz="2000" b="1" dirty="0"/>
              <a:t> in Luxemburg</a:t>
            </a:r>
          </a:p>
          <a:p>
            <a:r>
              <a:rPr lang="fr-FR" sz="2000" dirty="0">
                <a:solidFill>
                  <a:schemeClr val="accent3"/>
                </a:solidFill>
              </a:rPr>
              <a:t>Le bien-être des enfants au Luxembourg</a:t>
            </a:r>
          </a:p>
        </p:txBody>
      </p:sp>
      <p:cxnSp>
        <p:nvCxnSpPr>
          <p:cNvPr id="8" name="Connecteur droit 7">
            <a:extLst>
              <a:ext uri="{FF2B5EF4-FFF2-40B4-BE49-F238E27FC236}">
                <a16:creationId xmlns:a16="http://schemas.microsoft.com/office/drawing/2014/main" id="{FEA66B43-5012-D94C-8C93-1ECD53D08F4B}"/>
              </a:ext>
            </a:extLst>
          </p:cNvPr>
          <p:cNvCxnSpPr>
            <a:cxnSpLocks/>
          </p:cNvCxnSpPr>
          <p:nvPr/>
        </p:nvCxnSpPr>
        <p:spPr>
          <a:xfrm>
            <a:off x="548640" y="6281928"/>
            <a:ext cx="11082528"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17B9954A-1B52-E442-BE7C-D23CF2C535A3}"/>
              </a:ext>
            </a:extLst>
          </p:cNvPr>
          <p:cNvCxnSpPr>
            <a:cxnSpLocks/>
          </p:cNvCxnSpPr>
          <p:nvPr/>
        </p:nvCxnSpPr>
        <p:spPr>
          <a:xfrm>
            <a:off x="548640" y="548640"/>
            <a:ext cx="11082528"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847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1B258-F8B2-6E41-A63C-A8D2F7008482}"/>
              </a:ext>
            </a:extLst>
          </p:cNvPr>
          <p:cNvSpPr>
            <a:spLocks noGrp="1"/>
          </p:cNvSpPr>
          <p:nvPr>
            <p:ph type="title"/>
          </p:nvPr>
        </p:nvSpPr>
        <p:spPr/>
        <p:txBody>
          <a:bodyPr/>
          <a:lstStyle/>
          <a:p>
            <a:r>
              <a:rPr lang="fr-FR" dirty="0"/>
              <a:t>Résultats principaux</a:t>
            </a:r>
          </a:p>
        </p:txBody>
      </p:sp>
      <p:sp>
        <p:nvSpPr>
          <p:cNvPr id="3" name="Espace réservé du contenu 2">
            <a:extLst>
              <a:ext uri="{FF2B5EF4-FFF2-40B4-BE49-F238E27FC236}">
                <a16:creationId xmlns:a16="http://schemas.microsoft.com/office/drawing/2014/main" id="{2857E385-17E2-4D45-AC85-77EAC13D4DBB}"/>
              </a:ext>
            </a:extLst>
          </p:cNvPr>
          <p:cNvSpPr>
            <a:spLocks noGrp="1"/>
          </p:cNvSpPr>
          <p:nvPr>
            <p:ph idx="1"/>
          </p:nvPr>
        </p:nvSpPr>
        <p:spPr/>
        <p:txBody>
          <a:bodyPr>
            <a:normAutofit fontScale="62500" lnSpcReduction="20000"/>
          </a:bodyPr>
          <a:lstStyle/>
          <a:p>
            <a:endParaRPr lang="fr-FR" dirty="0"/>
          </a:p>
          <a:p>
            <a:pPr algn="just"/>
            <a:r>
              <a:rPr lang="fr-FR" sz="3400" b="1" i="1" dirty="0">
                <a:solidFill>
                  <a:schemeClr val="accent3"/>
                </a:solidFill>
              </a:rPr>
              <a:t>L’importance de l’éducation non formelle et formelle</a:t>
            </a:r>
          </a:p>
          <a:p>
            <a:pPr algn="just"/>
            <a:r>
              <a:rPr lang="fr-FR" sz="3400" b="1" i="1" dirty="0">
                <a:solidFill>
                  <a:schemeClr val="accent3"/>
                </a:solidFill>
              </a:rPr>
              <a:t>		sur le bien-être de l‘enfant</a:t>
            </a:r>
            <a:endParaRPr lang="de-DE" sz="3400" b="1" i="1" dirty="0">
              <a:solidFill>
                <a:schemeClr val="accent3"/>
              </a:solidFill>
            </a:endParaRPr>
          </a:p>
          <a:p>
            <a:pPr algn="ctr"/>
            <a:endParaRPr lang="fr-FR" dirty="0"/>
          </a:p>
          <a:p>
            <a:pPr marL="457200" indent="-457200">
              <a:lnSpc>
                <a:spcPct val="120000"/>
              </a:lnSpc>
              <a:buFont typeface="Arial" panose="020B0604020202020204" pitchFamily="34" charset="0"/>
              <a:buChar char="•"/>
            </a:pPr>
            <a:r>
              <a:rPr lang="fr-FR" dirty="0"/>
              <a:t>Pour les enfants qui sont accueillis dans une structure de l’éducation non formelle, respectivement dans une SEA, la satisfaction à l’égard des structures d’éducation non formelle </a:t>
            </a:r>
            <a:r>
              <a:rPr lang="fr-FR" b="1" dirty="0"/>
              <a:t>est liée à la perception de leur bien-être global</a:t>
            </a:r>
            <a:endParaRPr lang="fr-FR" dirty="0"/>
          </a:p>
          <a:p>
            <a:pPr marL="457200" indent="-457200">
              <a:lnSpc>
                <a:spcPct val="120000"/>
              </a:lnSpc>
              <a:buFont typeface="Arial" panose="020B0604020202020204" pitchFamily="34" charset="0"/>
              <a:buChar char="•"/>
            </a:pPr>
            <a:r>
              <a:rPr lang="fr-FR" dirty="0"/>
              <a:t>Les enfants qui sont satisfaits de leur quotidien dans la structure d’éducation formelle qu’ils fréquentent, indiquent aussi un score élevé de bien-être et vice versa</a:t>
            </a:r>
          </a:p>
          <a:p>
            <a:pPr marL="457200" indent="-457200">
              <a:lnSpc>
                <a:spcPct val="120000"/>
              </a:lnSpc>
              <a:buFont typeface="Arial" panose="020B0604020202020204" pitchFamily="34" charset="0"/>
              <a:buChar char="•"/>
            </a:pPr>
            <a:r>
              <a:rPr lang="fr-FR" dirty="0"/>
              <a:t>La satisfaction vis-à-vis de la vie d’élève, et celle vis-à-vis de la vie dans le SEA pour les enfants concernés, comptent: l’éducation formelle et l’éducation non formelle contribuent au bien-être des enfants</a:t>
            </a:r>
          </a:p>
          <a:p>
            <a:pPr algn="ctr"/>
            <a:endParaRPr lang="fr-FR" b="1" i="1" dirty="0"/>
          </a:p>
          <a:p>
            <a:pPr algn="ctr"/>
            <a:endParaRPr lang="fr-FR" i="1" dirty="0">
              <a:solidFill>
                <a:schemeClr val="accent3"/>
              </a:solidFill>
            </a:endParaRPr>
          </a:p>
          <a:p>
            <a:endParaRPr lang="fr-FR"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065" y="163033"/>
            <a:ext cx="3925085" cy="2934586"/>
          </a:xfrm>
          <a:prstGeom prst="rect">
            <a:avLst/>
          </a:prstGeom>
        </p:spPr>
      </p:pic>
    </p:spTree>
    <p:extLst>
      <p:ext uri="{BB962C8B-B14F-4D97-AF65-F5344CB8AC3E}">
        <p14:creationId xmlns:p14="http://schemas.microsoft.com/office/powerpoint/2010/main" val="2415258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1B258-F8B2-6E41-A63C-A8D2F7008482}"/>
              </a:ext>
            </a:extLst>
          </p:cNvPr>
          <p:cNvSpPr>
            <a:spLocks noGrp="1"/>
          </p:cNvSpPr>
          <p:nvPr>
            <p:ph type="title"/>
          </p:nvPr>
        </p:nvSpPr>
        <p:spPr/>
        <p:txBody>
          <a:bodyPr/>
          <a:lstStyle/>
          <a:p>
            <a:r>
              <a:rPr lang="fr-FR" dirty="0"/>
              <a:t>Résultats principaux</a:t>
            </a:r>
          </a:p>
        </p:txBody>
      </p:sp>
      <p:sp>
        <p:nvSpPr>
          <p:cNvPr id="3" name="Espace réservé du contenu 2">
            <a:extLst>
              <a:ext uri="{FF2B5EF4-FFF2-40B4-BE49-F238E27FC236}">
                <a16:creationId xmlns:a16="http://schemas.microsoft.com/office/drawing/2014/main" id="{2857E385-17E2-4D45-AC85-77EAC13D4DBB}"/>
              </a:ext>
            </a:extLst>
          </p:cNvPr>
          <p:cNvSpPr>
            <a:spLocks noGrp="1"/>
          </p:cNvSpPr>
          <p:nvPr>
            <p:ph idx="1"/>
          </p:nvPr>
        </p:nvSpPr>
        <p:spPr>
          <a:xfrm>
            <a:off x="0" y="1690688"/>
            <a:ext cx="12192000" cy="3935134"/>
          </a:xfrm>
        </p:spPr>
        <p:txBody>
          <a:bodyPr>
            <a:normAutofit fontScale="70000" lnSpcReduction="20000"/>
          </a:bodyPr>
          <a:lstStyle/>
          <a:p>
            <a:pPr algn="ctr"/>
            <a:r>
              <a:rPr lang="fr-FR" sz="3900" b="1" i="1" dirty="0">
                <a:solidFill>
                  <a:schemeClr val="accent3"/>
                </a:solidFill>
              </a:rPr>
              <a:t>L’éducation non formelle, un lieu de participation et d’inclusion </a:t>
            </a:r>
          </a:p>
          <a:p>
            <a:pPr algn="ctr"/>
            <a:r>
              <a:rPr lang="fr-FR" sz="3900" b="1" i="1" dirty="0">
                <a:solidFill>
                  <a:schemeClr val="accent3"/>
                </a:solidFill>
              </a:rPr>
              <a:t>pour les enfants</a:t>
            </a:r>
            <a:endParaRPr lang="de-DE" sz="3900" b="1" i="1" dirty="0">
              <a:solidFill>
                <a:schemeClr val="accent3"/>
              </a:solidFill>
            </a:endParaRPr>
          </a:p>
          <a:p>
            <a:pPr marL="457200" indent="-457200">
              <a:lnSpc>
                <a:spcPct val="120000"/>
              </a:lnSpc>
              <a:buFont typeface="Arial" panose="020B0604020202020204" pitchFamily="34" charset="0"/>
              <a:buChar char="•"/>
            </a:pPr>
            <a:r>
              <a:rPr lang="fr-FR" dirty="0"/>
              <a:t>L'étude ethnographique de l'éducation non formelle dans ce rapport montre que les structures d‘éducation non formelle peuvent faciliter les </a:t>
            </a:r>
            <a:r>
              <a:rPr lang="fr-FR" b="1" dirty="0"/>
              <a:t>expériences d'inclusion et de participation de diverses manières </a:t>
            </a:r>
            <a:r>
              <a:rPr lang="fr-FR" dirty="0"/>
              <a:t>et que les enfants eux-mêmes y apportent une contribution importante</a:t>
            </a:r>
          </a:p>
          <a:p>
            <a:pPr marL="457200" indent="-457200">
              <a:lnSpc>
                <a:spcPct val="120000"/>
              </a:lnSpc>
              <a:buFont typeface="Arial" panose="020B0604020202020204" pitchFamily="34" charset="0"/>
              <a:buChar char="•"/>
            </a:pPr>
            <a:r>
              <a:rPr lang="fr-FR" dirty="0"/>
              <a:t>Les structures d'éducation non formelle s'adressent en principe à tous les enfants. En raison de </a:t>
            </a:r>
            <a:r>
              <a:rPr lang="fr-FR" b="1" dirty="0"/>
              <a:t>leur potentiel participatif et inclusif</a:t>
            </a:r>
            <a:r>
              <a:rPr lang="fr-FR" dirty="0"/>
              <a:t>, tel qu'il se manifeste dans l'organisation quotidienne, les structures d'éducation non formelle sont très bien adaptées pour mettre en œuvre les droits de l'enfant à grande échelle</a:t>
            </a:r>
            <a:endParaRPr lang="fr-FR" i="1" dirty="0">
              <a:solidFill>
                <a:schemeClr val="accent3"/>
              </a:solidFill>
            </a:endParaRPr>
          </a:p>
          <a:p>
            <a:endParaRPr lang="fr-FR" dirty="0"/>
          </a:p>
        </p:txBody>
      </p:sp>
      <p:pic>
        <p:nvPicPr>
          <p:cNvPr id="5" name="Grafik 4"/>
          <p:cNvPicPr>
            <a:picLocks noChangeAspect="1"/>
          </p:cNvPicPr>
          <p:nvPr/>
        </p:nvPicPr>
        <p:blipFill>
          <a:blip r:embed="rId2"/>
          <a:stretch>
            <a:fillRect/>
          </a:stretch>
        </p:blipFill>
        <p:spPr>
          <a:xfrm>
            <a:off x="9854420" y="5288023"/>
            <a:ext cx="1882150" cy="1465474"/>
          </a:xfrm>
          <a:prstGeom prst="rect">
            <a:avLst/>
          </a:prstGeom>
        </p:spPr>
      </p:pic>
    </p:spTree>
    <p:extLst>
      <p:ext uri="{BB962C8B-B14F-4D97-AF65-F5344CB8AC3E}">
        <p14:creationId xmlns:p14="http://schemas.microsoft.com/office/powerpoint/2010/main" val="146783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1B258-F8B2-6E41-A63C-A8D2F7008482}"/>
              </a:ext>
            </a:extLst>
          </p:cNvPr>
          <p:cNvSpPr>
            <a:spLocks noGrp="1"/>
          </p:cNvSpPr>
          <p:nvPr>
            <p:ph type="title"/>
          </p:nvPr>
        </p:nvSpPr>
        <p:spPr>
          <a:xfrm>
            <a:off x="0" y="758951"/>
            <a:ext cx="12192000" cy="765049"/>
          </a:xfrm>
        </p:spPr>
        <p:txBody>
          <a:bodyPr>
            <a:normAutofit/>
          </a:bodyPr>
          <a:lstStyle/>
          <a:p>
            <a:r>
              <a:rPr lang="fr-FR" sz="3800" dirty="0"/>
              <a:t>Résultats principaux</a:t>
            </a:r>
          </a:p>
        </p:txBody>
      </p:sp>
      <p:sp>
        <p:nvSpPr>
          <p:cNvPr id="3" name="Espace réservé du contenu 2">
            <a:extLst>
              <a:ext uri="{FF2B5EF4-FFF2-40B4-BE49-F238E27FC236}">
                <a16:creationId xmlns:a16="http://schemas.microsoft.com/office/drawing/2014/main" id="{2857E385-17E2-4D45-AC85-77EAC13D4DBB}"/>
              </a:ext>
            </a:extLst>
          </p:cNvPr>
          <p:cNvSpPr>
            <a:spLocks noGrp="1"/>
          </p:cNvSpPr>
          <p:nvPr>
            <p:ph idx="1"/>
          </p:nvPr>
        </p:nvSpPr>
        <p:spPr>
          <a:xfrm>
            <a:off x="0" y="1261241"/>
            <a:ext cx="12192000" cy="5046795"/>
          </a:xfrm>
        </p:spPr>
        <p:txBody>
          <a:bodyPr>
            <a:normAutofit fontScale="47500" lnSpcReduction="20000"/>
          </a:bodyPr>
          <a:lstStyle/>
          <a:p>
            <a:pPr algn="ctr"/>
            <a:endParaRPr lang="fr-FR" sz="3900" b="1" i="1" dirty="0">
              <a:solidFill>
                <a:schemeClr val="accent3"/>
              </a:solidFill>
            </a:endParaRPr>
          </a:p>
          <a:p>
            <a:pPr algn="ctr"/>
            <a:r>
              <a:rPr lang="fr-FR" sz="3900" b="1" i="1" dirty="0">
                <a:solidFill>
                  <a:schemeClr val="accent3"/>
                </a:solidFill>
              </a:rPr>
              <a:t>La participation des enfants à la prise de décision et</a:t>
            </a:r>
          </a:p>
          <a:p>
            <a:pPr algn="ctr"/>
            <a:r>
              <a:rPr lang="fr-FR" sz="3900" b="1" i="1" dirty="0">
                <a:solidFill>
                  <a:schemeClr val="accent3"/>
                </a:solidFill>
              </a:rPr>
              <a:t>la connaissance des droits de l‘enfant </a:t>
            </a:r>
          </a:p>
          <a:p>
            <a:pPr algn="ctr"/>
            <a:r>
              <a:rPr lang="fr-FR" sz="3900" b="1" i="1" dirty="0">
                <a:solidFill>
                  <a:schemeClr val="accent3"/>
                </a:solidFill>
              </a:rPr>
              <a:t>peuvent encore être améliorées</a:t>
            </a:r>
          </a:p>
          <a:p>
            <a:pPr algn="ctr"/>
            <a:endParaRPr lang="de-DE" sz="1000" b="1" i="1" dirty="0">
              <a:solidFill>
                <a:schemeClr val="accent3"/>
              </a:solidFill>
            </a:endParaRPr>
          </a:p>
          <a:p>
            <a:pPr marL="457200" indent="-457200">
              <a:lnSpc>
                <a:spcPct val="120000"/>
              </a:lnSpc>
              <a:buFont typeface="Arial" panose="020B0604020202020204" pitchFamily="34" charset="0"/>
              <a:buChar char="•"/>
            </a:pPr>
            <a:r>
              <a:rPr lang="fr-FR" sz="3800" dirty="0"/>
              <a:t>Globalement, les enfants se sentent bien pris en charge, protégés et soutenus par les adultes qui les entourent (parents, enseignants, éducateurs)</a:t>
            </a:r>
          </a:p>
          <a:p>
            <a:pPr marL="457200" indent="-457200">
              <a:lnSpc>
                <a:spcPct val="120000"/>
              </a:lnSpc>
              <a:buFont typeface="Arial" panose="020B0604020202020204" pitchFamily="34" charset="0"/>
              <a:buChar char="•"/>
            </a:pPr>
            <a:r>
              <a:rPr lang="fr-FR" sz="3800" dirty="0"/>
              <a:t>Mais le taux d‘approbation</a:t>
            </a:r>
            <a:r>
              <a:rPr lang="fr-FR" dirty="0"/>
              <a:t> </a:t>
            </a:r>
            <a:r>
              <a:rPr lang="fr-FR" sz="3800" dirty="0"/>
              <a:t>pour les </a:t>
            </a:r>
            <a:r>
              <a:rPr lang="fr-FR" sz="3800" b="1" dirty="0"/>
              <a:t>questions liées aux aspects de participation </a:t>
            </a:r>
            <a:r>
              <a:rPr lang="fr-FR" sz="3800" dirty="0"/>
              <a:t>(les adultes m’écoutent et me prennent au sérieux, participation aux décisions) sont bien plus faibles</a:t>
            </a:r>
          </a:p>
          <a:p>
            <a:pPr marL="457200" indent="-457200">
              <a:lnSpc>
                <a:spcPct val="120000"/>
              </a:lnSpc>
              <a:buFont typeface="Arial" panose="020B0604020202020204" pitchFamily="34" charset="0"/>
              <a:buChar char="•"/>
            </a:pPr>
            <a:r>
              <a:rPr lang="fr-FR" sz="3800" dirty="0"/>
              <a:t>Les enfants se sentent plutôt pris en charge, qu’impliqués. Cela signifie qu’il reste une marge d‘amélioration dans la place que donnent les adultes à l’écoute des enfants et la mesure dans laquelle ils les impliquent dans des prises de décisions dans les domaines les plus importants de la vie (famille, école, SEA)</a:t>
            </a:r>
          </a:p>
          <a:p>
            <a:pPr marL="457200" indent="-457200">
              <a:lnSpc>
                <a:spcPct val="120000"/>
              </a:lnSpc>
              <a:buFont typeface="Arial" panose="020B0604020202020204" pitchFamily="34" charset="0"/>
              <a:buChar char="•"/>
            </a:pPr>
            <a:r>
              <a:rPr lang="fr-FR" sz="3800" dirty="0"/>
              <a:t>Si les </a:t>
            </a:r>
            <a:r>
              <a:rPr lang="fr-FR" sz="3800" b="1" dirty="0"/>
              <a:t>droits de l‘enfant </a:t>
            </a:r>
            <a:r>
              <a:rPr lang="fr-FR" sz="3800" dirty="0"/>
              <a:t>sont universels et donc applicables à tous les enfants, tous les enfants ne les connaissent pas dans la même proportion : chez les enfants de 8 ans, le taux est de 60 % (pour les garçons) et de 52 % (pour les filles) et augmente avec l‘âge jusqu’à 79 % (filles de 12 ans)</a:t>
            </a:r>
          </a:p>
          <a:p>
            <a:pPr algn="ctr"/>
            <a:endParaRPr lang="fr-FR" i="1" dirty="0">
              <a:solidFill>
                <a:schemeClr val="accent3"/>
              </a:solidFill>
            </a:endParaRPr>
          </a:p>
          <a:p>
            <a:endParaRPr lang="fr-FR" dirty="0"/>
          </a:p>
        </p:txBody>
      </p:sp>
    </p:spTree>
    <p:extLst>
      <p:ext uri="{BB962C8B-B14F-4D97-AF65-F5344CB8AC3E}">
        <p14:creationId xmlns:p14="http://schemas.microsoft.com/office/powerpoint/2010/main" val="2732661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1B258-F8B2-6E41-A63C-A8D2F7008482}"/>
              </a:ext>
            </a:extLst>
          </p:cNvPr>
          <p:cNvSpPr>
            <a:spLocks noGrp="1"/>
          </p:cNvSpPr>
          <p:nvPr>
            <p:ph type="title"/>
          </p:nvPr>
        </p:nvSpPr>
        <p:spPr/>
        <p:txBody>
          <a:bodyPr>
            <a:normAutofit fontScale="90000"/>
          </a:bodyPr>
          <a:lstStyle/>
          <a:p>
            <a:r>
              <a:rPr lang="fr-FR" dirty="0"/>
              <a:t>Résultats principaux: </a:t>
            </a:r>
            <a:br>
              <a:rPr lang="fr-FR" dirty="0"/>
            </a:br>
            <a:br>
              <a:rPr lang="fr-FR" sz="1300" dirty="0"/>
            </a:br>
            <a:r>
              <a:rPr lang="fr-FR" sz="3300" dirty="0"/>
              <a:t>Les perceptions des enfants après plus d’un an de pandémie et changements importants </a:t>
            </a:r>
          </a:p>
        </p:txBody>
      </p:sp>
      <p:sp>
        <p:nvSpPr>
          <p:cNvPr id="3" name="Espace réservé du contenu 2">
            <a:extLst>
              <a:ext uri="{FF2B5EF4-FFF2-40B4-BE49-F238E27FC236}">
                <a16:creationId xmlns:a16="http://schemas.microsoft.com/office/drawing/2014/main" id="{2857E385-17E2-4D45-AC85-77EAC13D4DBB}"/>
              </a:ext>
            </a:extLst>
          </p:cNvPr>
          <p:cNvSpPr>
            <a:spLocks noGrp="1"/>
          </p:cNvSpPr>
          <p:nvPr>
            <p:ph idx="1"/>
          </p:nvPr>
        </p:nvSpPr>
        <p:spPr>
          <a:xfrm>
            <a:off x="0" y="1533934"/>
            <a:ext cx="12192000" cy="4749301"/>
          </a:xfrm>
        </p:spPr>
        <p:txBody>
          <a:bodyPr>
            <a:normAutofit fontScale="70000" lnSpcReduction="20000"/>
          </a:bodyPr>
          <a:lstStyle/>
          <a:p>
            <a:pPr algn="ctr"/>
            <a:endParaRPr lang="fr-FR" sz="3900" b="1" i="1" dirty="0">
              <a:solidFill>
                <a:schemeClr val="accent3"/>
              </a:solidFill>
            </a:endParaRPr>
          </a:p>
          <a:p>
            <a:pPr marL="457200" indent="-457200">
              <a:lnSpc>
                <a:spcPct val="120000"/>
              </a:lnSpc>
              <a:buFont typeface="Arial" panose="020B0604020202020204" pitchFamily="34" charset="0"/>
              <a:buChar char="•"/>
            </a:pPr>
            <a:endParaRPr lang="fr-FR" dirty="0"/>
          </a:p>
          <a:p>
            <a:pPr marL="457200" indent="-457200">
              <a:lnSpc>
                <a:spcPct val="100000"/>
              </a:lnSpc>
              <a:buFont typeface="Arial" panose="020B0604020202020204" pitchFamily="34" charset="0"/>
              <a:buChar char="•"/>
            </a:pPr>
            <a:endParaRPr lang="fr-FR" dirty="0"/>
          </a:p>
          <a:p>
            <a:pPr marL="457200" indent="-457200">
              <a:lnSpc>
                <a:spcPct val="100000"/>
              </a:lnSpc>
              <a:buFont typeface="Arial" panose="020B0604020202020204" pitchFamily="34" charset="0"/>
              <a:buChar char="•"/>
            </a:pPr>
            <a:r>
              <a:rPr lang="fr-FR" dirty="0"/>
              <a:t>L’absence de leurs proches (famille et amis) et des activités auxquelles ils s'adonnaient, l’ennui et la solitude sont des expériences et sentiments qui priment sur leurs inquiétudes pour leur santé</a:t>
            </a:r>
          </a:p>
          <a:p>
            <a:pPr marL="457200" indent="-457200">
              <a:lnSpc>
                <a:spcPct val="100000"/>
              </a:lnSpc>
              <a:buFont typeface="Arial" panose="020B0604020202020204" pitchFamily="34" charset="0"/>
              <a:buChar char="•"/>
            </a:pPr>
            <a:r>
              <a:rPr lang="fr-FR" dirty="0"/>
              <a:t>La moitié des enfants sont d’accord pour dire que leurs parents sont plus tendus, préoccupés ou se disputent plus souvent qu’avant le début de la pandémie </a:t>
            </a:r>
          </a:p>
          <a:p>
            <a:pPr marL="457200" indent="-457200">
              <a:lnSpc>
                <a:spcPct val="100000"/>
              </a:lnSpc>
              <a:buFont typeface="Arial" panose="020B0604020202020204" pitchFamily="34" charset="0"/>
              <a:buChar char="•"/>
            </a:pPr>
            <a:r>
              <a:rPr lang="fr-FR" dirty="0"/>
              <a:t>Mais les trois quarts des enfants sont d’accord pour dire que leur famille est plus soudée qu’avant le début de la crise sanitaire, et qu’ils apprécient de passer plus de temps en famille qu’avant</a:t>
            </a:r>
          </a:p>
          <a:p>
            <a:pPr marL="457200" indent="-457200">
              <a:lnSpc>
                <a:spcPct val="100000"/>
              </a:lnSpc>
              <a:buFont typeface="Arial" panose="020B0604020202020204" pitchFamily="34" charset="0"/>
              <a:buChar char="•"/>
            </a:pPr>
            <a:r>
              <a:rPr lang="fr-FR" dirty="0"/>
              <a:t>Les </a:t>
            </a:r>
            <a:r>
              <a:rPr lang="fr-FR" b="1" dirty="0"/>
              <a:t>parents ont une vision différente </a:t>
            </a:r>
            <a:r>
              <a:rPr lang="fr-FR" dirty="0"/>
              <a:t>de ce qui préoccupe leurs enfants, ce qui souligne l’intérêt d’interroger et d’écouter les enfants sur les expériences qui les concernent</a:t>
            </a:r>
          </a:p>
          <a:p>
            <a:pPr marL="457200" indent="-457200">
              <a:lnSpc>
                <a:spcPct val="100000"/>
              </a:lnSpc>
              <a:buFont typeface="Arial" panose="020B0604020202020204" pitchFamily="34" charset="0"/>
              <a:buChar char="•"/>
            </a:pPr>
            <a:endParaRPr lang="fr-FR" i="1" dirty="0">
              <a:solidFill>
                <a:schemeClr val="accent3"/>
              </a:solidFill>
            </a:endParaRPr>
          </a:p>
          <a:p>
            <a:endParaRPr lang="fr-FR" dirty="0"/>
          </a:p>
        </p:txBody>
      </p:sp>
    </p:spTree>
    <p:extLst>
      <p:ext uri="{BB962C8B-B14F-4D97-AF65-F5344CB8AC3E}">
        <p14:creationId xmlns:p14="http://schemas.microsoft.com/office/powerpoint/2010/main" val="1436254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1B258-F8B2-6E41-A63C-A8D2F7008482}"/>
              </a:ext>
            </a:extLst>
          </p:cNvPr>
          <p:cNvSpPr>
            <a:spLocks noGrp="1"/>
          </p:cNvSpPr>
          <p:nvPr>
            <p:ph type="title"/>
          </p:nvPr>
        </p:nvSpPr>
        <p:spPr/>
        <p:txBody>
          <a:bodyPr>
            <a:normAutofit fontScale="90000"/>
          </a:bodyPr>
          <a:lstStyle/>
          <a:p>
            <a:r>
              <a:rPr lang="fr-FR" dirty="0"/>
              <a:t>Résultats principaux: </a:t>
            </a:r>
            <a:br>
              <a:rPr lang="fr-FR" dirty="0"/>
            </a:br>
            <a:br>
              <a:rPr lang="fr-FR" sz="1300" dirty="0"/>
            </a:br>
            <a:r>
              <a:rPr lang="fr-FR" sz="3300" dirty="0"/>
              <a:t>…autres changements importants </a:t>
            </a:r>
          </a:p>
        </p:txBody>
      </p:sp>
      <p:sp>
        <p:nvSpPr>
          <p:cNvPr id="3" name="Espace réservé du contenu 2">
            <a:extLst>
              <a:ext uri="{FF2B5EF4-FFF2-40B4-BE49-F238E27FC236}">
                <a16:creationId xmlns:a16="http://schemas.microsoft.com/office/drawing/2014/main" id="{2857E385-17E2-4D45-AC85-77EAC13D4DBB}"/>
              </a:ext>
            </a:extLst>
          </p:cNvPr>
          <p:cNvSpPr>
            <a:spLocks noGrp="1"/>
          </p:cNvSpPr>
          <p:nvPr>
            <p:ph idx="1"/>
          </p:nvPr>
        </p:nvSpPr>
        <p:spPr>
          <a:xfrm>
            <a:off x="0" y="1837678"/>
            <a:ext cx="12192000" cy="4048217"/>
          </a:xfrm>
        </p:spPr>
        <p:txBody>
          <a:bodyPr>
            <a:normAutofit/>
          </a:bodyPr>
          <a:lstStyle/>
          <a:p>
            <a:pPr>
              <a:lnSpc>
                <a:spcPct val="110000"/>
              </a:lnSpc>
            </a:pPr>
            <a:endParaRPr lang="fr-FR" dirty="0"/>
          </a:p>
          <a:p>
            <a:pPr marL="457200" indent="-457200">
              <a:lnSpc>
                <a:spcPts val="3200"/>
              </a:lnSpc>
              <a:buFont typeface="Arial" panose="020B0604020202020204" pitchFamily="34" charset="0"/>
              <a:buChar char="•"/>
            </a:pPr>
            <a:r>
              <a:rPr lang="fr-FR" sz="2600" dirty="0"/>
              <a:t>Les activités des enfants ont changé : ils sont …</a:t>
            </a:r>
          </a:p>
          <a:p>
            <a:pPr>
              <a:lnSpc>
                <a:spcPts val="3200"/>
              </a:lnSpc>
            </a:pPr>
            <a:r>
              <a:rPr lang="fr-FR" sz="2600" dirty="0"/>
              <a:t>	…moins nombreux à voir leurs amis en dehors de l’école au moins 	une fois par 	semaine, </a:t>
            </a:r>
          </a:p>
          <a:p>
            <a:pPr>
              <a:lnSpc>
                <a:spcPts val="3200"/>
              </a:lnSpc>
            </a:pPr>
            <a:r>
              <a:rPr lang="fr-FR" sz="2600" dirty="0"/>
              <a:t>	…et un peu moins nombreux à suivre un cours de sport ou de danse 	dans un club ou une association </a:t>
            </a:r>
          </a:p>
          <a:p>
            <a:pPr marL="457200" indent="-457200">
              <a:lnSpc>
                <a:spcPts val="2600"/>
              </a:lnSpc>
              <a:buFont typeface="Arial" panose="020B0604020202020204" pitchFamily="34" charset="0"/>
              <a:buChar char="•"/>
            </a:pPr>
            <a:r>
              <a:rPr lang="fr-FR" sz="2600" dirty="0"/>
              <a:t>En revanche, ils sont plus nombreux à utiliser les réseaux sociaux et à jouer à des jeux électroniques</a:t>
            </a:r>
          </a:p>
          <a:p>
            <a:endParaRPr lang="fr-FR" dirty="0"/>
          </a:p>
        </p:txBody>
      </p:sp>
    </p:spTree>
    <p:extLst>
      <p:ext uri="{BB962C8B-B14F-4D97-AF65-F5344CB8AC3E}">
        <p14:creationId xmlns:p14="http://schemas.microsoft.com/office/powerpoint/2010/main" val="2368358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1B258-F8B2-6E41-A63C-A8D2F7008482}"/>
              </a:ext>
            </a:extLst>
          </p:cNvPr>
          <p:cNvSpPr>
            <a:spLocks noGrp="1"/>
          </p:cNvSpPr>
          <p:nvPr>
            <p:ph type="title"/>
          </p:nvPr>
        </p:nvSpPr>
        <p:spPr/>
        <p:txBody>
          <a:bodyPr>
            <a:normAutofit fontScale="90000"/>
          </a:bodyPr>
          <a:lstStyle/>
          <a:p>
            <a:r>
              <a:rPr lang="fr-FR" dirty="0"/>
              <a:t>Résultats principaux: Le bien-être des enfants après plus d’un an de pandémie </a:t>
            </a:r>
          </a:p>
        </p:txBody>
      </p:sp>
      <p:sp>
        <p:nvSpPr>
          <p:cNvPr id="3" name="Espace réservé du contenu 2">
            <a:extLst>
              <a:ext uri="{FF2B5EF4-FFF2-40B4-BE49-F238E27FC236}">
                <a16:creationId xmlns:a16="http://schemas.microsoft.com/office/drawing/2014/main" id="{2857E385-17E2-4D45-AC85-77EAC13D4DBB}"/>
              </a:ext>
            </a:extLst>
          </p:cNvPr>
          <p:cNvSpPr>
            <a:spLocks noGrp="1"/>
          </p:cNvSpPr>
          <p:nvPr>
            <p:ph idx="1"/>
          </p:nvPr>
        </p:nvSpPr>
        <p:spPr>
          <a:xfrm>
            <a:off x="0" y="1533934"/>
            <a:ext cx="12192000" cy="4749301"/>
          </a:xfrm>
        </p:spPr>
        <p:txBody>
          <a:bodyPr>
            <a:normAutofit fontScale="77500" lnSpcReduction="20000"/>
          </a:bodyPr>
          <a:lstStyle/>
          <a:p>
            <a:pPr algn="ctr"/>
            <a:endParaRPr lang="fr-FR" sz="3900" b="1" i="1" dirty="0">
              <a:solidFill>
                <a:schemeClr val="accent3"/>
              </a:solidFill>
            </a:endParaRPr>
          </a:p>
          <a:p>
            <a:pPr algn="ctr"/>
            <a:endParaRPr lang="fr-FR" sz="3900" b="1" i="1" dirty="0">
              <a:solidFill>
                <a:schemeClr val="accent3"/>
              </a:solidFill>
            </a:endParaRPr>
          </a:p>
          <a:p>
            <a:pPr algn="ctr">
              <a:lnSpc>
                <a:spcPct val="120000"/>
              </a:lnSpc>
            </a:pPr>
            <a:r>
              <a:rPr lang="fr-FR" sz="3900" b="1" i="1" dirty="0">
                <a:solidFill>
                  <a:schemeClr val="accent3"/>
                </a:solidFill>
              </a:rPr>
              <a:t>Changements dans différents domaines, mais un niveau général de bien-être stable</a:t>
            </a:r>
          </a:p>
          <a:p>
            <a:pPr algn="ctr"/>
            <a:endParaRPr lang="fr-FR" dirty="0"/>
          </a:p>
          <a:p>
            <a:pPr marL="457200" indent="-457200">
              <a:lnSpc>
                <a:spcPct val="120000"/>
              </a:lnSpc>
              <a:buFont typeface="Arial" panose="020B0604020202020204" pitchFamily="34" charset="0"/>
              <a:buChar char="•"/>
            </a:pPr>
            <a:r>
              <a:rPr lang="fr-FR" dirty="0"/>
              <a:t>Le niveau de bien-être subjectif global des enfants est </a:t>
            </a:r>
            <a:r>
              <a:rPr lang="fr-FR" b="1" dirty="0"/>
              <a:t>toujours élevé </a:t>
            </a:r>
            <a:r>
              <a:rPr lang="fr-FR" dirty="0"/>
              <a:t>(entre 82 et 88 points sur une échelle de 0 à 100; 2019: entre 87 et 89)</a:t>
            </a:r>
          </a:p>
          <a:p>
            <a:pPr marL="457200" indent="-457200">
              <a:lnSpc>
                <a:spcPct val="120000"/>
              </a:lnSpc>
              <a:buFont typeface="Arial" panose="020B0604020202020204" pitchFamily="34" charset="0"/>
              <a:buChar char="•"/>
            </a:pPr>
            <a:r>
              <a:rPr lang="fr-FR" dirty="0"/>
              <a:t>L’évaluation que les enfants font de leur vie en général au printemps 2021 est </a:t>
            </a:r>
            <a:r>
              <a:rPr lang="fr-FR" b="1" dirty="0"/>
              <a:t>comparable</a:t>
            </a:r>
            <a:r>
              <a:rPr lang="fr-FR" dirty="0"/>
              <a:t> à celle faite par les enfants du même âge en 2019</a:t>
            </a:r>
          </a:p>
          <a:p>
            <a:pPr marL="457200" indent="-457200">
              <a:lnSpc>
                <a:spcPct val="120000"/>
              </a:lnSpc>
              <a:buFont typeface="Arial" panose="020B0604020202020204" pitchFamily="34" charset="0"/>
              <a:buChar char="•"/>
            </a:pPr>
            <a:r>
              <a:rPr lang="fr-FR" dirty="0"/>
              <a:t>Ces résultats suggèrent des </a:t>
            </a:r>
            <a:r>
              <a:rPr lang="fr-FR" b="1" dirty="0"/>
              <a:t>capacités d’adaptation </a:t>
            </a:r>
            <a:r>
              <a:rPr lang="fr-FR" dirty="0"/>
              <a:t>des enfants </a:t>
            </a:r>
          </a:p>
          <a:p>
            <a:pPr algn="ctr"/>
            <a:endParaRPr lang="fr-FR" i="1" dirty="0">
              <a:solidFill>
                <a:schemeClr val="accent3"/>
              </a:solidFill>
            </a:endParaRPr>
          </a:p>
          <a:p>
            <a:endParaRPr lang="fr-FR" dirty="0"/>
          </a:p>
        </p:txBody>
      </p:sp>
    </p:spTree>
    <p:extLst>
      <p:ext uri="{BB962C8B-B14F-4D97-AF65-F5344CB8AC3E}">
        <p14:creationId xmlns:p14="http://schemas.microsoft.com/office/powerpoint/2010/main" val="4123232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1B258-F8B2-6E41-A63C-A8D2F7008482}"/>
              </a:ext>
            </a:extLst>
          </p:cNvPr>
          <p:cNvSpPr>
            <a:spLocks noGrp="1"/>
          </p:cNvSpPr>
          <p:nvPr>
            <p:ph type="title"/>
          </p:nvPr>
        </p:nvSpPr>
        <p:spPr/>
        <p:txBody>
          <a:bodyPr>
            <a:normAutofit/>
          </a:bodyPr>
          <a:lstStyle/>
          <a:p>
            <a:r>
              <a:rPr lang="fr-FR" dirty="0"/>
              <a:t>Résumé</a:t>
            </a:r>
          </a:p>
        </p:txBody>
      </p:sp>
      <p:sp>
        <p:nvSpPr>
          <p:cNvPr id="3" name="Espace réservé du contenu 2">
            <a:extLst>
              <a:ext uri="{FF2B5EF4-FFF2-40B4-BE49-F238E27FC236}">
                <a16:creationId xmlns:a16="http://schemas.microsoft.com/office/drawing/2014/main" id="{2857E385-17E2-4D45-AC85-77EAC13D4DBB}"/>
              </a:ext>
            </a:extLst>
          </p:cNvPr>
          <p:cNvSpPr>
            <a:spLocks noGrp="1"/>
          </p:cNvSpPr>
          <p:nvPr>
            <p:ph idx="1"/>
          </p:nvPr>
        </p:nvSpPr>
        <p:spPr>
          <a:xfrm>
            <a:off x="0" y="2266041"/>
            <a:ext cx="12192000" cy="4184332"/>
          </a:xfrm>
        </p:spPr>
        <p:txBody>
          <a:bodyPr>
            <a:normAutofit fontScale="70000" lnSpcReduction="20000"/>
          </a:bodyPr>
          <a:lstStyle/>
          <a:p>
            <a:pPr marL="457200" indent="-457200">
              <a:lnSpc>
                <a:spcPct val="120000"/>
              </a:lnSpc>
              <a:buFont typeface="Arial" panose="020B0604020202020204" pitchFamily="34" charset="0"/>
              <a:buChar char="•"/>
            </a:pPr>
            <a:r>
              <a:rPr lang="fr-FR" dirty="0"/>
              <a:t>Premier Rapport national sur la situation des enfants pour le Grand-Duché de Luxembourg</a:t>
            </a:r>
          </a:p>
          <a:p>
            <a:pPr marL="457200" indent="-457200">
              <a:lnSpc>
                <a:spcPct val="120000"/>
              </a:lnSpc>
              <a:buFont typeface="Arial" panose="020B0604020202020204" pitchFamily="34" charset="0"/>
              <a:buChar char="•"/>
            </a:pPr>
            <a:r>
              <a:rPr lang="fr-FR" dirty="0"/>
              <a:t>Les enfants ont été directement consultés et leur quotidien était au centre de ce rapport, ce qui est rare dans les rapports étatiques comme on peut le voir au niveau international</a:t>
            </a:r>
          </a:p>
          <a:p>
            <a:pPr marL="457200" indent="-457200">
              <a:lnSpc>
                <a:spcPct val="120000"/>
              </a:lnSpc>
              <a:buFont typeface="Arial" panose="020B0604020202020204" pitchFamily="34" charset="0"/>
              <a:buChar char="•"/>
            </a:pPr>
            <a:r>
              <a:rPr lang="fr-FR" dirty="0"/>
              <a:t>Avec ses données et ses analyses, le rapport comble une lacune importante dans la recherche sur la situation des enfants dans le pays</a:t>
            </a:r>
          </a:p>
          <a:p>
            <a:pPr marL="457200" indent="-457200">
              <a:lnSpc>
                <a:spcPct val="120000"/>
              </a:lnSpc>
              <a:buFont typeface="Arial" panose="020B0604020202020204" pitchFamily="34" charset="0"/>
              <a:buChar char="•"/>
            </a:pPr>
            <a:r>
              <a:rPr lang="fr-FR" dirty="0"/>
              <a:t>Le Rapport national fournit des informations importantes pour une politique basée sur des données empiriques pour les enfants vivant au Luxembourg</a:t>
            </a:r>
          </a:p>
          <a:p>
            <a:pPr>
              <a:lnSpc>
                <a:spcPct val="120000"/>
              </a:lnSpc>
            </a:pPr>
            <a:r>
              <a:rPr lang="fr-FR" dirty="0"/>
              <a:t> 	</a:t>
            </a:r>
          </a:p>
          <a:p>
            <a:pPr marL="811213" indent="-274638">
              <a:lnSpc>
                <a:spcPct val="120000"/>
              </a:lnSpc>
              <a:buFont typeface="Arial" panose="020B0604020202020204" pitchFamily="34" charset="0"/>
              <a:buChar char="•"/>
            </a:pPr>
            <a:endParaRPr lang="fr-FR" dirty="0"/>
          </a:p>
          <a:p>
            <a:pPr marL="914400" lvl="1" indent="-457200">
              <a:lnSpc>
                <a:spcPct val="120000"/>
              </a:lnSpc>
              <a:buFont typeface="Arial" panose="020B0604020202020204" pitchFamily="34" charset="0"/>
              <a:buChar char="•"/>
            </a:pPr>
            <a:endParaRPr lang="fr-FR" dirty="0"/>
          </a:p>
          <a:p>
            <a:pPr marL="914400" lvl="1" indent="-457200">
              <a:lnSpc>
                <a:spcPct val="120000"/>
              </a:lnSpc>
              <a:buFont typeface="Arial" panose="020B0604020202020204" pitchFamily="34" charset="0"/>
              <a:buChar char="•"/>
            </a:pPr>
            <a:endParaRPr lang="fr-FR" dirty="0"/>
          </a:p>
          <a:p>
            <a:pPr marL="457200" indent="-457200">
              <a:lnSpc>
                <a:spcPct val="120000"/>
              </a:lnSpc>
              <a:buFont typeface="Arial" panose="020B0604020202020204" pitchFamily="34" charset="0"/>
              <a:buChar char="•"/>
            </a:pPr>
            <a:endParaRPr lang="fr-FR" dirty="0"/>
          </a:p>
          <a:p>
            <a:pPr lvl="1">
              <a:lnSpc>
                <a:spcPct val="120000"/>
              </a:lnSpc>
            </a:pPr>
            <a:endParaRPr lang="fr-FR" sz="3200" dirty="0"/>
          </a:p>
          <a:p>
            <a:pPr lvl="1">
              <a:lnSpc>
                <a:spcPct val="120000"/>
              </a:lnSpc>
            </a:pPr>
            <a:endParaRPr lang="fr-FR" sz="3200" dirty="0"/>
          </a:p>
          <a:p>
            <a:pPr marL="457200" indent="-457200">
              <a:buFont typeface="Arial" panose="020B0604020202020204" pitchFamily="34" charset="0"/>
              <a:buChar char="•"/>
            </a:pPr>
            <a:endParaRPr lang="fr-FR" dirty="0"/>
          </a:p>
        </p:txBody>
      </p:sp>
    </p:spTree>
    <p:extLst>
      <p:ext uri="{BB962C8B-B14F-4D97-AF65-F5344CB8AC3E}">
        <p14:creationId xmlns:p14="http://schemas.microsoft.com/office/powerpoint/2010/main" val="760438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1B258-F8B2-6E41-A63C-A8D2F7008482}"/>
              </a:ext>
            </a:extLst>
          </p:cNvPr>
          <p:cNvSpPr>
            <a:spLocks noGrp="1"/>
          </p:cNvSpPr>
          <p:nvPr>
            <p:ph type="title"/>
          </p:nvPr>
        </p:nvSpPr>
        <p:spPr>
          <a:xfrm>
            <a:off x="2941982" y="3048039"/>
            <a:ext cx="12192000" cy="931737"/>
          </a:xfrm>
        </p:spPr>
        <p:txBody>
          <a:bodyPr>
            <a:normAutofit/>
          </a:bodyPr>
          <a:lstStyle/>
          <a:p>
            <a:r>
              <a:rPr lang="fr-FR" sz="3300" dirty="0"/>
              <a:t>Merci pour votre attention!</a:t>
            </a:r>
          </a:p>
        </p:txBody>
      </p:sp>
      <p:sp>
        <p:nvSpPr>
          <p:cNvPr id="3" name="Espace réservé du contenu 2">
            <a:extLst>
              <a:ext uri="{FF2B5EF4-FFF2-40B4-BE49-F238E27FC236}">
                <a16:creationId xmlns:a16="http://schemas.microsoft.com/office/drawing/2014/main" id="{2857E385-17E2-4D45-AC85-77EAC13D4DBB}"/>
              </a:ext>
            </a:extLst>
          </p:cNvPr>
          <p:cNvSpPr>
            <a:spLocks noGrp="1"/>
          </p:cNvSpPr>
          <p:nvPr>
            <p:ph idx="1"/>
          </p:nvPr>
        </p:nvSpPr>
        <p:spPr>
          <a:xfrm>
            <a:off x="0" y="1397726"/>
            <a:ext cx="12192000" cy="4232365"/>
          </a:xfrm>
        </p:spPr>
        <p:txBody>
          <a:bodyPr>
            <a:normAutofit/>
          </a:bodyPr>
          <a:lstStyle/>
          <a:p>
            <a:pPr algn="ctr"/>
            <a:endParaRPr lang="fr-FR" sz="3900" b="1" i="1" dirty="0">
              <a:solidFill>
                <a:schemeClr val="accent3"/>
              </a:solidFill>
            </a:endParaRPr>
          </a:p>
          <a:p>
            <a:pPr marL="457200" indent="-457200">
              <a:lnSpc>
                <a:spcPct val="110000"/>
              </a:lnSpc>
              <a:buFont typeface="Arial" panose="020B0604020202020204" pitchFamily="34" charset="0"/>
              <a:buChar char="•"/>
            </a:pPr>
            <a:endParaRPr lang="fr-FR" dirty="0"/>
          </a:p>
          <a:p>
            <a:endParaRPr lang="fr-FR" dirty="0"/>
          </a:p>
        </p:txBody>
      </p:sp>
    </p:spTree>
    <p:extLst>
      <p:ext uri="{BB962C8B-B14F-4D97-AF65-F5344CB8AC3E}">
        <p14:creationId xmlns:p14="http://schemas.microsoft.com/office/powerpoint/2010/main" val="223950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1B258-F8B2-6E41-A63C-A8D2F7008482}"/>
              </a:ext>
            </a:extLst>
          </p:cNvPr>
          <p:cNvSpPr>
            <a:spLocks noGrp="1"/>
          </p:cNvSpPr>
          <p:nvPr>
            <p:ph type="title"/>
          </p:nvPr>
        </p:nvSpPr>
        <p:spPr/>
        <p:txBody>
          <a:bodyPr/>
          <a:lstStyle/>
          <a:p>
            <a:r>
              <a:rPr lang="fr-FR" dirty="0"/>
              <a:t>Contexte, thématique, conception </a:t>
            </a:r>
          </a:p>
        </p:txBody>
      </p:sp>
      <p:sp>
        <p:nvSpPr>
          <p:cNvPr id="3" name="Espace réservé du contenu 2">
            <a:extLst>
              <a:ext uri="{FF2B5EF4-FFF2-40B4-BE49-F238E27FC236}">
                <a16:creationId xmlns:a16="http://schemas.microsoft.com/office/drawing/2014/main" id="{2857E385-17E2-4D45-AC85-77EAC13D4DBB}"/>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fr-FR" b="1" dirty="0"/>
              <a:t>Objet</a:t>
            </a:r>
            <a:r>
              <a:rPr lang="fr-FR" dirty="0"/>
              <a:t> : Situation de vie des enfants (0-12 ans) au Luxembourg</a:t>
            </a:r>
          </a:p>
          <a:p>
            <a:pPr marL="457200" indent="-457200">
              <a:buFont typeface="Arial" panose="020B0604020202020204" pitchFamily="34" charset="0"/>
              <a:buChar char="•"/>
            </a:pPr>
            <a:r>
              <a:rPr lang="fr-FR" b="1" dirty="0"/>
              <a:t>Focus</a:t>
            </a:r>
            <a:r>
              <a:rPr lang="fr-FR" dirty="0"/>
              <a:t> : Bien-être des enfants (</a:t>
            </a:r>
            <a:r>
              <a:rPr lang="fr-FR" dirty="0" err="1"/>
              <a:t>child</a:t>
            </a:r>
            <a:r>
              <a:rPr lang="fr-FR" dirty="0"/>
              <a:t> </a:t>
            </a:r>
            <a:r>
              <a:rPr lang="fr-FR" dirty="0" err="1"/>
              <a:t>well-being</a:t>
            </a:r>
            <a:r>
              <a:rPr lang="fr-FR" dirty="0"/>
              <a:t>; </a:t>
            </a:r>
            <a:r>
              <a:rPr lang="fr-FR" dirty="0" err="1"/>
              <a:t>Wohlbefinden</a:t>
            </a:r>
            <a:r>
              <a:rPr lang="fr-FR" dirty="0"/>
              <a:t>)</a:t>
            </a:r>
          </a:p>
          <a:p>
            <a:pPr marL="457200" indent="-457200">
              <a:buFont typeface="Arial" panose="020B0604020202020204" pitchFamily="34" charset="0"/>
              <a:buChar char="•"/>
            </a:pPr>
            <a:r>
              <a:rPr lang="fr-FR" b="1" dirty="0"/>
              <a:t>Perspective holistique</a:t>
            </a:r>
            <a:r>
              <a:rPr lang="fr-FR" dirty="0"/>
              <a:t> : Les différents domaines de la vie quotidienne (famille, loisirs, école, SEA, etc.)</a:t>
            </a:r>
          </a:p>
          <a:p>
            <a:pPr marL="457200" indent="-457200">
              <a:buFont typeface="Arial" panose="020B0604020202020204" pitchFamily="34" charset="0"/>
              <a:buChar char="•"/>
            </a:pPr>
            <a:r>
              <a:rPr lang="fr-FR" b="1" dirty="0"/>
              <a:t>L'enfant placé au centre</a:t>
            </a:r>
            <a:r>
              <a:rPr lang="fr-FR" dirty="0"/>
              <a:t> : Les perceptions, expériences et activités des enfants ont servi de points de référence dans les collectes de données et de départ des analyses</a:t>
            </a:r>
          </a:p>
        </p:txBody>
      </p:sp>
    </p:spTree>
    <p:extLst>
      <p:ext uri="{BB962C8B-B14F-4D97-AF65-F5344CB8AC3E}">
        <p14:creationId xmlns:p14="http://schemas.microsoft.com/office/powerpoint/2010/main" val="222661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1B258-F8B2-6E41-A63C-A8D2F7008482}"/>
              </a:ext>
            </a:extLst>
          </p:cNvPr>
          <p:cNvSpPr>
            <a:spLocks noGrp="1"/>
          </p:cNvSpPr>
          <p:nvPr>
            <p:ph type="title"/>
          </p:nvPr>
        </p:nvSpPr>
        <p:spPr>
          <a:xfrm>
            <a:off x="0" y="758952"/>
            <a:ext cx="12192000" cy="607394"/>
          </a:xfrm>
        </p:spPr>
        <p:txBody>
          <a:bodyPr/>
          <a:lstStyle/>
          <a:p>
            <a:r>
              <a:rPr lang="fr-FR" dirty="0"/>
              <a:t>Contexte, thématique, conception </a:t>
            </a:r>
          </a:p>
        </p:txBody>
      </p:sp>
      <p:sp>
        <p:nvSpPr>
          <p:cNvPr id="3" name="Espace réservé du contenu 2">
            <a:extLst>
              <a:ext uri="{FF2B5EF4-FFF2-40B4-BE49-F238E27FC236}">
                <a16:creationId xmlns:a16="http://schemas.microsoft.com/office/drawing/2014/main" id="{2857E385-17E2-4D45-AC85-77EAC13D4DBB}"/>
              </a:ext>
            </a:extLst>
          </p:cNvPr>
          <p:cNvSpPr>
            <a:spLocks noGrp="1"/>
          </p:cNvSpPr>
          <p:nvPr>
            <p:ph idx="1"/>
          </p:nvPr>
        </p:nvSpPr>
        <p:spPr>
          <a:xfrm>
            <a:off x="0" y="1460938"/>
            <a:ext cx="12192000" cy="4624552"/>
          </a:xfrm>
        </p:spPr>
        <p:txBody>
          <a:bodyPr>
            <a:normAutofit/>
          </a:bodyPr>
          <a:lstStyle/>
          <a:p>
            <a:pPr marL="457200" indent="-457200">
              <a:lnSpc>
                <a:spcPct val="120000"/>
              </a:lnSpc>
              <a:buFont typeface="Arial" panose="020B0604020202020204" pitchFamily="34" charset="0"/>
              <a:buChar char="•"/>
            </a:pPr>
            <a:endParaRPr lang="fr-FR" sz="2900" dirty="0"/>
          </a:p>
          <a:p>
            <a:pPr>
              <a:lnSpc>
                <a:spcPct val="120000"/>
              </a:lnSpc>
            </a:pPr>
            <a:r>
              <a:rPr lang="fr-FR" sz="2000" dirty="0"/>
              <a:t>Le rapport se base sur </a:t>
            </a:r>
            <a:r>
              <a:rPr lang="fr-FR" sz="2000" b="1" dirty="0"/>
              <a:t>deux études </a:t>
            </a:r>
            <a:r>
              <a:rPr lang="fr-FR" sz="2000" dirty="0"/>
              <a:t>aux approches méthodologiques différentes :</a:t>
            </a:r>
          </a:p>
          <a:p>
            <a:pPr marL="914400" lvl="1" indent="-457200">
              <a:buFont typeface="Arial" panose="020B0604020202020204" pitchFamily="34" charset="0"/>
              <a:buChar char="•"/>
            </a:pPr>
            <a:endParaRPr lang="fr-FR" sz="2000" dirty="0"/>
          </a:p>
          <a:p>
            <a:pPr marL="457200" indent="-457200">
              <a:buFont typeface="Arial" panose="020B0604020202020204" pitchFamily="34" charset="0"/>
              <a:buChar char="•"/>
            </a:pPr>
            <a:r>
              <a:rPr lang="fr-FR" sz="2000" dirty="0"/>
              <a:t>une étude exploratoire qualitative (ethnographique) sur la participation et l'inclusion au quotidien des structures d'éducation non formelle pour les enfants de 0 à 12 ans (SEA) et</a:t>
            </a:r>
            <a:endParaRPr lang="lb-LU" sz="2000" dirty="0"/>
          </a:p>
          <a:p>
            <a:pPr marL="457200" indent="-457200">
              <a:buFont typeface="Arial" panose="020B0604020202020204" pitchFamily="34" charset="0"/>
              <a:buChar char="•"/>
            </a:pPr>
            <a:r>
              <a:rPr lang="fr-FR" sz="2000" dirty="0"/>
              <a:t>une enquête représentative et quantitative auprès des enfants sur leurs situations de vie et leur bien-être à deux moments différents (en 2019 et en 2021)</a:t>
            </a:r>
          </a:p>
          <a:p>
            <a:endParaRPr lang="fr-FR" sz="2800" dirty="0"/>
          </a:p>
          <a:p>
            <a:pPr>
              <a:lnSpc>
                <a:spcPct val="120000"/>
              </a:lnSpc>
            </a:pPr>
            <a:r>
              <a:rPr lang="fr-FR" dirty="0"/>
              <a:t>	</a:t>
            </a:r>
          </a:p>
        </p:txBody>
      </p:sp>
      <p:pic>
        <p:nvPicPr>
          <p:cNvPr id="6" name="Grafik 5"/>
          <p:cNvPicPr>
            <a:picLocks noChangeAspect="1"/>
          </p:cNvPicPr>
          <p:nvPr/>
        </p:nvPicPr>
        <p:blipFill>
          <a:blip r:embed="rId2"/>
          <a:stretch>
            <a:fillRect/>
          </a:stretch>
        </p:blipFill>
        <p:spPr>
          <a:xfrm>
            <a:off x="2972650" y="4552199"/>
            <a:ext cx="1250731" cy="1334814"/>
          </a:xfrm>
          <a:prstGeom prst="rect">
            <a:avLst/>
          </a:prstGeom>
        </p:spPr>
      </p:pic>
      <p:pic>
        <p:nvPicPr>
          <p:cNvPr id="7" name="Grafik 6"/>
          <p:cNvPicPr>
            <a:picLocks noChangeAspect="1"/>
          </p:cNvPicPr>
          <p:nvPr/>
        </p:nvPicPr>
        <p:blipFill>
          <a:blip r:embed="rId3"/>
          <a:stretch>
            <a:fillRect/>
          </a:stretch>
        </p:blipFill>
        <p:spPr>
          <a:xfrm>
            <a:off x="6161767" y="4552199"/>
            <a:ext cx="1156138" cy="1334814"/>
          </a:xfrm>
          <a:prstGeom prst="rect">
            <a:avLst/>
          </a:prstGeom>
        </p:spPr>
      </p:pic>
    </p:spTree>
    <p:extLst>
      <p:ext uri="{BB962C8B-B14F-4D97-AF65-F5344CB8AC3E}">
        <p14:creationId xmlns:p14="http://schemas.microsoft.com/office/powerpoint/2010/main" val="207064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1B258-F8B2-6E41-A63C-A8D2F7008482}"/>
              </a:ext>
            </a:extLst>
          </p:cNvPr>
          <p:cNvSpPr>
            <a:spLocks noGrp="1"/>
          </p:cNvSpPr>
          <p:nvPr>
            <p:ph type="title"/>
          </p:nvPr>
        </p:nvSpPr>
        <p:spPr/>
        <p:txBody>
          <a:bodyPr/>
          <a:lstStyle/>
          <a:p>
            <a:r>
              <a:rPr lang="fr-FR" dirty="0"/>
              <a:t>Contexte, thématique, conception </a:t>
            </a:r>
          </a:p>
        </p:txBody>
      </p:sp>
      <p:sp>
        <p:nvSpPr>
          <p:cNvPr id="3" name="Espace réservé du contenu 2">
            <a:extLst>
              <a:ext uri="{FF2B5EF4-FFF2-40B4-BE49-F238E27FC236}">
                <a16:creationId xmlns:a16="http://schemas.microsoft.com/office/drawing/2014/main" id="{2857E385-17E2-4D45-AC85-77EAC13D4DBB}"/>
              </a:ext>
            </a:extLst>
          </p:cNvPr>
          <p:cNvSpPr>
            <a:spLocks noGrp="1"/>
          </p:cNvSpPr>
          <p:nvPr>
            <p:ph idx="1"/>
          </p:nvPr>
        </p:nvSpPr>
        <p:spPr/>
        <p:txBody>
          <a:bodyPr>
            <a:normAutofit fontScale="77500" lnSpcReduction="20000"/>
          </a:bodyPr>
          <a:lstStyle/>
          <a:p>
            <a:pPr marL="457200" indent="-457200">
              <a:lnSpc>
                <a:spcPct val="120000"/>
              </a:lnSpc>
              <a:buFont typeface="Arial" panose="020B0604020202020204" pitchFamily="34" charset="0"/>
              <a:buChar char="•"/>
            </a:pPr>
            <a:r>
              <a:rPr lang="fr-FR" dirty="0"/>
              <a:t>Elaboration du rapport : de 2018 à 2022</a:t>
            </a:r>
          </a:p>
          <a:p>
            <a:pPr marL="457200" indent="-457200">
              <a:lnSpc>
                <a:spcPct val="120000"/>
              </a:lnSpc>
              <a:buFont typeface="Arial" panose="020B0604020202020204" pitchFamily="34" charset="0"/>
              <a:buChar char="•"/>
            </a:pPr>
            <a:r>
              <a:rPr lang="fr-FR" dirty="0"/>
              <a:t>Période de collecte de données pour les deux études indépendantes : de 2019 à 2021 (c’est-à-dire avant et pendant la pandémie)</a:t>
            </a:r>
          </a:p>
          <a:p>
            <a:pPr>
              <a:lnSpc>
                <a:spcPct val="120000"/>
              </a:lnSpc>
            </a:pPr>
            <a:endParaRPr lang="fr-FR" sz="800" dirty="0"/>
          </a:p>
          <a:p>
            <a:pPr marL="457200" indent="-457200">
              <a:lnSpc>
                <a:spcPct val="120000"/>
              </a:lnSpc>
              <a:spcBef>
                <a:spcPts val="600"/>
              </a:spcBef>
              <a:buFont typeface="Arial" panose="020B0604020202020204" pitchFamily="34" charset="0"/>
              <a:buChar char="•"/>
            </a:pPr>
            <a:r>
              <a:rPr lang="fr-FR" dirty="0"/>
              <a:t>Partenaires de coopération : </a:t>
            </a:r>
          </a:p>
          <a:p>
            <a:pPr>
              <a:lnSpc>
                <a:spcPct val="120000"/>
              </a:lnSpc>
            </a:pPr>
            <a:r>
              <a:rPr lang="fr-FR" sz="2000" dirty="0"/>
              <a:t>	Le Ministère de l'Éducation nationale, de l'Enfance et de la Jeunesse (MENJE, mandant)</a:t>
            </a:r>
          </a:p>
          <a:p>
            <a:pPr lvl="1">
              <a:lnSpc>
                <a:spcPct val="100000"/>
              </a:lnSpc>
            </a:pPr>
            <a:r>
              <a:rPr lang="fr-FR" sz="2000" dirty="0"/>
              <a:t>	L’Université Eberhard </a:t>
            </a:r>
            <a:r>
              <a:rPr lang="fr-FR" sz="2000" dirty="0" err="1"/>
              <a:t>Karls</a:t>
            </a:r>
            <a:r>
              <a:rPr lang="fr-FR" sz="2000" dirty="0"/>
              <a:t> Tübingen (coordination scientifique)</a:t>
            </a:r>
          </a:p>
          <a:p>
            <a:pPr lvl="1">
              <a:lnSpc>
                <a:spcPct val="100000"/>
              </a:lnSpc>
            </a:pPr>
            <a:r>
              <a:rPr lang="fr-FR" sz="2000" dirty="0"/>
              <a:t>	L’Université du Luxembourg (étude ethnographique) </a:t>
            </a:r>
          </a:p>
          <a:p>
            <a:pPr lvl="1">
              <a:lnSpc>
                <a:spcPct val="100000"/>
              </a:lnSpc>
            </a:pPr>
            <a:r>
              <a:rPr lang="fr-FR" sz="2000" dirty="0"/>
              <a:t>	Luxembourg Institute of </a:t>
            </a:r>
            <a:r>
              <a:rPr lang="fr-FR" sz="2000" dirty="0" err="1"/>
              <a:t>Socio-Economic</a:t>
            </a:r>
            <a:r>
              <a:rPr lang="fr-FR" sz="2000" dirty="0"/>
              <a:t> </a:t>
            </a:r>
            <a:r>
              <a:rPr lang="fr-FR" sz="2000" dirty="0" err="1"/>
              <a:t>Research</a:t>
            </a:r>
            <a:r>
              <a:rPr lang="fr-FR" sz="2000" dirty="0"/>
              <a:t> </a:t>
            </a:r>
            <a:r>
              <a:rPr lang="en-US" sz="2000" dirty="0"/>
              <a:t>(LISER, </a:t>
            </a:r>
            <a:r>
              <a:rPr lang="fr-FR" sz="2000" dirty="0"/>
              <a:t>enquête représentative</a:t>
            </a:r>
            <a:r>
              <a:rPr lang="en-US" sz="2000" dirty="0"/>
              <a:t>)</a:t>
            </a:r>
          </a:p>
          <a:p>
            <a:pPr lvl="1" indent="-457200">
              <a:lnSpc>
                <a:spcPct val="130000"/>
              </a:lnSpc>
              <a:spcBef>
                <a:spcPts val="1000"/>
              </a:spcBef>
              <a:buFont typeface="Arial" panose="020B0604020202020204" pitchFamily="34" charset="0"/>
              <a:buChar char="•"/>
            </a:pPr>
            <a:r>
              <a:rPr lang="en-US" sz="3200" dirty="0"/>
              <a:t>Les </a:t>
            </a:r>
            <a:r>
              <a:rPr lang="en-US" sz="3200" dirty="0" err="1"/>
              <a:t>auteur.e.s</a:t>
            </a:r>
            <a:r>
              <a:rPr lang="en-US" sz="3200" dirty="0"/>
              <a:t>: </a:t>
            </a:r>
          </a:p>
          <a:p>
            <a:pPr marL="0" lvl="1">
              <a:lnSpc>
                <a:spcPct val="70000"/>
              </a:lnSpc>
              <a:spcBef>
                <a:spcPts val="1000"/>
              </a:spcBef>
            </a:pPr>
            <a:r>
              <a:rPr lang="en-US" sz="3200" dirty="0"/>
              <a:t>	</a:t>
            </a:r>
            <a:r>
              <a:rPr lang="en-US" sz="2000" dirty="0"/>
              <a:t>Audrey Bousselin (LISER), Nicole Hekel (Uni.lu), Sascha Neumann (Uni Tübingen)</a:t>
            </a:r>
            <a:endParaRPr lang="fr-FR" sz="2000" dirty="0"/>
          </a:p>
          <a:p>
            <a:pPr>
              <a:lnSpc>
                <a:spcPct val="120000"/>
              </a:lnSpc>
            </a:pPr>
            <a:endParaRPr lang="fr-FR" sz="2000" dirty="0"/>
          </a:p>
          <a:p>
            <a:pPr marL="457200" indent="-457200">
              <a:buFont typeface="Arial" panose="020B0604020202020204" pitchFamily="34" charset="0"/>
              <a:buChar char="•"/>
            </a:pPr>
            <a:endParaRPr lang="fr-FR"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4719" y="3176779"/>
            <a:ext cx="1882561" cy="473054"/>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8922" y="3216265"/>
            <a:ext cx="1392624" cy="433568"/>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6266" y="2834521"/>
            <a:ext cx="1081013" cy="1030014"/>
          </a:xfrm>
          <a:prstGeom prst="rect">
            <a:avLst/>
          </a:prstGeom>
        </p:spPr>
      </p:pic>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3188" y="2919320"/>
            <a:ext cx="960844" cy="860416"/>
          </a:xfrm>
          <a:prstGeom prst="rect">
            <a:avLst/>
          </a:prstGeom>
        </p:spPr>
      </p:pic>
    </p:spTree>
    <p:extLst>
      <p:ext uri="{BB962C8B-B14F-4D97-AF65-F5344CB8AC3E}">
        <p14:creationId xmlns:p14="http://schemas.microsoft.com/office/powerpoint/2010/main" val="319628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1B258-F8B2-6E41-A63C-A8D2F7008482}"/>
              </a:ext>
            </a:extLst>
          </p:cNvPr>
          <p:cNvSpPr>
            <a:spLocks noGrp="1"/>
          </p:cNvSpPr>
          <p:nvPr>
            <p:ph type="title"/>
          </p:nvPr>
        </p:nvSpPr>
        <p:spPr/>
        <p:txBody>
          <a:bodyPr/>
          <a:lstStyle/>
          <a:p>
            <a:r>
              <a:rPr lang="fr-FR" dirty="0"/>
              <a:t>Contexte, thématique, conception </a:t>
            </a:r>
          </a:p>
        </p:txBody>
      </p:sp>
      <p:sp>
        <p:nvSpPr>
          <p:cNvPr id="3" name="Espace réservé du contenu 2">
            <a:extLst>
              <a:ext uri="{FF2B5EF4-FFF2-40B4-BE49-F238E27FC236}">
                <a16:creationId xmlns:a16="http://schemas.microsoft.com/office/drawing/2014/main" id="{2857E385-17E2-4D45-AC85-77EAC13D4DBB}"/>
              </a:ext>
            </a:extLst>
          </p:cNvPr>
          <p:cNvSpPr>
            <a:spLocks noGrp="1"/>
          </p:cNvSpPr>
          <p:nvPr>
            <p:ph idx="1"/>
          </p:nvPr>
        </p:nvSpPr>
        <p:spPr>
          <a:xfrm>
            <a:off x="0" y="1690689"/>
            <a:ext cx="12192000" cy="4357414"/>
          </a:xfrm>
        </p:spPr>
        <p:txBody>
          <a:bodyPr>
            <a:normAutofit lnSpcReduction="10000"/>
          </a:bodyPr>
          <a:lstStyle/>
          <a:p>
            <a:pPr marL="342900" indent="-342900">
              <a:buFont typeface="Arial" panose="020B0604020202020204" pitchFamily="34" charset="0"/>
              <a:buChar char="•"/>
            </a:pPr>
            <a:r>
              <a:rPr lang="fr-FR" sz="2300" dirty="0"/>
              <a:t>Le Ministre chargé de l'Éducation nationale, de l'Enfance et de la Jeunesse répond aux dispositions prévues par l’article 15 de la „Loi modifiée du 4 juillet 2008 sur la jeunesse“, de soumettre tous les 5 ans au Parlement, un rapport sur la situation des enfants au Grand-Duché de Luxembourg</a:t>
            </a:r>
          </a:p>
          <a:p>
            <a:pPr marL="914400" lvl="1" indent="-457200">
              <a:lnSpc>
                <a:spcPct val="120000"/>
              </a:lnSpc>
              <a:buFont typeface="Arial" panose="020B0604020202020204" pitchFamily="34" charset="0"/>
              <a:buChar char="•"/>
            </a:pPr>
            <a:r>
              <a:rPr lang="fr-FR" sz="2300" dirty="0"/>
              <a:t>Le rapport sur la jeunesse : concerne les tranches d’âge de 12 à 29 ans</a:t>
            </a:r>
          </a:p>
          <a:p>
            <a:pPr marL="914400" lvl="1" indent="-457200">
              <a:lnSpc>
                <a:spcPct val="120000"/>
              </a:lnSpc>
              <a:buFont typeface="Arial" panose="020B0604020202020204" pitchFamily="34" charset="0"/>
              <a:buChar char="•"/>
            </a:pPr>
            <a:r>
              <a:rPr lang="fr-FR" sz="2300" dirty="0"/>
              <a:t>Le rapport sur l’enfance : concerne les tranches d’âge de 0 à 12 ans</a:t>
            </a:r>
          </a:p>
          <a:p>
            <a:pPr marL="342900" indent="-342900">
              <a:buFont typeface="Arial" panose="020B0604020202020204" pitchFamily="34" charset="0"/>
              <a:buChar char="•"/>
            </a:pPr>
            <a:r>
              <a:rPr lang="fr-FR" sz="2300" dirty="0"/>
              <a:t>Le Rapport national sur la situation des enfants s‘inscrit dans le courant international qui stipule que les enfants doivent être considérés, dans les rapports portant sur les questions sociales, comme un groupe distinct </a:t>
            </a:r>
            <a:r>
              <a:rPr lang="fr-FR" sz="2300"/>
              <a:t>de population </a:t>
            </a:r>
            <a:r>
              <a:rPr lang="fr-FR" sz="2300" dirty="0"/>
              <a:t>et vus comme des individus qui ont leurs propres droits (UNCRC)</a:t>
            </a:r>
            <a:endParaRPr lang="de-DE" sz="2300" dirty="0"/>
          </a:p>
          <a:p>
            <a:pPr marL="342900" indent="-342900">
              <a:lnSpc>
                <a:spcPct val="110000"/>
              </a:lnSpc>
              <a:buFont typeface="Arial" panose="020B0604020202020204" pitchFamily="34" charset="0"/>
              <a:buChar char="•"/>
            </a:pPr>
            <a:r>
              <a:rPr lang="fr-FR" sz="2300" dirty="0"/>
              <a:t>Ce rapport constitue une base</a:t>
            </a:r>
            <a:r>
              <a:rPr lang="de-DE" sz="2300" dirty="0"/>
              <a:t> </a:t>
            </a:r>
            <a:r>
              <a:rPr lang="de-DE" sz="2300" dirty="0" err="1"/>
              <a:t>pour</a:t>
            </a:r>
            <a:r>
              <a:rPr lang="de-DE" sz="2300" dirty="0"/>
              <a:t> </a:t>
            </a:r>
            <a:r>
              <a:rPr lang="de-DE" sz="2300" dirty="0" err="1"/>
              <a:t>une</a:t>
            </a:r>
            <a:r>
              <a:rPr lang="de-DE" sz="2300" dirty="0"/>
              <a:t> </a:t>
            </a:r>
            <a:r>
              <a:rPr lang="de-DE" sz="2300" dirty="0" err="1"/>
              <a:t>politique</a:t>
            </a:r>
            <a:r>
              <a:rPr lang="de-DE" sz="2300" dirty="0"/>
              <a:t> de </a:t>
            </a:r>
            <a:r>
              <a:rPr lang="de-DE" sz="2300" dirty="0" err="1"/>
              <a:t>l‘enfance</a:t>
            </a:r>
            <a:r>
              <a:rPr lang="de-DE" sz="2300" dirty="0"/>
              <a:t> au Luxembourg </a:t>
            </a:r>
            <a:r>
              <a:rPr lang="de-DE" sz="2300" dirty="0" err="1"/>
              <a:t>fondée</a:t>
            </a:r>
            <a:r>
              <a:rPr lang="de-DE" sz="2300" dirty="0"/>
              <a:t> </a:t>
            </a:r>
            <a:r>
              <a:rPr lang="de-DE" sz="2300" dirty="0" err="1"/>
              <a:t>sur</a:t>
            </a:r>
            <a:r>
              <a:rPr lang="de-DE" sz="2300" dirty="0"/>
              <a:t> des </a:t>
            </a:r>
            <a:r>
              <a:rPr lang="de-DE" sz="2300" dirty="0" err="1"/>
              <a:t>preuves</a:t>
            </a:r>
            <a:r>
              <a:rPr lang="de-DE" sz="2300" dirty="0"/>
              <a:t> empiriques</a:t>
            </a:r>
            <a:endParaRPr lang="fr-FR" dirty="0"/>
          </a:p>
          <a:p>
            <a:pPr marL="457200" indent="-457200">
              <a:lnSpc>
                <a:spcPct val="120000"/>
              </a:lnSpc>
              <a:buFont typeface="Arial" panose="020B0604020202020204" pitchFamily="34" charset="0"/>
              <a:buChar char="•"/>
            </a:pPr>
            <a:endParaRPr lang="fr-FR" dirty="0"/>
          </a:p>
          <a:p>
            <a:pPr lvl="1">
              <a:lnSpc>
                <a:spcPct val="120000"/>
              </a:lnSpc>
            </a:pPr>
            <a:endParaRPr lang="fr-FR" sz="3200" dirty="0"/>
          </a:p>
          <a:p>
            <a:pPr lvl="1">
              <a:lnSpc>
                <a:spcPct val="120000"/>
              </a:lnSpc>
            </a:pPr>
            <a:endParaRPr lang="fr-FR" sz="3200" dirty="0"/>
          </a:p>
          <a:p>
            <a:pPr marL="457200" indent="-457200">
              <a:buFont typeface="Arial" panose="020B0604020202020204" pitchFamily="34" charset="0"/>
              <a:buChar char="•"/>
            </a:pPr>
            <a:endParaRPr lang="fr-FR" dirty="0"/>
          </a:p>
        </p:txBody>
      </p:sp>
    </p:spTree>
    <p:extLst>
      <p:ext uri="{BB962C8B-B14F-4D97-AF65-F5344CB8AC3E}">
        <p14:creationId xmlns:p14="http://schemas.microsoft.com/office/powerpoint/2010/main" val="753373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1B258-F8B2-6E41-A63C-A8D2F7008482}"/>
              </a:ext>
            </a:extLst>
          </p:cNvPr>
          <p:cNvSpPr>
            <a:spLocks noGrp="1"/>
          </p:cNvSpPr>
          <p:nvPr>
            <p:ph type="title"/>
          </p:nvPr>
        </p:nvSpPr>
        <p:spPr/>
        <p:txBody>
          <a:bodyPr/>
          <a:lstStyle/>
          <a:p>
            <a:r>
              <a:rPr lang="fr-FR" dirty="0"/>
              <a:t>Contexte, thématique, conception </a:t>
            </a:r>
          </a:p>
        </p:txBody>
      </p:sp>
      <p:sp>
        <p:nvSpPr>
          <p:cNvPr id="3" name="Espace réservé du contenu 2">
            <a:extLst>
              <a:ext uri="{FF2B5EF4-FFF2-40B4-BE49-F238E27FC236}">
                <a16:creationId xmlns:a16="http://schemas.microsoft.com/office/drawing/2014/main" id="{2857E385-17E2-4D45-AC85-77EAC13D4DBB}"/>
              </a:ext>
            </a:extLst>
          </p:cNvPr>
          <p:cNvSpPr>
            <a:spLocks noGrp="1"/>
          </p:cNvSpPr>
          <p:nvPr>
            <p:ph idx="1"/>
          </p:nvPr>
        </p:nvSpPr>
        <p:spPr>
          <a:xfrm>
            <a:off x="0" y="1677436"/>
            <a:ext cx="12192000" cy="4704522"/>
          </a:xfrm>
        </p:spPr>
        <p:txBody>
          <a:bodyPr>
            <a:normAutofit fontScale="55000" lnSpcReduction="20000"/>
          </a:bodyPr>
          <a:lstStyle/>
          <a:p>
            <a:pPr marL="457200" indent="-457200">
              <a:lnSpc>
                <a:spcPct val="120000"/>
              </a:lnSpc>
              <a:buFont typeface="Arial" panose="020B0604020202020204" pitchFamily="34" charset="0"/>
              <a:buChar char="•"/>
            </a:pPr>
            <a:r>
              <a:rPr lang="fr-FR" sz="3400" b="1" dirty="0"/>
              <a:t>Le bien-être</a:t>
            </a:r>
            <a:r>
              <a:rPr lang="fr-FR" sz="3400" dirty="0"/>
              <a:t> des enfants saisi, respectivement analysé en tant que</a:t>
            </a:r>
            <a:r>
              <a:rPr lang="fr-FR" sz="3400" b="1" dirty="0"/>
              <a:t> concept multidimensionnel</a:t>
            </a:r>
            <a:r>
              <a:rPr lang="fr-FR" sz="3400" dirty="0"/>
              <a:t> :</a:t>
            </a:r>
            <a:endParaRPr lang="lb-LU" sz="3400" dirty="0"/>
          </a:p>
          <a:p>
            <a:pPr marL="457200" indent="-6350">
              <a:lnSpc>
                <a:spcPct val="120000"/>
              </a:lnSpc>
              <a:buFont typeface="Arial" panose="020B0604020202020204" pitchFamily="34" charset="0"/>
              <a:buChar char="•"/>
            </a:pPr>
            <a:r>
              <a:rPr lang="fr-FR" sz="3400" dirty="0"/>
              <a:t>	La satisfaction générale à l’égard de la vie</a:t>
            </a:r>
            <a:endParaRPr lang="lb-LU" sz="3400" dirty="0"/>
          </a:p>
          <a:p>
            <a:pPr marL="457200" indent="-6350">
              <a:lnSpc>
                <a:spcPct val="120000"/>
              </a:lnSpc>
              <a:buFont typeface="Arial" panose="020B0604020202020204" pitchFamily="34" charset="0"/>
              <a:buChar char="•"/>
            </a:pPr>
            <a:r>
              <a:rPr lang="fr-FR" sz="3400" dirty="0"/>
              <a:t>	Les expériences et la satisfaction à l’égard d’aspects déterminés, respectivement de domaines 	importants de leur vie : la famille, l’école, l’éducation non formelle, les relations, les loisirs, 	l’apparence physique, la participation etc.</a:t>
            </a:r>
            <a:endParaRPr lang="lb-LU" sz="3400" dirty="0"/>
          </a:p>
          <a:p>
            <a:pPr marL="457200" indent="-6350">
              <a:lnSpc>
                <a:spcPct val="120000"/>
              </a:lnSpc>
              <a:buFont typeface="Arial" panose="020B0604020202020204" pitchFamily="34" charset="0"/>
              <a:buChar char="•"/>
            </a:pPr>
            <a:r>
              <a:rPr lang="fr-FR" sz="3400" dirty="0"/>
              <a:t>	Les sentiments positifs et négatifs à l’égard de soi-même et de l’environnement social (bien-	être psychologique)</a:t>
            </a:r>
            <a:endParaRPr lang="lb-LU" sz="3400" dirty="0"/>
          </a:p>
          <a:p>
            <a:pPr marL="457200" indent="-6350">
              <a:lnSpc>
                <a:spcPct val="120000"/>
              </a:lnSpc>
              <a:buFont typeface="Arial" panose="020B0604020202020204" pitchFamily="34" charset="0"/>
              <a:buChar char="•"/>
            </a:pPr>
            <a:r>
              <a:rPr lang="fr-FR" sz="3400" dirty="0"/>
              <a:t>	Les rapports entre les différentes dimensions du bien-être et les aspects en fonction de 	situations de vie spécifiques (p.ex. la situation de la famille, du logement etc.) </a:t>
            </a:r>
            <a:endParaRPr lang="lb-LU" sz="3400" dirty="0"/>
          </a:p>
          <a:p>
            <a:pPr marL="457200" indent="-457200">
              <a:lnSpc>
                <a:spcPct val="120000"/>
              </a:lnSpc>
              <a:buFont typeface="Arial" panose="020B0604020202020204" pitchFamily="34" charset="0"/>
              <a:buChar char="•"/>
            </a:pPr>
            <a:r>
              <a:rPr lang="fr-FR" sz="3400" dirty="0"/>
              <a:t>Le </a:t>
            </a:r>
            <a:r>
              <a:rPr lang="fr-FR" sz="3400" b="1" dirty="0"/>
              <a:t>point de vue subjectif des enfants</a:t>
            </a:r>
            <a:r>
              <a:rPr lang="fr-FR" sz="3400" dirty="0"/>
              <a:t> joue un rôle central</a:t>
            </a:r>
            <a:endParaRPr lang="lb-LU" sz="3400" dirty="0"/>
          </a:p>
          <a:p>
            <a:pPr marL="457200" indent="-457200">
              <a:lnSpc>
                <a:spcPct val="120000"/>
              </a:lnSpc>
              <a:buFont typeface="Arial" panose="020B0604020202020204" pitchFamily="34" charset="0"/>
              <a:buChar char="•"/>
            </a:pPr>
            <a:r>
              <a:rPr lang="fr-FR" sz="3400" dirty="0"/>
              <a:t>La période de collecte des données (de 2019 à 2021) a permis d’inclure de manière ciblée les changements depuis le début de la pandémie</a:t>
            </a:r>
            <a:r>
              <a:rPr lang="fr-FR" dirty="0"/>
              <a:t>   </a:t>
            </a:r>
            <a:endParaRPr lang="lb-LU" dirty="0"/>
          </a:p>
          <a:p>
            <a:pPr marL="457200" indent="-457200">
              <a:lnSpc>
                <a:spcPct val="120000"/>
              </a:lnSpc>
              <a:buFont typeface="Arial" panose="020B0604020202020204" pitchFamily="34" charset="0"/>
              <a:buChar char="•"/>
            </a:pPr>
            <a:endParaRPr lang="fr-FR" dirty="0"/>
          </a:p>
          <a:p>
            <a:pPr marL="457200" indent="-457200">
              <a:lnSpc>
                <a:spcPct val="120000"/>
              </a:lnSpc>
              <a:buFont typeface="Arial" panose="020B0604020202020204" pitchFamily="34" charset="0"/>
              <a:buChar char="•"/>
            </a:pPr>
            <a:endParaRPr lang="fr-FR" dirty="0"/>
          </a:p>
          <a:p>
            <a:pPr lvl="1">
              <a:lnSpc>
                <a:spcPct val="120000"/>
              </a:lnSpc>
            </a:pPr>
            <a:endParaRPr lang="fr-FR" dirty="0"/>
          </a:p>
          <a:p>
            <a:pPr marL="914400" lvl="1" indent="-457200">
              <a:lnSpc>
                <a:spcPct val="120000"/>
              </a:lnSpc>
              <a:buFont typeface="Arial" panose="020B0604020202020204" pitchFamily="34" charset="0"/>
              <a:buChar char="•"/>
            </a:pPr>
            <a:endParaRPr lang="fr-FR" dirty="0"/>
          </a:p>
          <a:p>
            <a:pPr marL="914400" lvl="1" indent="-457200">
              <a:lnSpc>
                <a:spcPct val="120000"/>
              </a:lnSpc>
              <a:buFont typeface="Arial" panose="020B0604020202020204" pitchFamily="34" charset="0"/>
              <a:buChar char="•"/>
            </a:pPr>
            <a:endParaRPr lang="fr-FR" dirty="0"/>
          </a:p>
          <a:p>
            <a:pPr marL="914400" lvl="1" indent="-457200">
              <a:lnSpc>
                <a:spcPct val="120000"/>
              </a:lnSpc>
              <a:buFont typeface="Arial" panose="020B0604020202020204" pitchFamily="34" charset="0"/>
              <a:buChar char="•"/>
            </a:pPr>
            <a:endParaRPr lang="fr-FR" dirty="0"/>
          </a:p>
          <a:p>
            <a:pPr marL="457200" indent="-457200">
              <a:lnSpc>
                <a:spcPct val="120000"/>
              </a:lnSpc>
              <a:buFont typeface="Arial" panose="020B0604020202020204" pitchFamily="34" charset="0"/>
              <a:buChar char="•"/>
            </a:pPr>
            <a:endParaRPr lang="fr-FR" dirty="0"/>
          </a:p>
          <a:p>
            <a:pPr lvl="1">
              <a:lnSpc>
                <a:spcPct val="120000"/>
              </a:lnSpc>
            </a:pPr>
            <a:endParaRPr lang="fr-FR" sz="3200" dirty="0"/>
          </a:p>
          <a:p>
            <a:pPr lvl="1">
              <a:lnSpc>
                <a:spcPct val="120000"/>
              </a:lnSpc>
            </a:pPr>
            <a:endParaRPr lang="fr-FR" sz="3200" dirty="0"/>
          </a:p>
          <a:p>
            <a:pPr marL="457200" indent="-457200">
              <a:buFont typeface="Arial" panose="020B0604020202020204" pitchFamily="34" charset="0"/>
              <a:buChar char="•"/>
            </a:pPr>
            <a:endParaRPr lang="fr-FR" dirty="0"/>
          </a:p>
        </p:txBody>
      </p:sp>
    </p:spTree>
    <p:extLst>
      <p:ext uri="{BB962C8B-B14F-4D97-AF65-F5344CB8AC3E}">
        <p14:creationId xmlns:p14="http://schemas.microsoft.com/office/powerpoint/2010/main" val="50018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1B258-F8B2-6E41-A63C-A8D2F7008482}"/>
              </a:ext>
            </a:extLst>
          </p:cNvPr>
          <p:cNvSpPr>
            <a:spLocks noGrp="1"/>
          </p:cNvSpPr>
          <p:nvPr>
            <p:ph type="title"/>
          </p:nvPr>
        </p:nvSpPr>
        <p:spPr/>
        <p:txBody>
          <a:bodyPr/>
          <a:lstStyle/>
          <a:p>
            <a:r>
              <a:rPr lang="fr-FR" dirty="0"/>
              <a:t>Résultats principaux</a:t>
            </a:r>
          </a:p>
        </p:txBody>
      </p:sp>
      <p:sp>
        <p:nvSpPr>
          <p:cNvPr id="3" name="Espace réservé du contenu 2">
            <a:extLst>
              <a:ext uri="{FF2B5EF4-FFF2-40B4-BE49-F238E27FC236}">
                <a16:creationId xmlns:a16="http://schemas.microsoft.com/office/drawing/2014/main" id="{2857E385-17E2-4D45-AC85-77EAC13D4DBB}"/>
              </a:ext>
            </a:extLst>
          </p:cNvPr>
          <p:cNvSpPr>
            <a:spLocks noGrp="1"/>
          </p:cNvSpPr>
          <p:nvPr>
            <p:ph idx="1"/>
          </p:nvPr>
        </p:nvSpPr>
        <p:spPr>
          <a:xfrm>
            <a:off x="0" y="1690688"/>
            <a:ext cx="12192000" cy="4537833"/>
          </a:xfrm>
        </p:spPr>
        <p:txBody>
          <a:bodyPr>
            <a:normAutofit fontScale="55000" lnSpcReduction="20000"/>
          </a:bodyPr>
          <a:lstStyle/>
          <a:p>
            <a:pPr marL="457200" indent="-457200">
              <a:buFont typeface="Arial" panose="020B0604020202020204" pitchFamily="34" charset="0"/>
              <a:buChar char="•"/>
            </a:pPr>
            <a:r>
              <a:rPr lang="fr-FR" dirty="0"/>
              <a:t>L’analyse multidimensionnelle du bien-être montre un</a:t>
            </a:r>
          </a:p>
          <a:p>
            <a:pPr marL="457200" indent="-457200">
              <a:buFont typeface="Arial" panose="020B0604020202020204" pitchFamily="34" charset="0"/>
              <a:buChar char="•"/>
            </a:pPr>
            <a:endParaRPr lang="fr-FR" dirty="0"/>
          </a:p>
          <a:p>
            <a:pPr algn="ctr"/>
            <a:r>
              <a:rPr lang="fr-FR" b="1" i="1" dirty="0">
                <a:solidFill>
                  <a:schemeClr val="accent3"/>
                </a:solidFill>
              </a:rPr>
              <a:t>Niveau de bien-être généralement élevé chez</a:t>
            </a:r>
          </a:p>
          <a:p>
            <a:pPr algn="ctr"/>
            <a:r>
              <a:rPr lang="fr-FR" b="1" i="1" dirty="0">
                <a:solidFill>
                  <a:schemeClr val="accent3"/>
                </a:solidFill>
              </a:rPr>
              <a:t>les enfants au Luxembourg, avec des disparités</a:t>
            </a:r>
          </a:p>
          <a:p>
            <a:pPr algn="ctr"/>
            <a:r>
              <a:rPr lang="fr-FR" b="1" i="1" dirty="0">
                <a:solidFill>
                  <a:schemeClr val="accent3"/>
                </a:solidFill>
              </a:rPr>
              <a:t>cependant</a:t>
            </a:r>
            <a:endParaRPr lang="de-DE" b="1" i="1" dirty="0">
              <a:solidFill>
                <a:schemeClr val="accent3"/>
              </a:solidFill>
            </a:endParaRPr>
          </a:p>
          <a:p>
            <a:pPr algn="ctr"/>
            <a:endParaRPr lang="fr-FR" dirty="0"/>
          </a:p>
          <a:p>
            <a:pPr marL="457200" indent="-457200">
              <a:lnSpc>
                <a:spcPct val="120000"/>
              </a:lnSpc>
              <a:buFont typeface="Arial" panose="020B0604020202020204" pitchFamily="34" charset="0"/>
              <a:buChar char="•"/>
            </a:pPr>
            <a:r>
              <a:rPr lang="fr-FR" dirty="0"/>
              <a:t>Un score élevé de bien-être subjectif global chez les enfants de 8, 10 et 12 ans en 2019 : entre 87 et 89 sur une échelle de 0 à 100</a:t>
            </a:r>
          </a:p>
          <a:p>
            <a:pPr marL="457200" indent="-457200">
              <a:lnSpc>
                <a:spcPct val="120000"/>
              </a:lnSpc>
              <a:buFont typeface="Arial" panose="020B0604020202020204" pitchFamily="34" charset="0"/>
              <a:buChar char="•"/>
            </a:pPr>
            <a:r>
              <a:rPr lang="fr-FR" dirty="0"/>
              <a:t>En cohérence avec ce qui est observé dans les pays limitrophes (</a:t>
            </a:r>
            <a:r>
              <a:rPr lang="fr-FR" dirty="0" err="1"/>
              <a:t>ISCWeB</a:t>
            </a:r>
            <a:r>
              <a:rPr lang="fr-FR" dirty="0"/>
              <a:t>) et pour les enfants plus âgés au Luxembourg (voir aussi Rapport national sur la situation de la jeunesse 2020)</a:t>
            </a:r>
          </a:p>
          <a:p>
            <a:pPr marL="457200" indent="-457200">
              <a:lnSpc>
                <a:spcPct val="120000"/>
              </a:lnSpc>
              <a:buFont typeface="Arial" panose="020B0604020202020204" pitchFamily="34" charset="0"/>
              <a:buChar char="•"/>
            </a:pPr>
            <a:r>
              <a:rPr lang="fr-FR" dirty="0"/>
              <a:t>Plus d’un an après le début de la crise, le niveau de bien-être subjectif global des enfants est toujours élevé. Le niveau de bien-être émotionnel négatif est toutefois plus élevé chez les enfants de 12 ans en 2021 comparé à celui des enfants du même âge en 2019 ; la différence est moins marquée chez les enfants de 10 ans</a:t>
            </a:r>
          </a:p>
          <a:p>
            <a:pPr marL="457200" indent="-457200">
              <a:buFont typeface="Arial" panose="020B0604020202020204" pitchFamily="34" charset="0"/>
              <a:buChar char="•"/>
            </a:pPr>
            <a:endParaRPr lang="fr-FR" dirty="0"/>
          </a:p>
          <a:p>
            <a:pPr algn="ctr"/>
            <a:endParaRPr lang="fr-FR" b="1" i="1" dirty="0"/>
          </a:p>
          <a:p>
            <a:pPr algn="ctr"/>
            <a:endParaRPr lang="fr-FR" i="1" dirty="0">
              <a:solidFill>
                <a:schemeClr val="accent3"/>
              </a:solidFill>
            </a:endParaRPr>
          </a:p>
          <a:p>
            <a:endParaRPr lang="fr-FR" dirty="0"/>
          </a:p>
        </p:txBody>
      </p:sp>
    </p:spTree>
    <p:extLst>
      <p:ext uri="{BB962C8B-B14F-4D97-AF65-F5344CB8AC3E}">
        <p14:creationId xmlns:p14="http://schemas.microsoft.com/office/powerpoint/2010/main" val="60914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1B258-F8B2-6E41-A63C-A8D2F7008482}"/>
              </a:ext>
            </a:extLst>
          </p:cNvPr>
          <p:cNvSpPr>
            <a:spLocks noGrp="1"/>
          </p:cNvSpPr>
          <p:nvPr>
            <p:ph type="title"/>
          </p:nvPr>
        </p:nvSpPr>
        <p:spPr/>
        <p:txBody>
          <a:bodyPr/>
          <a:lstStyle/>
          <a:p>
            <a:r>
              <a:rPr lang="fr-FR" dirty="0"/>
              <a:t>Résultats principaux</a:t>
            </a:r>
          </a:p>
        </p:txBody>
      </p:sp>
      <p:sp>
        <p:nvSpPr>
          <p:cNvPr id="3" name="Espace réservé du contenu 2">
            <a:extLst>
              <a:ext uri="{FF2B5EF4-FFF2-40B4-BE49-F238E27FC236}">
                <a16:creationId xmlns:a16="http://schemas.microsoft.com/office/drawing/2014/main" id="{2857E385-17E2-4D45-AC85-77EAC13D4DBB}"/>
              </a:ext>
            </a:extLst>
          </p:cNvPr>
          <p:cNvSpPr>
            <a:spLocks noGrp="1"/>
          </p:cNvSpPr>
          <p:nvPr>
            <p:ph idx="1"/>
          </p:nvPr>
        </p:nvSpPr>
        <p:spPr>
          <a:xfrm>
            <a:off x="0" y="1690689"/>
            <a:ext cx="12192000" cy="4540294"/>
          </a:xfrm>
        </p:spPr>
        <p:txBody>
          <a:bodyPr>
            <a:normAutofit/>
          </a:bodyPr>
          <a:lstStyle/>
          <a:p>
            <a:pPr marL="457200" indent="-457200">
              <a:lnSpc>
                <a:spcPct val="120000"/>
              </a:lnSpc>
              <a:buFont typeface="Arial" panose="020B0604020202020204" pitchFamily="34" charset="0"/>
              <a:buChar char="•"/>
            </a:pPr>
            <a:r>
              <a:rPr lang="fr-FR" sz="2800" dirty="0"/>
              <a:t>Une minorité d’enfants, moins d’un sur dix dans chaque groupe d’âge, indique un faible niveau de bien-être subjectif global</a:t>
            </a:r>
          </a:p>
          <a:p>
            <a:pPr marL="914400" lvl="1" indent="-457200">
              <a:lnSpc>
                <a:spcPct val="120000"/>
              </a:lnSpc>
              <a:buFont typeface="Arial" panose="020B0604020202020204" pitchFamily="34" charset="0"/>
              <a:buChar char="•"/>
            </a:pPr>
            <a:r>
              <a:rPr lang="fr-FR" sz="2800" dirty="0"/>
              <a:t>Par exemple, ces enfants sont moins satisfaits de leur vie de famille</a:t>
            </a:r>
            <a:r>
              <a:rPr lang="fr-FR" sz="2900" dirty="0"/>
              <a:t>, font moins souvent état de sentiments positifs (du bonheur, du contentement etc.) et ressentent plus souvent des sentiments négatifs (du stress, de la tristesse etc.)</a:t>
            </a:r>
          </a:p>
          <a:p>
            <a:pPr marL="914400" lvl="1" indent="-457200">
              <a:lnSpc>
                <a:spcPct val="120000"/>
              </a:lnSpc>
              <a:buFont typeface="Arial" panose="020B0604020202020204" pitchFamily="34" charset="0"/>
              <a:buChar char="•"/>
            </a:pPr>
            <a:r>
              <a:rPr lang="fr-FR" sz="2900" dirty="0"/>
              <a:t>Ces enfants sont deux fois plus nombreux que les autres à vivre dans un foyer monoparental</a:t>
            </a:r>
          </a:p>
        </p:txBody>
      </p:sp>
    </p:spTree>
    <p:extLst>
      <p:ext uri="{BB962C8B-B14F-4D97-AF65-F5344CB8AC3E}">
        <p14:creationId xmlns:p14="http://schemas.microsoft.com/office/powerpoint/2010/main" val="2531781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1B258-F8B2-6E41-A63C-A8D2F7008482}"/>
              </a:ext>
            </a:extLst>
          </p:cNvPr>
          <p:cNvSpPr>
            <a:spLocks noGrp="1"/>
          </p:cNvSpPr>
          <p:nvPr>
            <p:ph type="title"/>
          </p:nvPr>
        </p:nvSpPr>
        <p:spPr/>
        <p:txBody>
          <a:bodyPr/>
          <a:lstStyle/>
          <a:p>
            <a:r>
              <a:rPr lang="fr-FR" dirty="0"/>
              <a:t>Résultats principaux</a:t>
            </a:r>
          </a:p>
        </p:txBody>
      </p:sp>
      <p:sp>
        <p:nvSpPr>
          <p:cNvPr id="3" name="Espace réservé du contenu 2">
            <a:extLst>
              <a:ext uri="{FF2B5EF4-FFF2-40B4-BE49-F238E27FC236}">
                <a16:creationId xmlns:a16="http://schemas.microsoft.com/office/drawing/2014/main" id="{2857E385-17E2-4D45-AC85-77EAC13D4DBB}"/>
              </a:ext>
            </a:extLst>
          </p:cNvPr>
          <p:cNvSpPr>
            <a:spLocks noGrp="1"/>
          </p:cNvSpPr>
          <p:nvPr>
            <p:ph idx="1"/>
          </p:nvPr>
        </p:nvSpPr>
        <p:spPr/>
        <p:txBody>
          <a:bodyPr>
            <a:normAutofit fontScale="70000" lnSpcReduction="20000"/>
          </a:bodyPr>
          <a:lstStyle/>
          <a:p>
            <a:endParaRPr lang="fr-FR" dirty="0"/>
          </a:p>
          <a:p>
            <a:pPr algn="ctr"/>
            <a:r>
              <a:rPr lang="fr-FR" sz="3400" b="1" i="1" dirty="0">
                <a:solidFill>
                  <a:schemeClr val="accent3"/>
                </a:solidFill>
              </a:rPr>
              <a:t>La famille, un facteur important de bien-être des enfants</a:t>
            </a:r>
            <a:endParaRPr lang="de-DE" sz="3400" b="1" i="1" dirty="0">
              <a:solidFill>
                <a:schemeClr val="accent3"/>
              </a:solidFill>
            </a:endParaRPr>
          </a:p>
          <a:p>
            <a:pPr algn="ctr"/>
            <a:endParaRPr lang="fr-FR" dirty="0"/>
          </a:p>
          <a:p>
            <a:pPr marL="457200" indent="-457200">
              <a:lnSpc>
                <a:spcPct val="120000"/>
              </a:lnSpc>
              <a:buFont typeface="Arial" panose="020B0604020202020204" pitchFamily="34" charset="0"/>
              <a:buChar char="•"/>
            </a:pPr>
            <a:r>
              <a:rPr lang="fr-FR" dirty="0"/>
              <a:t>Les relations au sein de la famille sont ce qui contribue le plus au bien-être des enfants : Plus la satisfaction envers les différents aspects de la vie familiale est élevée (relations, sentiment de sécurité, participation, environnement familial, etc.), plus le sentiment de bien-être global est marqué et inversement </a:t>
            </a:r>
          </a:p>
          <a:p>
            <a:pPr marL="457200" indent="-457200">
              <a:lnSpc>
                <a:spcPct val="120000"/>
              </a:lnSpc>
              <a:buFont typeface="Arial" panose="020B0604020202020204" pitchFamily="34" charset="0"/>
              <a:buChar char="•"/>
            </a:pPr>
            <a:r>
              <a:rPr lang="fr-FR" dirty="0"/>
              <a:t>L‘importance de la famille sur le bien-être des enfants est également confirmée dans les données recueillies pendant la pandémie : Les enfants qui font état d’un bon climat familial pendant la pandémie ont également une perception de bien-être plus élevée</a:t>
            </a:r>
          </a:p>
          <a:p>
            <a:pPr marL="457200" indent="-457200">
              <a:buFont typeface="Arial" panose="020B0604020202020204" pitchFamily="34" charset="0"/>
              <a:buChar char="•"/>
            </a:pPr>
            <a:endParaRPr lang="fr-FR" dirty="0"/>
          </a:p>
          <a:p>
            <a:pPr algn="ctr"/>
            <a:endParaRPr lang="fr-FR" b="1" i="1" dirty="0"/>
          </a:p>
          <a:p>
            <a:pPr algn="ctr"/>
            <a:endParaRPr lang="fr-FR" i="1" dirty="0">
              <a:solidFill>
                <a:schemeClr val="accent3"/>
              </a:solidFill>
            </a:endParaRPr>
          </a:p>
          <a:p>
            <a:endParaRPr lang="fr-FR" dirty="0"/>
          </a:p>
        </p:txBody>
      </p:sp>
    </p:spTree>
    <p:extLst>
      <p:ext uri="{BB962C8B-B14F-4D97-AF65-F5344CB8AC3E}">
        <p14:creationId xmlns:p14="http://schemas.microsoft.com/office/powerpoint/2010/main" val="3121503542"/>
      </p:ext>
    </p:extLst>
  </p:cSld>
  <p:clrMapOvr>
    <a:masterClrMapping/>
  </p:clrMapOvr>
</p:sld>
</file>

<file path=ppt/theme/theme1.xml><?xml version="1.0" encoding="utf-8"?>
<a:theme xmlns:a="http://schemas.openxmlformats.org/drawingml/2006/main" name="Thème Office">
  <a:themeElements>
    <a:clrScheme name="MENJE_Kannerbericht">
      <a:dk1>
        <a:srgbClr val="000000"/>
      </a:dk1>
      <a:lt1>
        <a:srgbClr val="FFFFFF"/>
      </a:lt1>
      <a:dk2>
        <a:srgbClr val="4B201F"/>
      </a:dk2>
      <a:lt2>
        <a:srgbClr val="FFFFFF"/>
      </a:lt2>
      <a:accent1>
        <a:srgbClr val="E84E0F"/>
      </a:accent1>
      <a:accent2>
        <a:srgbClr val="FBC777"/>
      </a:accent2>
      <a:accent3>
        <a:srgbClr val="F7AA52"/>
      </a:accent3>
      <a:accent4>
        <a:srgbClr val="FBD7AE"/>
      </a:accent4>
      <a:accent5>
        <a:srgbClr val="F3A5B0"/>
      </a:accent5>
      <a:accent6>
        <a:srgbClr val="FFD5D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4EEB7B-2BB0-4B89-8F18-55FACF619D8C}"/>
</file>

<file path=customXml/itemProps2.xml><?xml version="1.0" encoding="utf-8"?>
<ds:datastoreItem xmlns:ds="http://schemas.openxmlformats.org/officeDocument/2006/customXml" ds:itemID="{8A9ADF38-B238-4659-BCCA-9D4C71F8820E}"/>
</file>

<file path=customXml/itemProps3.xml><?xml version="1.0" encoding="utf-8"?>
<ds:datastoreItem xmlns:ds="http://schemas.openxmlformats.org/officeDocument/2006/customXml" ds:itemID="{A2D8E6DB-D899-4ABC-A334-9F5FD5BBACD1}"/>
</file>

<file path=docProps/app.xml><?xml version="1.0" encoding="utf-8"?>
<Properties xmlns="http://schemas.openxmlformats.org/officeDocument/2006/extended-properties" xmlns:vt="http://schemas.openxmlformats.org/officeDocument/2006/docPropsVTypes">
  <TotalTime>0</TotalTime>
  <Words>1818</Words>
  <Application>Microsoft Office PowerPoint</Application>
  <PresentationFormat>Widescreen</PresentationFormat>
  <Paragraphs>137</Paragraphs>
  <Slides>17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Thème Office</vt:lpstr>
      <vt:lpstr>Nationaler Bericht 2022  zur Situation der Kinder in Luxemburg  Rapport national 2022  sur la situation des enfants au Luxembourg</vt:lpstr>
      <vt:lpstr>Contexte, thématique, conception </vt:lpstr>
      <vt:lpstr>Contexte, thématique, conception </vt:lpstr>
      <vt:lpstr>Contexte, thématique, conception </vt:lpstr>
      <vt:lpstr>Contexte, thématique, conception </vt:lpstr>
      <vt:lpstr>Contexte, thématique, conception </vt:lpstr>
      <vt:lpstr>Résultats principaux</vt:lpstr>
      <vt:lpstr>Résultats principaux</vt:lpstr>
      <vt:lpstr>Résultats principaux</vt:lpstr>
      <vt:lpstr>Résultats principaux</vt:lpstr>
      <vt:lpstr>Résultats principaux</vt:lpstr>
      <vt:lpstr>Résultats principaux</vt:lpstr>
      <vt:lpstr>Résultats principaux:   Les perceptions des enfants après plus d’un an de pandémie et changements importants </vt:lpstr>
      <vt:lpstr>Résultats principaux:   …autres changements importants </vt:lpstr>
      <vt:lpstr>Résultats principaux: Le bien-être des enfants après plus d’un an de pandémie </vt:lpstr>
      <vt:lpstr>Résumé</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WOHLBEFINDEN VON KINDERN IN LUXEMBURG</dc:title>
  <dc:creator>Camille Winling</dc:creator>
  <cp:lastModifiedBy>MAY Muriel</cp:lastModifiedBy>
  <cp:revision>272</cp:revision>
  <dcterms:created xsi:type="dcterms:W3CDTF">2022-03-02T13:34:10Z</dcterms:created>
  <dcterms:modified xsi:type="dcterms:W3CDTF">2022-03-21T15:38:44Z</dcterms:modified>
</cp:coreProperties>
</file>