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handoutMasterIdLst>
    <p:handoutMasterId r:id="rId18"/>
  </p:handoutMasterIdLst>
  <p:sldIdLst>
    <p:sldId id="293" r:id="rId5"/>
    <p:sldId id="294" r:id="rId6"/>
    <p:sldId id="291" r:id="rId7"/>
    <p:sldId id="292" r:id="rId8"/>
    <p:sldId id="295" r:id="rId9"/>
    <p:sldId id="296" r:id="rId10"/>
    <p:sldId id="299" r:id="rId11"/>
    <p:sldId id="297" r:id="rId12"/>
    <p:sldId id="298" r:id="rId13"/>
    <p:sldId id="300" r:id="rId14"/>
    <p:sldId id="302" r:id="rId15"/>
    <p:sldId id="303" r:id="rId16"/>
  </p:sldIdLst>
  <p:sldSz cx="9144000" cy="5143500" type="screen16x9"/>
  <p:notesSz cx="9926638" cy="67976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2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93979" autoAdjust="0"/>
  </p:normalViewPr>
  <p:slideViewPr>
    <p:cSldViewPr>
      <p:cViewPr varScale="1">
        <p:scale>
          <a:sx n="111" d="100"/>
          <a:sy n="111" d="100"/>
        </p:scale>
        <p:origin x="120" y="27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1616" y="48"/>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atin typeface="Arial" pitchFamily="34" charset="0"/>
              </a:defRPr>
            </a:lvl1pPr>
          </a:lstStyle>
          <a:p>
            <a:pPr>
              <a:defRPr/>
            </a:pPr>
            <a:endParaRPr lang="fr-CH"/>
          </a:p>
        </p:txBody>
      </p:sp>
      <p:sp>
        <p:nvSpPr>
          <p:cNvPr id="3" name="Espace réservé de la date 2"/>
          <p:cNvSpPr>
            <a:spLocks noGrp="1"/>
          </p:cNvSpPr>
          <p:nvPr>
            <p:ph type="dt" sz="quarter" idx="1"/>
          </p:nvPr>
        </p:nvSpPr>
        <p:spPr>
          <a:xfrm>
            <a:off x="5623373" y="0"/>
            <a:ext cx="4301543" cy="339884"/>
          </a:xfrm>
          <a:prstGeom prst="rect">
            <a:avLst/>
          </a:prstGeom>
        </p:spPr>
        <p:txBody>
          <a:bodyPr vert="horz" lIns="91440" tIns="45720" rIns="91440" bIns="45720" rtlCol="0"/>
          <a:lstStyle>
            <a:lvl1pPr algn="r">
              <a:defRPr sz="1200">
                <a:latin typeface="Arial" pitchFamily="34" charset="0"/>
              </a:defRPr>
            </a:lvl1pPr>
          </a:lstStyle>
          <a:p>
            <a:pPr>
              <a:defRPr/>
            </a:pPr>
            <a:fld id="{DB4C6545-DE21-4D42-90B9-358D2B5C9BD3}" type="datetimeFigureOut">
              <a:rPr lang="fr-CH"/>
              <a:pPr>
                <a:defRPr/>
              </a:pPr>
              <a:t>10.06.2022</a:t>
            </a:fld>
            <a:endParaRPr lang="fr-CH"/>
          </a:p>
        </p:txBody>
      </p:sp>
      <p:sp>
        <p:nvSpPr>
          <p:cNvPr id="4" name="Espace réservé du pied de page 3"/>
          <p:cNvSpPr>
            <a:spLocks noGrp="1"/>
          </p:cNvSpPr>
          <p:nvPr>
            <p:ph type="ftr" sz="quarter" idx="2"/>
          </p:nvPr>
        </p:nvSpPr>
        <p:spPr>
          <a:xfrm>
            <a:off x="1" y="6456218"/>
            <a:ext cx="4301543" cy="339884"/>
          </a:xfrm>
          <a:prstGeom prst="rect">
            <a:avLst/>
          </a:prstGeom>
        </p:spPr>
        <p:txBody>
          <a:bodyPr vert="horz" lIns="91440" tIns="45720" rIns="91440" bIns="45720" rtlCol="0" anchor="b"/>
          <a:lstStyle>
            <a:lvl1pPr algn="l">
              <a:defRPr sz="1200">
                <a:latin typeface="Arial" pitchFamily="34" charset="0"/>
              </a:defRPr>
            </a:lvl1pPr>
          </a:lstStyle>
          <a:p>
            <a:pPr>
              <a:defRPr/>
            </a:pPr>
            <a:endParaRPr lang="fr-CH"/>
          </a:p>
        </p:txBody>
      </p:sp>
      <p:sp>
        <p:nvSpPr>
          <p:cNvPr id="5" name="Espace réservé du numéro de diapositive 4"/>
          <p:cNvSpPr>
            <a:spLocks noGrp="1"/>
          </p:cNvSpPr>
          <p:nvPr>
            <p:ph type="sldNum" sz="quarter" idx="3"/>
          </p:nvPr>
        </p:nvSpPr>
        <p:spPr>
          <a:xfrm>
            <a:off x="5623373" y="6456218"/>
            <a:ext cx="4301543" cy="339884"/>
          </a:xfrm>
          <a:prstGeom prst="rect">
            <a:avLst/>
          </a:prstGeom>
        </p:spPr>
        <p:txBody>
          <a:bodyPr vert="horz" lIns="91440" tIns="45720" rIns="91440" bIns="45720" rtlCol="0" anchor="b"/>
          <a:lstStyle>
            <a:lvl1pPr algn="r">
              <a:defRPr sz="1200">
                <a:latin typeface="Arial" pitchFamily="34" charset="0"/>
              </a:defRPr>
            </a:lvl1pPr>
          </a:lstStyle>
          <a:p>
            <a:pPr>
              <a:defRPr/>
            </a:pPr>
            <a:fld id="{E49AFCFC-08F2-4D3F-8046-0DCA77F23EF8}" type="slidenum">
              <a:rPr lang="fr-CH"/>
              <a:pPr>
                <a:defRPr/>
              </a:pPr>
              <a:t>‹#›</a:t>
            </a:fld>
            <a:endParaRPr lang="fr-CH"/>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6147" name="Rectangle 3"/>
          <p:cNvSpPr>
            <a:spLocks noGrp="1" noChangeArrowheads="1"/>
          </p:cNvSpPr>
          <p:nvPr>
            <p:ph type="dt" idx="1"/>
          </p:nvPr>
        </p:nvSpPr>
        <p:spPr bwMode="auto">
          <a:xfrm>
            <a:off x="5623373"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11268" name="Rectangle 4"/>
          <p:cNvSpPr>
            <a:spLocks noGrp="1" noRot="1" noChangeAspect="1" noChangeArrowheads="1" noTextEdit="1"/>
          </p:cNvSpPr>
          <p:nvPr>
            <p:ph type="sldImg" idx="2"/>
          </p:nvPr>
        </p:nvSpPr>
        <p:spPr bwMode="auto">
          <a:xfrm>
            <a:off x="2697163" y="509588"/>
            <a:ext cx="4532312" cy="2549525"/>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92665" y="3228896"/>
            <a:ext cx="7941310" cy="30589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Cliquez pour modifier les styles du texte du masque</a:t>
            </a:r>
          </a:p>
          <a:p>
            <a:pPr lvl="1"/>
            <a:r>
              <a:rPr lang="en-US" noProof="0" smtClean="0"/>
              <a:t>Deuxième niveau</a:t>
            </a:r>
          </a:p>
          <a:p>
            <a:pPr lvl="2"/>
            <a:r>
              <a:rPr lang="en-US" noProof="0" smtClean="0"/>
              <a:t>Troisième niveau</a:t>
            </a:r>
          </a:p>
          <a:p>
            <a:pPr lvl="3"/>
            <a:r>
              <a:rPr lang="en-US" noProof="0" smtClean="0"/>
              <a:t>Quatrième niveau</a:t>
            </a:r>
          </a:p>
          <a:p>
            <a:pPr lvl="4"/>
            <a:r>
              <a:rPr lang="en-US" noProof="0" smtClean="0"/>
              <a:t>Cinquième niveau</a:t>
            </a:r>
          </a:p>
        </p:txBody>
      </p:sp>
      <p:sp>
        <p:nvSpPr>
          <p:cNvPr id="6150" name="Rectangle 6"/>
          <p:cNvSpPr>
            <a:spLocks noGrp="1" noChangeArrowheads="1"/>
          </p:cNvSpPr>
          <p:nvPr>
            <p:ph type="ftr" sz="quarter" idx="4"/>
          </p:nvPr>
        </p:nvSpPr>
        <p:spPr bwMode="auto">
          <a:xfrm>
            <a:off x="1"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6151" name="Rectangle 7"/>
          <p:cNvSpPr>
            <a:spLocks noGrp="1" noChangeArrowheads="1"/>
          </p:cNvSpPr>
          <p:nvPr>
            <p:ph type="sldNum" sz="quarter" idx="5"/>
          </p:nvPr>
        </p:nvSpPr>
        <p:spPr bwMode="auto">
          <a:xfrm>
            <a:off x="5623373"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94CAA6F3-82AA-47A8-BA7A-1E0FF599BA8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CAA6F3-82AA-47A8-BA7A-1E0FF599BA86}" type="slidenum">
              <a:rPr lang="en-US" smtClean="0"/>
              <a:pPr>
                <a:defRPr/>
              </a:pPr>
              <a:t>1</a:t>
            </a:fld>
            <a:endParaRPr lang="en-US"/>
          </a:p>
        </p:txBody>
      </p:sp>
    </p:spTree>
    <p:extLst>
      <p:ext uri="{BB962C8B-B14F-4D97-AF65-F5344CB8AC3E}">
        <p14:creationId xmlns:p14="http://schemas.microsoft.com/office/powerpoint/2010/main" val="16051881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4499992" y="66898"/>
            <a:ext cx="4536504" cy="1640756"/>
          </a:xfrm>
        </p:spPr>
        <p:txBody>
          <a:bodyPr anchor="b"/>
          <a:lstStyle>
            <a:lvl1pPr>
              <a:defRPr sz="3000" baseline="0"/>
            </a:lvl1pPr>
          </a:lstStyle>
          <a:p>
            <a:r>
              <a:rPr lang="fr-FR" dirty="0" smtClean="0"/>
              <a:t>Cliquez pour insérer le titre de la présentation</a:t>
            </a:r>
            <a:endParaRPr lang="fr-CH" dirty="0"/>
          </a:p>
        </p:txBody>
      </p:sp>
      <p:sp>
        <p:nvSpPr>
          <p:cNvPr id="3" name="Sous-titre 2"/>
          <p:cNvSpPr>
            <a:spLocks noGrp="1"/>
          </p:cNvSpPr>
          <p:nvPr>
            <p:ph type="subTitle" idx="1"/>
          </p:nvPr>
        </p:nvSpPr>
        <p:spPr>
          <a:xfrm>
            <a:off x="4499992" y="1707654"/>
            <a:ext cx="4536504" cy="1134126"/>
          </a:xfrm>
        </p:spPr>
        <p:txBody>
          <a:bodyPr/>
          <a:lstStyle>
            <a:lvl1pPr marL="0" indent="0" algn="l">
              <a:buNone/>
              <a:defRPr sz="2400" baseline="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dirty="0" smtClean="0"/>
              <a:t>Cliquez pour modifier le style des sous-titres du masque</a:t>
            </a:r>
            <a:endParaRPr lang="fr-CH" dirty="0"/>
          </a:p>
        </p:txBody>
      </p:sp>
      <p:sp>
        <p:nvSpPr>
          <p:cNvPr id="8" name="Espace réservé du contenu 2"/>
          <p:cNvSpPr>
            <a:spLocks noGrp="1"/>
          </p:cNvSpPr>
          <p:nvPr>
            <p:ph sz="half" idx="13" hasCustomPrompt="1"/>
          </p:nvPr>
        </p:nvSpPr>
        <p:spPr>
          <a:xfrm>
            <a:off x="4499992" y="3219822"/>
            <a:ext cx="4392488" cy="1836204"/>
          </a:xfrm>
        </p:spPr>
        <p:txBody>
          <a:bodyPr/>
          <a:lstStyle>
            <a:lvl1pPr>
              <a:buNone/>
              <a:defRPr sz="28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smtClean="0"/>
              <a:t>Cliquez pour insérer votre logo</a:t>
            </a:r>
          </a:p>
        </p:txBody>
      </p:sp>
      <p:sp>
        <p:nvSpPr>
          <p:cNvPr id="7" name="Rectangle 6"/>
          <p:cNvSpPr>
            <a:spLocks noGrp="1" noChangeArrowheads="1"/>
          </p:cNvSpPr>
          <p:nvPr>
            <p:ph type="dt" sz="half" idx="14"/>
          </p:nvPr>
        </p:nvSpPr>
        <p:spPr>
          <a:xfrm>
            <a:off x="4500563" y="2842022"/>
            <a:ext cx="2133600" cy="357188"/>
          </a:xfrm>
        </p:spPr>
        <p:txBody>
          <a:bodyPr/>
          <a:lstStyle>
            <a:lvl1pPr>
              <a:defRPr/>
            </a:lvl1pPr>
          </a:lstStyle>
          <a:p>
            <a:pPr>
              <a:defRPr/>
            </a:pPr>
            <a:endParaRPr lang="en-US"/>
          </a:p>
        </p:txBody>
      </p:sp>
      <p:sp>
        <p:nvSpPr>
          <p:cNvPr id="9" name="Rectangle 8"/>
          <p:cNvSpPr>
            <a:spLocks noGrp="1" noChangeArrowheads="1"/>
          </p:cNvSpPr>
          <p:nvPr>
            <p:ph type="ftr" sz="quarter" idx="15"/>
          </p:nvPr>
        </p:nvSpPr>
        <p:spPr>
          <a:xfrm>
            <a:off x="827088" y="4624387"/>
            <a:ext cx="2895600" cy="357188"/>
          </a:xfrm>
        </p:spPr>
        <p:txBody>
          <a:bodyPr/>
          <a:lstStyle>
            <a:lvl1pPr>
              <a:defRPr/>
            </a:lvl1pPr>
          </a:lstStyle>
          <a:p>
            <a:pPr>
              <a:defRPr/>
            </a:pPr>
            <a:endParaRPr lang="en-US"/>
          </a:p>
        </p:txBody>
      </p:sp>
      <p:pic>
        <p:nvPicPr>
          <p:cNvPr id="10" name="Picture 2"/>
          <p:cNvPicPr>
            <a:picLocks noChangeAspect="1" noChangeArrowheads="1"/>
          </p:cNvPicPr>
          <p:nvPr userDrawn="1"/>
        </p:nvPicPr>
        <p:blipFill>
          <a:blip r:embed="rId2" cstate="print"/>
          <a:srcRect l="6218" t="2818"/>
          <a:stretch>
            <a:fillRect/>
          </a:stretch>
        </p:blipFill>
        <p:spPr bwMode="auto">
          <a:xfrm>
            <a:off x="611560" y="267494"/>
            <a:ext cx="3528392" cy="4313248"/>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323528" y="87474"/>
            <a:ext cx="6192688" cy="378042"/>
          </a:xfrm>
        </p:spPr>
        <p:txBody>
          <a:bodyPr/>
          <a:lstStyle/>
          <a:p>
            <a:r>
              <a:rPr lang="fr-FR" dirty="0" smtClean="0"/>
              <a:t>Cliquez pour modifier le style du titre</a:t>
            </a:r>
            <a:endParaRPr lang="fr-CH" dirty="0"/>
          </a:p>
        </p:txBody>
      </p:sp>
      <p:sp>
        <p:nvSpPr>
          <p:cNvPr id="3" name="Espace réservé du contenu 2"/>
          <p:cNvSpPr>
            <a:spLocks noGrp="1"/>
          </p:cNvSpPr>
          <p:nvPr>
            <p:ph idx="1"/>
          </p:nvPr>
        </p:nvSpPr>
        <p:spPr>
          <a:xfrm>
            <a:off x="457200" y="945000"/>
            <a:ext cx="8229600" cy="3697058"/>
          </a:xfrm>
        </p:spPr>
        <p:txBody>
          <a:bodyPr/>
          <a:lstStyle>
            <a:lvl1pPr>
              <a:buSzPct val="80000"/>
              <a:defRPr/>
            </a:lvl1pPr>
            <a:lvl2pPr>
              <a:buSzPct val="100000"/>
              <a:defRPr/>
            </a:lvl2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H" dirty="0"/>
          </a:p>
        </p:txBody>
      </p:sp>
      <p:sp>
        <p:nvSpPr>
          <p:cNvPr id="4" name="Rectangle 4"/>
          <p:cNvSpPr>
            <a:spLocks noGrp="1" noChangeArrowheads="1"/>
          </p:cNvSpPr>
          <p:nvPr>
            <p:ph type="dt" sz="half" idx="10"/>
          </p:nvPr>
        </p:nvSpPr>
        <p:spPr/>
        <p:txBody>
          <a:bodyPr/>
          <a:lstStyle>
            <a:lvl1pPr>
              <a:defRPr>
                <a:solidFill>
                  <a:schemeClr val="tx2"/>
                </a:solidFill>
              </a:defRPr>
            </a:lvl1pPr>
          </a:lstStyle>
          <a:p>
            <a:pPr>
              <a:defRPr/>
            </a:pPr>
            <a:endParaRPr lang="en-US"/>
          </a:p>
        </p:txBody>
      </p:sp>
      <p:sp>
        <p:nvSpPr>
          <p:cNvPr id="5" name="Rectangle 5"/>
          <p:cNvSpPr>
            <a:spLocks noGrp="1" noChangeArrowheads="1"/>
          </p:cNvSpPr>
          <p:nvPr>
            <p:ph type="ftr" sz="quarter" idx="11"/>
          </p:nvPr>
        </p:nvSpPr>
        <p:spPr/>
        <p:txBody>
          <a:bodyPr/>
          <a:lstStyle>
            <a:lvl1pPr>
              <a:defRPr>
                <a:solidFill>
                  <a:schemeClr val="tx2"/>
                </a:solidFill>
              </a:defRPr>
            </a:lvl1pPr>
          </a:lstStyle>
          <a:p>
            <a:pPr>
              <a:defRPr/>
            </a:pPr>
            <a:endParaRPr lang="en-US"/>
          </a:p>
        </p:txBody>
      </p:sp>
      <p:sp>
        <p:nvSpPr>
          <p:cNvPr id="6" name="Rectangle 6"/>
          <p:cNvSpPr>
            <a:spLocks noGrp="1" noChangeArrowheads="1"/>
          </p:cNvSpPr>
          <p:nvPr>
            <p:ph type="sldNum" sz="quarter" idx="12"/>
          </p:nvPr>
        </p:nvSpPr>
        <p:spPr>
          <a:xfrm>
            <a:off x="8027988" y="4677966"/>
            <a:ext cx="647700" cy="378619"/>
          </a:xfrm>
        </p:spPr>
        <p:txBody>
          <a:bodyPr/>
          <a:lstStyle>
            <a:lvl1pPr algn="r" rtl="0" fontAlgn="base">
              <a:spcBef>
                <a:spcPct val="0"/>
              </a:spcBef>
              <a:spcAft>
                <a:spcPct val="0"/>
              </a:spcAft>
              <a:defRPr lang="fr-CH" sz="1400" kern="1200">
                <a:solidFill>
                  <a:schemeClr val="tx2"/>
                </a:solidFill>
                <a:latin typeface="Arial" pitchFamily="34" charset="0"/>
                <a:ea typeface="+mn-ea"/>
                <a:cs typeface="+mn-cs"/>
              </a:defRPr>
            </a:lvl1pPr>
          </a:lstStyle>
          <a:p>
            <a:pPr>
              <a:defRPr/>
            </a:pPr>
            <a:fld id="{8D9675EF-14CD-4ED8-B4FA-515528AC52E1}" type="slidenum">
              <a:rPr lang="fr-CH" smtClean="0"/>
              <a:pPr>
                <a:defRPr/>
              </a:pPr>
              <a:t>‹#›</a:t>
            </a:fld>
            <a:endParaRPr lang="fr-CH"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2247715"/>
            <a:ext cx="7772400" cy="2079017"/>
          </a:xfrm>
        </p:spPr>
        <p:txBody>
          <a:bodyPr anchor="t"/>
          <a:lstStyle>
            <a:lvl1pPr algn="l">
              <a:defRPr sz="3000" b="0" cap="none" baseline="0"/>
            </a:lvl1pPr>
          </a:lstStyle>
          <a:p>
            <a:r>
              <a:rPr lang="fr-FR" dirty="0" smtClean="0"/>
              <a:t>Cliquez pour modifier le style du titre</a:t>
            </a:r>
            <a:endParaRPr lang="fr-CH"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8027988" y="4679156"/>
            <a:ext cx="647700" cy="377429"/>
          </a:xfrm>
        </p:spPr>
        <p:txBody>
          <a:bodyPr/>
          <a:lstStyle>
            <a:lvl1pPr>
              <a:defRPr/>
            </a:lvl1pPr>
          </a:lstStyle>
          <a:p>
            <a:pPr>
              <a:defRPr/>
            </a:pPr>
            <a:fld id="{B61A5853-74E8-4477-9BDE-179E73DE4D1F}" type="slidenum">
              <a:rPr/>
              <a:pPr>
                <a:defRPr/>
              </a:pPr>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323528" y="87474"/>
            <a:ext cx="6120680" cy="378042"/>
          </a:xfrm>
        </p:spPr>
        <p:txBody>
          <a:bodyPr/>
          <a:lstStyle/>
          <a:p>
            <a:r>
              <a:rPr lang="fr-FR" smtClean="0"/>
              <a:t>Cliquez pour modifier le style du titre</a:t>
            </a:r>
            <a:endParaRPr lang="fr-CH"/>
          </a:p>
        </p:txBody>
      </p:sp>
      <p:sp>
        <p:nvSpPr>
          <p:cNvPr id="3" name="Espace réservé du contenu 2"/>
          <p:cNvSpPr>
            <a:spLocks noGrp="1"/>
          </p:cNvSpPr>
          <p:nvPr>
            <p:ph sz="half" idx="1"/>
          </p:nvPr>
        </p:nvSpPr>
        <p:spPr>
          <a:xfrm>
            <a:off x="457200" y="945000"/>
            <a:ext cx="4038600" cy="364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H" dirty="0"/>
          </a:p>
        </p:txBody>
      </p:sp>
      <p:sp>
        <p:nvSpPr>
          <p:cNvPr id="4" name="Espace réservé du contenu 3"/>
          <p:cNvSpPr>
            <a:spLocks noGrp="1"/>
          </p:cNvSpPr>
          <p:nvPr>
            <p:ph sz="half" idx="2"/>
          </p:nvPr>
        </p:nvSpPr>
        <p:spPr>
          <a:xfrm>
            <a:off x="4648200" y="945000"/>
            <a:ext cx="4038600" cy="364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8027988" y="4677966"/>
            <a:ext cx="647700" cy="378619"/>
          </a:xfrm>
        </p:spPr>
        <p:txBody>
          <a:bodyPr/>
          <a:lstStyle>
            <a:lvl1pPr algn="ctr" rtl="0" fontAlgn="base">
              <a:spcBef>
                <a:spcPct val="0"/>
              </a:spcBef>
              <a:spcAft>
                <a:spcPct val="0"/>
              </a:spcAft>
              <a:defRPr lang="fr-CH" sz="1400" kern="1200" smtClean="0">
                <a:solidFill>
                  <a:schemeClr val="bg2"/>
                </a:solidFill>
                <a:latin typeface="Arial" pitchFamily="34" charset="0"/>
                <a:ea typeface="+mn-ea"/>
                <a:cs typeface="+mn-cs"/>
              </a:defRPr>
            </a:lvl1pPr>
          </a:lstStyle>
          <a:p>
            <a:pPr algn="r">
              <a:defRPr/>
            </a:pPr>
            <a:fld id="{6D50F976-ED03-4AFA-8DEC-1D2A8443733C}" type="slidenum">
              <a:rPr lang="fr-CH" smtClean="0"/>
              <a:pPr algn="r">
                <a:defRPr/>
              </a:pPr>
              <a:t>‹#›</a:t>
            </a:fld>
            <a:endParaRPr lang="fr-CH"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23528" y="86916"/>
            <a:ext cx="6120680" cy="378619"/>
          </a:xfrm>
        </p:spPr>
        <p:txBody>
          <a:bodyPr/>
          <a:lstStyle>
            <a:lvl1pPr>
              <a:defRPr/>
            </a:lvl1pPr>
          </a:lstStyle>
          <a:p>
            <a:r>
              <a:rPr lang="fr-FR" dirty="0" smtClean="0"/>
              <a:t>Cliquez pour modifier le style du titre</a:t>
            </a:r>
            <a:endParaRPr lang="fr-CH" dirty="0"/>
          </a:p>
        </p:txBody>
      </p:sp>
      <p:sp>
        <p:nvSpPr>
          <p:cNvPr id="3" name="Espace réservé du texte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u texte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a:xfrm>
            <a:off x="8027988" y="4679156"/>
            <a:ext cx="647700" cy="377429"/>
          </a:xfrm>
        </p:spPr>
        <p:txBody>
          <a:bodyPr/>
          <a:lstStyle>
            <a:lvl1pPr>
              <a:defRPr/>
            </a:lvl1pPr>
          </a:lstStyle>
          <a:p>
            <a:pPr>
              <a:defRPr/>
            </a:pPr>
            <a:fld id="{041BFC4F-9A2D-429A-B9A9-3BB7FEBE0BFA}" type="slidenum">
              <a:rPr/>
              <a:pPr>
                <a:defRPr/>
              </a:pPr>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Cliquez pour modifier le style du titre</a:t>
            </a:r>
            <a:endParaRPr lang="fr-CH"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a:xfrm>
            <a:off x="8027988" y="4679156"/>
            <a:ext cx="647700" cy="377429"/>
          </a:xfrm>
        </p:spPr>
        <p:txBody>
          <a:bodyPr/>
          <a:lstStyle>
            <a:lvl1pPr>
              <a:defRPr/>
            </a:lvl1pPr>
          </a:lstStyle>
          <a:p>
            <a:pPr>
              <a:defRPr/>
            </a:pPr>
            <a:fld id="{6705A76D-C765-4406-92B4-4EB6523E831A}" type="slidenum">
              <a:rPr/>
              <a:pPr>
                <a:defRPr/>
              </a:pPr>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a:xfrm>
            <a:off x="8027988" y="4679156"/>
            <a:ext cx="647700" cy="377429"/>
          </a:xfrm>
        </p:spPr>
        <p:txBody>
          <a:bodyPr/>
          <a:lstStyle>
            <a:lvl1pPr>
              <a:defRPr/>
            </a:lvl1pPr>
          </a:lstStyle>
          <a:p>
            <a:pPr>
              <a:defRPr/>
            </a:pPr>
            <a:fld id="{7D7B2DC5-527A-43BE-8519-F2D492EEFA6F}" type="slidenum">
              <a:rPr/>
              <a:pPr>
                <a:defRPr/>
              </a:pPr>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23528" y="87474"/>
            <a:ext cx="6120680" cy="378042"/>
          </a:xfrm>
        </p:spPr>
        <p:txBody>
          <a:bodyPr anchor="b"/>
          <a:lstStyle>
            <a:lvl1pPr algn="l">
              <a:defRPr sz="2800" b="0"/>
            </a:lvl1pPr>
          </a:lstStyle>
          <a:p>
            <a:r>
              <a:rPr lang="fr-FR" dirty="0" smtClean="0"/>
              <a:t>Cliquez pour modifier le style du titre</a:t>
            </a:r>
            <a:endParaRPr lang="fr-CH" dirty="0"/>
          </a:p>
        </p:txBody>
      </p:sp>
      <p:sp>
        <p:nvSpPr>
          <p:cNvPr id="3" name="Espace réservé du contenu 2"/>
          <p:cNvSpPr>
            <a:spLocks noGrp="1"/>
          </p:cNvSpPr>
          <p:nvPr>
            <p:ph idx="1"/>
          </p:nvPr>
        </p:nvSpPr>
        <p:spPr>
          <a:xfrm>
            <a:off x="3575050" y="789553"/>
            <a:ext cx="5111750" cy="380507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H" dirty="0"/>
          </a:p>
        </p:txBody>
      </p:sp>
      <p:sp>
        <p:nvSpPr>
          <p:cNvPr id="4" name="Espace réservé du texte 3"/>
          <p:cNvSpPr>
            <a:spLocks noGrp="1"/>
          </p:cNvSpPr>
          <p:nvPr>
            <p:ph type="body" sz="half" idx="2"/>
          </p:nvPr>
        </p:nvSpPr>
        <p:spPr>
          <a:xfrm>
            <a:off x="457201" y="789553"/>
            <a:ext cx="3008313" cy="380507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Cliquez pour modifier les styles du texte du masque</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8027988" y="4679156"/>
            <a:ext cx="647700" cy="377429"/>
          </a:xfrm>
        </p:spPr>
        <p:txBody>
          <a:bodyPr/>
          <a:lstStyle>
            <a:lvl1pPr>
              <a:defRPr/>
            </a:lvl1pPr>
          </a:lstStyle>
          <a:p>
            <a:pPr>
              <a:defRPr/>
            </a:pPr>
            <a:fld id="{17021AA4-CC86-4390-A2EB-97155ED80552}" type="slidenum">
              <a:rPr/>
              <a:pPr>
                <a:defRPr/>
              </a:pPr>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23528" y="40462"/>
            <a:ext cx="6192688" cy="425054"/>
          </a:xfrm>
        </p:spPr>
        <p:txBody>
          <a:bodyPr anchor="b"/>
          <a:lstStyle>
            <a:lvl1pPr algn="l">
              <a:defRPr sz="2800" b="0"/>
            </a:lvl1pPr>
          </a:lstStyle>
          <a:p>
            <a:r>
              <a:rPr lang="fr-FR" dirty="0" smtClean="0"/>
              <a:t>Cliquez pour modifier le style du titre</a:t>
            </a:r>
            <a:endParaRPr lang="fr-CH" dirty="0"/>
          </a:p>
        </p:txBody>
      </p:sp>
      <p:sp>
        <p:nvSpPr>
          <p:cNvPr id="3" name="Espace réservé pour une image  2"/>
          <p:cNvSpPr>
            <a:spLocks noGrp="1"/>
          </p:cNvSpPr>
          <p:nvPr>
            <p:ph type="pic" idx="1"/>
          </p:nvPr>
        </p:nvSpPr>
        <p:spPr>
          <a:xfrm>
            <a:off x="1792288" y="781794"/>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H" noProof="0" smtClean="0"/>
          </a:p>
        </p:txBody>
      </p:sp>
      <p:sp>
        <p:nvSpPr>
          <p:cNvPr id="4" name="Espace réservé du texte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8027988" y="4679156"/>
            <a:ext cx="647700" cy="377429"/>
          </a:xfrm>
        </p:spPr>
        <p:txBody>
          <a:bodyPr/>
          <a:lstStyle>
            <a:lvl1pPr>
              <a:defRPr/>
            </a:lvl1pPr>
          </a:lstStyle>
          <a:p>
            <a:pPr>
              <a:defRPr/>
            </a:pPr>
            <a:fld id="{8A7D1C0C-5C3B-412A-8A2E-0A1766C03E50}" type="slidenum">
              <a:rPr/>
              <a:pPr>
                <a:defRPr/>
              </a:pPr>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3850" y="86916"/>
            <a:ext cx="6192838" cy="37861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Cliquez pour modifier le style du titre</a:t>
            </a:r>
          </a:p>
        </p:txBody>
      </p:sp>
      <p:sp>
        <p:nvSpPr>
          <p:cNvPr id="1027" name="Rectangle 3"/>
          <p:cNvSpPr>
            <a:spLocks noGrp="1" noChangeArrowheads="1"/>
          </p:cNvSpPr>
          <p:nvPr>
            <p:ph type="body" idx="1"/>
          </p:nvPr>
        </p:nvSpPr>
        <p:spPr bwMode="auto">
          <a:xfrm>
            <a:off x="457200" y="945357"/>
            <a:ext cx="8229600" cy="364212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en-US" dirty="0" smtClean="0"/>
          </a:p>
        </p:txBody>
      </p:sp>
      <p:sp>
        <p:nvSpPr>
          <p:cNvPr id="1028" name="Rectangle 4"/>
          <p:cNvSpPr>
            <a:spLocks noGrp="1" noChangeArrowheads="1"/>
          </p:cNvSpPr>
          <p:nvPr>
            <p:ph type="dt" sz="half" idx="2"/>
          </p:nvPr>
        </p:nvSpPr>
        <p:spPr bwMode="auto">
          <a:xfrm>
            <a:off x="457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2"/>
                </a:solidFill>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4683919"/>
            <a:ext cx="2895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2"/>
                </a:solidFill>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8027988" y="4679156"/>
            <a:ext cx="648000" cy="3774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fontAlgn="base">
              <a:spcBef>
                <a:spcPct val="0"/>
              </a:spcBef>
              <a:spcAft>
                <a:spcPct val="0"/>
              </a:spcAft>
              <a:defRPr lang="en-US" sz="1400" kern="1200">
                <a:solidFill>
                  <a:schemeClr val="tx2"/>
                </a:solidFill>
                <a:latin typeface="Arial" pitchFamily="34" charset="0"/>
                <a:ea typeface="+mn-ea"/>
                <a:cs typeface="+mn-cs"/>
              </a:defRPr>
            </a:lvl1pPr>
          </a:lstStyle>
          <a:p>
            <a:pPr>
              <a:defRPr/>
            </a:pPr>
            <a:fld id="{9BAA5FE0-F9D2-408F-983E-B87BCD5EA5C6}" type="slidenum">
              <a:rPr lang="fr-CH" smtClean="0"/>
              <a:pPr>
                <a:defRPr/>
              </a:pPr>
              <a:t>‹#›</a:t>
            </a:fld>
            <a:endParaRPr lang="fr-CH" dirty="0"/>
          </a:p>
        </p:txBody>
      </p:sp>
      <p:sp>
        <p:nvSpPr>
          <p:cNvPr id="10" name="Line 6"/>
          <p:cNvSpPr>
            <a:spLocks noChangeShapeType="1"/>
          </p:cNvSpPr>
          <p:nvPr userDrawn="1"/>
        </p:nvSpPr>
        <p:spPr bwMode="auto">
          <a:xfrm flipH="1">
            <a:off x="323851" y="465535"/>
            <a:ext cx="6119813" cy="0"/>
          </a:xfrm>
          <a:prstGeom prst="line">
            <a:avLst/>
          </a:prstGeom>
          <a:noFill/>
          <a:ln w="19050">
            <a:solidFill>
              <a:srgbClr val="E40520"/>
            </a:solidFill>
            <a:round/>
            <a:headEnd/>
            <a:tailEnd/>
          </a:ln>
        </p:spPr>
        <p:txBody>
          <a:bodyPr/>
          <a:lstStyle/>
          <a:p>
            <a:pPr>
              <a:defRPr/>
            </a:pPr>
            <a:endParaRPr lang="fr-CH">
              <a:latin typeface="Arial" pitchFamily="34" charset="0"/>
            </a:endParaRPr>
          </a:p>
        </p:txBody>
      </p:sp>
      <p:pic>
        <p:nvPicPr>
          <p:cNvPr id="9" name="Picture 5" descr="GOUV_MAEE_Direction de la coopération au développement et de l’action humanitaire "/>
          <p:cNvPicPr>
            <a:picLocks noChangeAspect="1" noChangeArrowheads="1"/>
          </p:cNvPicPr>
          <p:nvPr userDrawn="1"/>
        </p:nvPicPr>
        <p:blipFill>
          <a:blip r:embed="rId11" cstate="print"/>
          <a:srcRect/>
          <a:stretch>
            <a:fillRect/>
          </a:stretch>
        </p:blipFill>
        <p:spPr bwMode="auto">
          <a:xfrm>
            <a:off x="6516216" y="123478"/>
            <a:ext cx="2484437" cy="6238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Lst>
  <p:hf hdr="0" ftr="0" dt="0"/>
  <p:txStyles>
    <p:title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Calibri" pitchFamily="34" charset="0"/>
        </a:defRPr>
      </a:lvl2pPr>
      <a:lvl3pPr algn="l" rtl="0" eaLnBrk="0" fontAlgn="base" hangingPunct="0">
        <a:spcBef>
          <a:spcPct val="0"/>
        </a:spcBef>
        <a:spcAft>
          <a:spcPct val="0"/>
        </a:spcAft>
        <a:defRPr sz="2800">
          <a:solidFill>
            <a:schemeClr val="tx1"/>
          </a:solidFill>
          <a:latin typeface="Calibri" pitchFamily="34" charset="0"/>
        </a:defRPr>
      </a:lvl3pPr>
      <a:lvl4pPr algn="l" rtl="0" eaLnBrk="0" fontAlgn="base" hangingPunct="0">
        <a:spcBef>
          <a:spcPct val="0"/>
        </a:spcBef>
        <a:spcAft>
          <a:spcPct val="0"/>
        </a:spcAft>
        <a:defRPr sz="2800">
          <a:solidFill>
            <a:schemeClr val="tx1"/>
          </a:solidFill>
          <a:latin typeface="Calibri" pitchFamily="34" charset="0"/>
        </a:defRPr>
      </a:lvl4pPr>
      <a:lvl5pPr algn="l" rtl="0" eaLnBrk="0" fontAlgn="base" hangingPunct="0">
        <a:spcBef>
          <a:spcPct val="0"/>
        </a:spcBef>
        <a:spcAft>
          <a:spcPct val="0"/>
        </a:spcAft>
        <a:defRPr sz="2800">
          <a:solidFill>
            <a:schemeClr val="tx1"/>
          </a:solidFill>
          <a:latin typeface="Calibri"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lr>
          <a:schemeClr val="tx1"/>
        </a:buClr>
        <a:buSzPct val="80000"/>
        <a:buFont typeface="Wingdings" pitchFamily="2" charset="2"/>
        <a:buChar char="Ø"/>
        <a:defRPr sz="3200">
          <a:solidFill>
            <a:schemeClr val="tx2"/>
          </a:solidFill>
          <a:latin typeface="+mn-lt"/>
          <a:ea typeface="+mn-ea"/>
          <a:cs typeface="+mn-cs"/>
        </a:defRPr>
      </a:lvl1pPr>
      <a:lvl2pPr marL="742950" indent="-285750" algn="l" rtl="0" eaLnBrk="0" fontAlgn="base" hangingPunct="0">
        <a:spcBef>
          <a:spcPct val="20000"/>
        </a:spcBef>
        <a:spcAft>
          <a:spcPct val="0"/>
        </a:spcAft>
        <a:buClr>
          <a:schemeClr val="tx1"/>
        </a:buClr>
        <a:buFont typeface="Arial" pitchFamily="34" charset="0"/>
        <a:buChar char="•"/>
        <a:defRPr sz="2800">
          <a:solidFill>
            <a:schemeClr val="tx2"/>
          </a:solidFill>
          <a:latin typeface="+mn-lt"/>
        </a:defRPr>
      </a:lvl2pPr>
      <a:lvl3pPr marL="1143000" indent="-228600" algn="l" rtl="0" eaLnBrk="0" fontAlgn="base" hangingPunct="0">
        <a:spcBef>
          <a:spcPct val="20000"/>
        </a:spcBef>
        <a:spcAft>
          <a:spcPct val="0"/>
        </a:spcAft>
        <a:buClr>
          <a:schemeClr val="tx1"/>
        </a:buClr>
        <a:buFont typeface="Calibri" pitchFamily="34" charset="0"/>
        <a:buChar char="‒"/>
        <a:defRPr sz="2400">
          <a:solidFill>
            <a:schemeClr val="tx2"/>
          </a:solidFill>
          <a:latin typeface="+mn-lt"/>
        </a:defRPr>
      </a:lvl3pPr>
      <a:lvl4pPr marL="1600200" indent="-228600" algn="l" rtl="0" eaLnBrk="0" fontAlgn="base" hangingPunct="0">
        <a:spcBef>
          <a:spcPct val="20000"/>
        </a:spcBef>
        <a:spcAft>
          <a:spcPct val="0"/>
        </a:spcAft>
        <a:buClr>
          <a:schemeClr val="tx1"/>
        </a:buClr>
        <a:buFont typeface="Calibri" pitchFamily="34" charset="0"/>
        <a:buChar char="»"/>
        <a:defRPr sz="2000">
          <a:solidFill>
            <a:schemeClr val="tx2"/>
          </a:solidFill>
          <a:latin typeface="+mn-lt"/>
        </a:defRPr>
      </a:lvl4pPr>
      <a:lvl5pPr marL="2057400" indent="-228600" algn="l" rtl="0" eaLnBrk="0" fontAlgn="base" hangingPunct="0">
        <a:spcBef>
          <a:spcPct val="20000"/>
        </a:spcBef>
        <a:spcAft>
          <a:spcPct val="0"/>
        </a:spcAft>
        <a:buClr>
          <a:schemeClr val="tx1"/>
        </a:buClr>
        <a:buFont typeface="Wingdings" pitchFamily="2" charset="2"/>
        <a:buChar char="§"/>
        <a:defRPr sz="2000">
          <a:solidFill>
            <a:schemeClr val="tx2"/>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6898"/>
            <a:ext cx="8352928" cy="1640756"/>
          </a:xfrm>
        </p:spPr>
        <p:txBody>
          <a:bodyPr/>
          <a:lstStyle/>
          <a:p>
            <a:r>
              <a:rPr lang="en-US" sz="2400" dirty="0">
                <a:solidFill>
                  <a:schemeClr val="accent4"/>
                </a:solidFill>
              </a:rPr>
              <a:t/>
            </a:r>
            <a:br>
              <a:rPr lang="en-US" sz="2400" dirty="0">
                <a:solidFill>
                  <a:schemeClr val="accent4"/>
                </a:solidFill>
              </a:rPr>
            </a:br>
            <a:endParaRPr lang="en-US" sz="2400" dirty="0">
              <a:solidFill>
                <a:schemeClr val="tx2"/>
              </a:solidFill>
            </a:endParaRPr>
          </a:p>
        </p:txBody>
      </p:sp>
      <p:sp>
        <p:nvSpPr>
          <p:cNvPr id="3" name="Subtitle 2"/>
          <p:cNvSpPr>
            <a:spLocks noGrp="1"/>
          </p:cNvSpPr>
          <p:nvPr>
            <p:ph type="subTitle" idx="1"/>
          </p:nvPr>
        </p:nvSpPr>
        <p:spPr>
          <a:xfrm>
            <a:off x="683568" y="699542"/>
            <a:ext cx="8352928" cy="2808312"/>
          </a:xfrm>
        </p:spPr>
        <p:txBody>
          <a:bodyPr/>
          <a:lstStyle/>
          <a:p>
            <a:r>
              <a:rPr lang="fr-FR" b="1" dirty="0" smtClean="0"/>
              <a:t>Projet de loi portant modification:</a:t>
            </a:r>
          </a:p>
          <a:p>
            <a:r>
              <a:rPr lang="fr-FR" b="1" dirty="0" smtClean="0"/>
              <a:t>1° de la loi modifiée du 12 novembre 2002 relative aux activités privées de gardiennage et de surveillance</a:t>
            </a:r>
          </a:p>
          <a:p>
            <a:r>
              <a:rPr lang="fr-FR" b="1" dirty="0" smtClean="0"/>
              <a:t>2° de la loi modifiée du 22 frimaire an VII organique de l’Enregistrement</a:t>
            </a:r>
          </a:p>
        </p:txBody>
      </p:sp>
      <p:pic>
        <p:nvPicPr>
          <p:cNvPr id="7" name="Content Placeholder 6"/>
          <p:cNvPicPr>
            <a:picLocks noGrp="1" noChangeAspect="1"/>
          </p:cNvPicPr>
          <p:nvPr>
            <p:ph sz="half" idx="13"/>
          </p:nvPr>
        </p:nvPicPr>
        <p:blipFill>
          <a:blip r:embed="rId3">
            <a:extLst>
              <a:ext uri="{28A0092B-C50C-407E-A947-70E740481C1C}">
                <a14:useLocalDpi xmlns:a14="http://schemas.microsoft.com/office/drawing/2010/main" val="0"/>
              </a:ext>
            </a:extLst>
          </a:blip>
          <a:stretch>
            <a:fillRect/>
          </a:stretch>
        </p:blipFill>
        <p:spPr>
          <a:xfrm>
            <a:off x="4500563" y="3607960"/>
            <a:ext cx="4392612" cy="1059717"/>
          </a:xfrm>
        </p:spPr>
      </p:pic>
      <p:sp>
        <p:nvSpPr>
          <p:cNvPr id="4" name="Rectangle 3"/>
          <p:cNvSpPr/>
          <p:nvPr/>
        </p:nvSpPr>
        <p:spPr>
          <a:xfrm>
            <a:off x="683568" y="483518"/>
            <a:ext cx="7560840" cy="400110"/>
          </a:xfrm>
          <a:prstGeom prst="rect">
            <a:avLst/>
          </a:prstGeom>
        </p:spPr>
        <p:txBody>
          <a:bodyPr wrap="square">
            <a:spAutoFit/>
          </a:bodyPr>
          <a:lstStyle/>
          <a:p>
            <a:endParaRPr lang="en-US" sz="2000" dirty="0">
              <a:solidFill>
                <a:schemeClr val="tx2">
                  <a:lumMod val="75000"/>
                </a:schemeClr>
              </a:solidFill>
              <a:latin typeface="+mn-lt"/>
            </a:endParaRPr>
          </a:p>
        </p:txBody>
      </p:sp>
    </p:spTree>
    <p:extLst>
      <p:ext uri="{BB962C8B-B14F-4D97-AF65-F5344CB8AC3E}">
        <p14:creationId xmlns:p14="http://schemas.microsoft.com/office/powerpoint/2010/main" val="35562722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Objets</a:t>
            </a:r>
            <a:r>
              <a:rPr lang="en-US" dirty="0"/>
              <a:t> du </a:t>
            </a:r>
            <a:r>
              <a:rPr lang="en-US" dirty="0" err="1"/>
              <a:t>projet</a:t>
            </a:r>
            <a:r>
              <a:rPr lang="en-US" dirty="0"/>
              <a:t> de </a:t>
            </a:r>
            <a:r>
              <a:rPr lang="en-US" dirty="0" err="1"/>
              <a:t>loi</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fr-FR" sz="2000" dirty="0" smtClean="0"/>
              <a:t>Introduction d’</a:t>
            </a:r>
            <a:r>
              <a:rPr lang="fr-FR" sz="2000" b="1" dirty="0" smtClean="0"/>
              <a:t>amendes administratives</a:t>
            </a:r>
            <a:r>
              <a:rPr lang="fr-FR" sz="2000" dirty="0" smtClean="0"/>
              <a:t> de 500 à 50.000 euros pour les entreprises agréées en cas de non-respect de la loi de 2002, recours en réformation devant le Tribunal administratif, amendes définitives sont publiées au </a:t>
            </a:r>
            <a:r>
              <a:rPr lang="fr-FR" sz="2000" dirty="0" err="1" smtClean="0"/>
              <a:t>Memorial</a:t>
            </a:r>
            <a:endParaRPr lang="fr-FR" sz="2000" dirty="0" smtClean="0"/>
          </a:p>
          <a:p>
            <a:pPr>
              <a:buFont typeface="Arial" panose="020B0604020202020204" pitchFamily="34" charset="0"/>
              <a:buChar char="•"/>
            </a:pPr>
            <a:r>
              <a:rPr lang="fr-FR" sz="2000" b="1" dirty="0" smtClean="0"/>
              <a:t>Recouvrement des amendes</a:t>
            </a:r>
            <a:r>
              <a:rPr lang="fr-FR" sz="2000" dirty="0" smtClean="0"/>
              <a:t>: Occasion saisie pour modifier la loi organique de l’Administration de l’Enregistrement, facilitant le recouvrement</a:t>
            </a:r>
          </a:p>
          <a:p>
            <a:pPr>
              <a:buFont typeface="Arial" panose="020B0604020202020204" pitchFamily="34" charset="0"/>
              <a:buChar char="•"/>
            </a:pPr>
            <a:r>
              <a:rPr lang="fr-FR" sz="2000" dirty="0" smtClean="0"/>
              <a:t>Introduction de </a:t>
            </a:r>
            <a:r>
              <a:rPr lang="fr-FR" sz="2000" b="1" dirty="0" smtClean="0"/>
              <a:t>taxes</a:t>
            </a:r>
            <a:r>
              <a:rPr lang="fr-FR" sz="2000" dirty="0" smtClean="0"/>
              <a:t> pour demandes des autorisations prévues par la loi, trois cas différents en fonction de l’autorisation demandée</a:t>
            </a:r>
          </a:p>
          <a:p>
            <a:pPr>
              <a:buFontTx/>
              <a:buChar char="-"/>
            </a:pPr>
            <a:endParaRPr lang="en-US" sz="2000" dirty="0" smtClean="0"/>
          </a:p>
          <a:p>
            <a:pPr>
              <a:buFontTx/>
              <a:buChar char="-"/>
            </a:pPr>
            <a:endParaRPr lang="en-US" sz="2000" dirty="0"/>
          </a:p>
        </p:txBody>
      </p:sp>
      <p:sp>
        <p:nvSpPr>
          <p:cNvPr id="4" name="Slide Number Placeholder 3"/>
          <p:cNvSpPr>
            <a:spLocks noGrp="1"/>
          </p:cNvSpPr>
          <p:nvPr>
            <p:ph type="sldNum" sz="quarter" idx="12"/>
          </p:nvPr>
        </p:nvSpPr>
        <p:spPr/>
        <p:txBody>
          <a:bodyPr/>
          <a:lstStyle/>
          <a:p>
            <a:pPr>
              <a:defRPr/>
            </a:pPr>
            <a:fld id="{8D9675EF-14CD-4ED8-B4FA-515528AC52E1}" type="slidenum">
              <a:rPr lang="fr-CH" b="1" smtClean="0"/>
              <a:pPr>
                <a:defRPr/>
              </a:pPr>
              <a:t>10</a:t>
            </a:fld>
            <a:endParaRPr lang="fr-CH" b="1" dirty="0"/>
          </a:p>
        </p:txBody>
      </p:sp>
    </p:spTree>
    <p:extLst>
      <p:ext uri="{BB962C8B-B14F-4D97-AF65-F5344CB8AC3E}">
        <p14:creationId xmlns:p14="http://schemas.microsoft.com/office/powerpoint/2010/main" val="2913822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Expectative 1</a:t>
            </a:r>
            <a:endParaRPr lang="en-US" dirty="0"/>
          </a:p>
        </p:txBody>
      </p:sp>
      <p:sp>
        <p:nvSpPr>
          <p:cNvPr id="3" name="Content Placeholder 2"/>
          <p:cNvSpPr>
            <a:spLocks noGrp="1"/>
          </p:cNvSpPr>
          <p:nvPr>
            <p:ph idx="1"/>
          </p:nvPr>
        </p:nvSpPr>
        <p:spPr/>
        <p:txBody>
          <a:bodyPr/>
          <a:lstStyle/>
          <a:p>
            <a:r>
              <a:rPr lang="fr-FR" sz="2400" dirty="0" smtClean="0"/>
              <a:t>Parallèlement au dépôt du projet de loi, les travaux continuent sur un volet important: la </a:t>
            </a:r>
            <a:r>
              <a:rPr lang="fr-FR" sz="2400" b="1" dirty="0" smtClean="0"/>
              <a:t>formation des agents de gardiennage</a:t>
            </a:r>
          </a:p>
          <a:p>
            <a:pPr>
              <a:spcBef>
                <a:spcPts val="600"/>
              </a:spcBef>
              <a:buFont typeface="Arial" panose="020B0604020202020204" pitchFamily="34" charset="0"/>
              <a:buChar char="•"/>
            </a:pPr>
            <a:r>
              <a:rPr lang="fr-FR" sz="2000" dirty="0" smtClean="0">
                <a:sym typeface="Wingdings" panose="05000000000000000000" pitchFamily="2" charset="2"/>
              </a:rPr>
              <a:t>Coopération étroite avec Service formation des adultes du Ministère de l’Education nationale</a:t>
            </a:r>
          </a:p>
          <a:p>
            <a:pPr>
              <a:spcBef>
                <a:spcPts val="600"/>
              </a:spcBef>
              <a:buFont typeface="Arial" panose="020B0604020202020204" pitchFamily="34" charset="0"/>
              <a:buChar char="•"/>
            </a:pPr>
            <a:r>
              <a:rPr lang="fr-FR" sz="2000" dirty="0" smtClean="0">
                <a:sym typeface="Wingdings" panose="05000000000000000000" pitchFamily="2" charset="2"/>
              </a:rPr>
              <a:t>Consultation approfondie et détaillée du secteur, côté patronal et salarial, et des institutions de formation envisageables en cours</a:t>
            </a:r>
          </a:p>
          <a:p>
            <a:pPr>
              <a:spcBef>
                <a:spcPts val="600"/>
              </a:spcBef>
              <a:buFont typeface="Arial" panose="020B0604020202020204" pitchFamily="34" charset="0"/>
              <a:buChar char="•"/>
            </a:pPr>
            <a:r>
              <a:rPr lang="fr-FR" sz="2000" dirty="0" smtClean="0">
                <a:sym typeface="Wingdings" panose="05000000000000000000" pitchFamily="2" charset="2"/>
              </a:rPr>
              <a:t>Résultats des consultations attendus pour l’année prochaine</a:t>
            </a:r>
            <a:endParaRPr lang="fr-FR" sz="2000" dirty="0"/>
          </a:p>
        </p:txBody>
      </p:sp>
      <p:sp>
        <p:nvSpPr>
          <p:cNvPr id="4" name="Slide Number Placeholder 3"/>
          <p:cNvSpPr>
            <a:spLocks noGrp="1"/>
          </p:cNvSpPr>
          <p:nvPr>
            <p:ph type="sldNum" sz="quarter" idx="12"/>
          </p:nvPr>
        </p:nvSpPr>
        <p:spPr/>
        <p:txBody>
          <a:bodyPr/>
          <a:lstStyle/>
          <a:p>
            <a:pPr>
              <a:defRPr/>
            </a:pPr>
            <a:fld id="{8D9675EF-14CD-4ED8-B4FA-515528AC52E1}" type="slidenum">
              <a:rPr lang="fr-CH" b="1" smtClean="0"/>
              <a:pPr>
                <a:defRPr/>
              </a:pPr>
              <a:t>11</a:t>
            </a:fld>
            <a:endParaRPr lang="fr-CH" b="1" dirty="0"/>
          </a:p>
        </p:txBody>
      </p:sp>
    </p:spTree>
    <p:extLst>
      <p:ext uri="{BB962C8B-B14F-4D97-AF65-F5344CB8AC3E}">
        <p14:creationId xmlns:p14="http://schemas.microsoft.com/office/powerpoint/2010/main" val="236985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Expectative 2</a:t>
            </a:r>
            <a:endParaRPr lang="en-US" dirty="0"/>
          </a:p>
        </p:txBody>
      </p:sp>
      <p:sp>
        <p:nvSpPr>
          <p:cNvPr id="3" name="Content Placeholder 2"/>
          <p:cNvSpPr>
            <a:spLocks noGrp="1"/>
          </p:cNvSpPr>
          <p:nvPr>
            <p:ph idx="1"/>
          </p:nvPr>
        </p:nvSpPr>
        <p:spPr/>
        <p:txBody>
          <a:bodyPr/>
          <a:lstStyle/>
          <a:p>
            <a:r>
              <a:rPr lang="fr-FR" sz="2400" dirty="0" smtClean="0"/>
              <a:t>Autres aspects en cours de travaux:</a:t>
            </a:r>
          </a:p>
          <a:p>
            <a:pPr>
              <a:spcBef>
                <a:spcPts val="1800"/>
              </a:spcBef>
              <a:buFont typeface="Arial" panose="020B0604020202020204" pitchFamily="34" charset="0"/>
              <a:buChar char="•"/>
            </a:pPr>
            <a:r>
              <a:rPr lang="fr-FR" sz="2000" dirty="0" smtClean="0"/>
              <a:t>Projet de loi n° 7691 dit “</a:t>
            </a:r>
            <a:r>
              <a:rPr lang="fr-FR" sz="2000" b="1" dirty="0" smtClean="0"/>
              <a:t>honorabilité</a:t>
            </a:r>
            <a:r>
              <a:rPr lang="fr-FR" sz="2000" dirty="0" smtClean="0"/>
              <a:t>” déposé le 02.11.2020, proposition d’insérer à la loi de 2002 un nouvel art. 8bis, modalités d’obtention des informations sur les antécédents policiers et judiciaires des demandeurs, pour le contrôle d’honorabilité des agents de gardiennage et des dirigeants d’entreprises de gardiennage</a:t>
            </a:r>
          </a:p>
          <a:p>
            <a:pPr>
              <a:spcBef>
                <a:spcPts val="1800"/>
              </a:spcBef>
              <a:buFont typeface="Arial" panose="020B0604020202020204" pitchFamily="34" charset="0"/>
              <a:buChar char="•"/>
            </a:pPr>
            <a:r>
              <a:rPr lang="fr-FR" sz="2000" dirty="0" smtClean="0"/>
              <a:t>Amendements après avis du Conseil d’Etat présentés à la Commission de la Justice de la Chambre des Députés du 20 avril 2022, certaines adaptations et modifications encore en cours de travaux</a:t>
            </a:r>
            <a:endParaRPr lang="fr-FR" sz="2000" dirty="0"/>
          </a:p>
        </p:txBody>
      </p:sp>
      <p:sp>
        <p:nvSpPr>
          <p:cNvPr id="4" name="Slide Number Placeholder 3"/>
          <p:cNvSpPr>
            <a:spLocks noGrp="1"/>
          </p:cNvSpPr>
          <p:nvPr>
            <p:ph type="sldNum" sz="quarter" idx="12"/>
          </p:nvPr>
        </p:nvSpPr>
        <p:spPr/>
        <p:txBody>
          <a:bodyPr/>
          <a:lstStyle/>
          <a:p>
            <a:pPr>
              <a:defRPr/>
            </a:pPr>
            <a:fld id="{8D9675EF-14CD-4ED8-B4FA-515528AC52E1}" type="slidenum">
              <a:rPr lang="fr-CH" b="1" smtClean="0"/>
              <a:pPr>
                <a:defRPr/>
              </a:pPr>
              <a:t>12</a:t>
            </a:fld>
            <a:endParaRPr lang="fr-CH" b="1" dirty="0"/>
          </a:p>
        </p:txBody>
      </p:sp>
    </p:spTree>
    <p:extLst>
      <p:ext uri="{BB962C8B-B14F-4D97-AF65-F5344CB8AC3E}">
        <p14:creationId xmlns:p14="http://schemas.microsoft.com/office/powerpoint/2010/main" val="2512976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Historique</a:t>
            </a:r>
            <a:endParaRPr lang="en-US" dirty="0"/>
          </a:p>
        </p:txBody>
      </p:sp>
      <p:sp>
        <p:nvSpPr>
          <p:cNvPr id="3" name="Content Placeholder 2"/>
          <p:cNvSpPr>
            <a:spLocks noGrp="1"/>
          </p:cNvSpPr>
          <p:nvPr>
            <p:ph idx="1"/>
          </p:nvPr>
        </p:nvSpPr>
        <p:spPr/>
        <p:txBody>
          <a:bodyPr/>
          <a:lstStyle/>
          <a:p>
            <a:r>
              <a:rPr lang="fr-FR" sz="2400"/>
              <a:t>D</a:t>
            </a:r>
            <a:r>
              <a:rPr lang="fr-FR" sz="2400" smtClean="0"/>
              <a:t>ifficultés </a:t>
            </a:r>
            <a:r>
              <a:rPr lang="fr-FR" sz="2400" dirty="0" smtClean="0"/>
              <a:t>juridiques de délimitation précise entre “</a:t>
            </a:r>
            <a:r>
              <a:rPr lang="fr-FR" sz="2400" b="1" dirty="0" smtClean="0"/>
              <a:t>sécurité publique” </a:t>
            </a:r>
            <a:r>
              <a:rPr lang="fr-FR" sz="2400" dirty="0" smtClean="0"/>
              <a:t>et </a:t>
            </a:r>
            <a:r>
              <a:rPr lang="fr-FR" sz="2400" b="1" dirty="0" smtClean="0"/>
              <a:t>“sécurité privée</a:t>
            </a:r>
            <a:r>
              <a:rPr lang="fr-FR" sz="2400" dirty="0" smtClean="0"/>
              <a:t>”, déjà en discussion lors des travaux parlementaires sur la loi du 12 novembre 2002</a:t>
            </a:r>
          </a:p>
          <a:p>
            <a:pPr>
              <a:spcBef>
                <a:spcPts val="1200"/>
              </a:spcBef>
            </a:pPr>
            <a:r>
              <a:rPr lang="fr-FR" sz="2400" dirty="0" smtClean="0"/>
              <a:t>Activité dite “</a:t>
            </a:r>
            <a:r>
              <a:rPr lang="fr-FR" sz="2400" b="1" dirty="0" smtClean="0"/>
              <a:t>événementielle</a:t>
            </a:r>
            <a:r>
              <a:rPr lang="fr-FR" sz="2400" dirty="0" smtClean="0"/>
              <a:t>” (événements sportifs, culturels, etc.): incertitudes sur le cadre légal, application de la loi du 12 novembre 2002 ou non, interprétations divergentes, etc.</a:t>
            </a:r>
            <a:endParaRPr lang="fr-FR" sz="2400" dirty="0"/>
          </a:p>
        </p:txBody>
      </p:sp>
      <p:sp>
        <p:nvSpPr>
          <p:cNvPr id="4" name="Slide Number Placeholder 3"/>
          <p:cNvSpPr>
            <a:spLocks noGrp="1"/>
          </p:cNvSpPr>
          <p:nvPr>
            <p:ph type="sldNum" sz="quarter" idx="12"/>
          </p:nvPr>
        </p:nvSpPr>
        <p:spPr/>
        <p:txBody>
          <a:bodyPr/>
          <a:lstStyle/>
          <a:p>
            <a:pPr>
              <a:defRPr/>
            </a:pPr>
            <a:fld id="{8D9675EF-14CD-4ED8-B4FA-515528AC52E1}" type="slidenum">
              <a:rPr lang="fr-CH" b="1" smtClean="0"/>
              <a:pPr>
                <a:defRPr/>
              </a:pPr>
              <a:t>2</a:t>
            </a:fld>
            <a:endParaRPr lang="fr-CH" b="1" dirty="0"/>
          </a:p>
        </p:txBody>
      </p:sp>
    </p:spTree>
    <p:extLst>
      <p:ext uri="{BB962C8B-B14F-4D97-AF65-F5344CB8AC3E}">
        <p14:creationId xmlns:p14="http://schemas.microsoft.com/office/powerpoint/2010/main" val="5234254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Objets</a:t>
            </a:r>
            <a:r>
              <a:rPr lang="en-US" dirty="0" smtClean="0"/>
              <a:t> du </a:t>
            </a:r>
            <a:r>
              <a:rPr lang="en-US" dirty="0" err="1" smtClean="0"/>
              <a:t>projet</a:t>
            </a:r>
            <a:r>
              <a:rPr lang="en-US" dirty="0" smtClean="0"/>
              <a:t> de </a:t>
            </a:r>
            <a:r>
              <a:rPr lang="en-US" dirty="0" err="1" smtClean="0"/>
              <a:t>loi</a:t>
            </a:r>
            <a:endParaRPr lang="en-US" dirty="0"/>
          </a:p>
        </p:txBody>
      </p:sp>
      <p:sp>
        <p:nvSpPr>
          <p:cNvPr id="3" name="Content Placeholder 2"/>
          <p:cNvSpPr>
            <a:spLocks noGrp="1"/>
          </p:cNvSpPr>
          <p:nvPr>
            <p:ph idx="1"/>
          </p:nvPr>
        </p:nvSpPr>
        <p:spPr/>
        <p:txBody>
          <a:bodyPr/>
          <a:lstStyle/>
          <a:p>
            <a:r>
              <a:rPr lang="fr-FR" sz="2400" dirty="0" smtClean="0"/>
              <a:t>Meilleure délimitation entre les missions de sécurité privée (gardiennage) et de sécurité </a:t>
            </a:r>
            <a:r>
              <a:rPr lang="fr-FR" sz="2400" smtClean="0"/>
              <a:t>publique (Police </a:t>
            </a:r>
            <a:r>
              <a:rPr lang="fr-FR" sz="2400" dirty="0" smtClean="0"/>
              <a:t>et autres agents publics):</a:t>
            </a:r>
          </a:p>
          <a:p>
            <a:pPr lvl="1" indent="-342900">
              <a:spcBef>
                <a:spcPts val="300"/>
              </a:spcBef>
            </a:pPr>
            <a:r>
              <a:rPr lang="fr-FR" sz="2000" dirty="0" smtClean="0"/>
              <a:t>Interdiction formelle aux entreprises de gardiennage d’intervenir pour protéger ou maintenir la sécurité publique/l’ordre public dans les lieux publics</a:t>
            </a:r>
          </a:p>
          <a:p>
            <a:pPr lvl="1" indent="-342900">
              <a:spcBef>
                <a:spcPts val="300"/>
              </a:spcBef>
            </a:pPr>
            <a:r>
              <a:rPr lang="fr-FR" sz="2000" dirty="0" smtClean="0"/>
              <a:t>Interdiction formelle aux entreprises de gardiennage d’intervenir pour protéger meubles ou immeubles qui ne sont pas sous la responsabilité de leur mandant</a:t>
            </a:r>
          </a:p>
          <a:p>
            <a:pPr lvl="1" indent="-342900">
              <a:spcBef>
                <a:spcPts val="300"/>
              </a:spcBef>
            </a:pPr>
            <a:r>
              <a:rPr lang="fr-FR" sz="2000" dirty="0" smtClean="0"/>
              <a:t>Précision des droits et obligations pour le contrôle des personnes et des biens, y compris pour le « </a:t>
            </a:r>
            <a:r>
              <a:rPr lang="fr-FR" sz="2000" dirty="0" err="1" smtClean="0"/>
              <a:t>patrouillage</a:t>
            </a:r>
            <a:r>
              <a:rPr lang="fr-FR" sz="2000" dirty="0" smtClean="0"/>
              <a:t> » sur la voie publique</a:t>
            </a:r>
          </a:p>
          <a:p>
            <a:pPr marL="0" indent="0">
              <a:buNone/>
            </a:pPr>
            <a:r>
              <a:rPr lang="en-US" sz="2400" dirty="0"/>
              <a:t>	</a:t>
            </a:r>
            <a:endParaRPr lang="en-US" sz="2400" dirty="0" smtClean="0"/>
          </a:p>
        </p:txBody>
      </p:sp>
      <p:sp>
        <p:nvSpPr>
          <p:cNvPr id="4" name="Slide Number Placeholder 3"/>
          <p:cNvSpPr>
            <a:spLocks noGrp="1"/>
          </p:cNvSpPr>
          <p:nvPr>
            <p:ph type="sldNum" sz="quarter" idx="12"/>
          </p:nvPr>
        </p:nvSpPr>
        <p:spPr/>
        <p:txBody>
          <a:bodyPr/>
          <a:lstStyle/>
          <a:p>
            <a:pPr>
              <a:defRPr/>
            </a:pPr>
            <a:fld id="{8D9675EF-14CD-4ED8-B4FA-515528AC52E1}" type="slidenum">
              <a:rPr lang="fr-CH" b="1" smtClean="0"/>
              <a:pPr>
                <a:defRPr/>
              </a:pPr>
              <a:t>3</a:t>
            </a:fld>
            <a:endParaRPr lang="fr-CH" b="1" dirty="0"/>
          </a:p>
        </p:txBody>
      </p:sp>
    </p:spTree>
    <p:extLst>
      <p:ext uri="{BB962C8B-B14F-4D97-AF65-F5344CB8AC3E}">
        <p14:creationId xmlns:p14="http://schemas.microsoft.com/office/powerpoint/2010/main" val="20017166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Objets</a:t>
            </a:r>
            <a:r>
              <a:rPr lang="en-US" dirty="0" smtClean="0"/>
              <a:t> </a:t>
            </a:r>
            <a:r>
              <a:rPr lang="en-US" dirty="0"/>
              <a:t>du </a:t>
            </a:r>
            <a:r>
              <a:rPr lang="en-US" dirty="0" err="1"/>
              <a:t>projet</a:t>
            </a:r>
            <a:r>
              <a:rPr lang="en-US" dirty="0"/>
              <a:t> de </a:t>
            </a:r>
            <a:r>
              <a:rPr lang="en-US" dirty="0" err="1"/>
              <a:t>loi</a:t>
            </a:r>
            <a:endParaRPr lang="en-US" dirty="0"/>
          </a:p>
        </p:txBody>
      </p:sp>
      <p:sp>
        <p:nvSpPr>
          <p:cNvPr id="3" name="Content Placeholder 2"/>
          <p:cNvSpPr>
            <a:spLocks noGrp="1"/>
          </p:cNvSpPr>
          <p:nvPr>
            <p:ph idx="1"/>
          </p:nvPr>
        </p:nvSpPr>
        <p:spPr/>
        <p:txBody>
          <a:bodyPr/>
          <a:lstStyle/>
          <a:p>
            <a:r>
              <a:rPr lang="fr-FR" sz="2400" dirty="0" smtClean="0"/>
              <a:t>Introduction de l’</a:t>
            </a:r>
            <a:r>
              <a:rPr lang="fr-FR" sz="2400" b="1" dirty="0"/>
              <a:t>é</a:t>
            </a:r>
            <a:r>
              <a:rPr lang="fr-FR" sz="2400" b="1" dirty="0" smtClean="0"/>
              <a:t>vénementiel</a:t>
            </a:r>
            <a:r>
              <a:rPr lang="fr-FR" sz="2400" dirty="0" smtClean="0"/>
              <a:t> dans le champ d’application de la loi du 12 novembre 2002:</a:t>
            </a:r>
          </a:p>
          <a:p>
            <a:pPr lvl="1">
              <a:spcBef>
                <a:spcPts val="1200"/>
              </a:spcBef>
            </a:pPr>
            <a:r>
              <a:rPr lang="fr-FR" sz="2000" dirty="0" smtClean="0"/>
              <a:t>Evénements culturels, sportifs, etc.</a:t>
            </a:r>
          </a:p>
          <a:p>
            <a:pPr lvl="1">
              <a:spcBef>
                <a:spcPts val="1200"/>
              </a:spcBef>
            </a:pPr>
            <a:r>
              <a:rPr lang="fr-FR" sz="2000" dirty="0" smtClean="0"/>
              <a:t>Liste limitative de 5 missions de contrôles possibles: 1. âge de la personne; 2. titre d’entrée; 3. concordance titre nominatif et identité de la personne; 4. contrôle d’objets non admis ou interdits par la loi; 5. comportement de la personne pendant l’événement</a:t>
            </a:r>
          </a:p>
          <a:p>
            <a:pPr lvl="1">
              <a:spcBef>
                <a:spcPts val="1200"/>
              </a:spcBef>
            </a:pPr>
            <a:r>
              <a:rPr lang="fr-FR" sz="2000" dirty="0" smtClean="0"/>
              <a:t>Contrôles uniquement avec consentement de la personne, mais refus d’accès en cas de non-consentement possible</a:t>
            </a:r>
          </a:p>
          <a:p>
            <a:pPr marL="0" indent="0">
              <a:buNone/>
            </a:pPr>
            <a:endParaRPr lang="en-US" sz="2400" dirty="0" smtClean="0"/>
          </a:p>
          <a:p>
            <a:pPr marL="0" indent="0">
              <a:buNone/>
            </a:pPr>
            <a:r>
              <a:rPr lang="en-US" sz="2400" dirty="0" smtClean="0"/>
              <a:t> 	</a:t>
            </a:r>
          </a:p>
          <a:p>
            <a:pPr marL="0" indent="0">
              <a:buNone/>
            </a:pPr>
            <a:endParaRPr lang="en-US" sz="2400" dirty="0" smtClean="0"/>
          </a:p>
          <a:p>
            <a:pPr marL="0" indent="0">
              <a:buNone/>
            </a:pPr>
            <a:endParaRPr lang="en-US" sz="2400" dirty="0" smtClean="0"/>
          </a:p>
          <a:p>
            <a:pPr>
              <a:buFontTx/>
              <a:buChar char="-"/>
            </a:pPr>
            <a:endParaRPr lang="en-US" sz="2400" dirty="0"/>
          </a:p>
          <a:p>
            <a:endParaRPr lang="en-US" dirty="0"/>
          </a:p>
        </p:txBody>
      </p:sp>
      <p:sp>
        <p:nvSpPr>
          <p:cNvPr id="4" name="Slide Number Placeholder 3"/>
          <p:cNvSpPr>
            <a:spLocks noGrp="1"/>
          </p:cNvSpPr>
          <p:nvPr>
            <p:ph type="sldNum" sz="quarter" idx="12"/>
          </p:nvPr>
        </p:nvSpPr>
        <p:spPr/>
        <p:txBody>
          <a:bodyPr/>
          <a:lstStyle/>
          <a:p>
            <a:pPr>
              <a:defRPr/>
            </a:pPr>
            <a:fld id="{8D9675EF-14CD-4ED8-B4FA-515528AC52E1}" type="slidenum">
              <a:rPr lang="fr-CH" b="1" smtClean="0"/>
              <a:pPr>
                <a:defRPr/>
              </a:pPr>
              <a:t>4</a:t>
            </a:fld>
            <a:endParaRPr lang="fr-CH" b="1" dirty="0"/>
          </a:p>
        </p:txBody>
      </p:sp>
    </p:spTree>
    <p:extLst>
      <p:ext uri="{BB962C8B-B14F-4D97-AF65-F5344CB8AC3E}">
        <p14:creationId xmlns:p14="http://schemas.microsoft.com/office/powerpoint/2010/main" val="2468388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Objets</a:t>
            </a:r>
            <a:r>
              <a:rPr lang="en-US" dirty="0"/>
              <a:t> du </a:t>
            </a:r>
            <a:r>
              <a:rPr lang="en-US" dirty="0" err="1"/>
              <a:t>projet</a:t>
            </a:r>
            <a:r>
              <a:rPr lang="en-US" dirty="0"/>
              <a:t> de </a:t>
            </a:r>
            <a:r>
              <a:rPr lang="en-US" dirty="0" err="1"/>
              <a:t>loi</a:t>
            </a:r>
            <a:endParaRPr lang="en-US" dirty="0"/>
          </a:p>
        </p:txBody>
      </p:sp>
      <p:sp>
        <p:nvSpPr>
          <p:cNvPr id="3" name="Content Placeholder 2"/>
          <p:cNvSpPr>
            <a:spLocks noGrp="1"/>
          </p:cNvSpPr>
          <p:nvPr>
            <p:ph idx="1"/>
          </p:nvPr>
        </p:nvSpPr>
        <p:spPr/>
        <p:txBody>
          <a:bodyPr/>
          <a:lstStyle/>
          <a:p>
            <a:r>
              <a:rPr lang="fr-FR" sz="2400" dirty="0" smtClean="0"/>
              <a:t>Cas particulier si événement dans un </a:t>
            </a:r>
            <a:r>
              <a:rPr lang="fr-FR" sz="2400" b="1" dirty="0" smtClean="0"/>
              <a:t>lieu public </a:t>
            </a:r>
            <a:r>
              <a:rPr lang="fr-FR" sz="2400" b="1" u="sng" dirty="0" smtClean="0"/>
              <a:t>et</a:t>
            </a:r>
            <a:r>
              <a:rPr lang="fr-FR" sz="2400" b="1" dirty="0" smtClean="0"/>
              <a:t> une entreprise de gardiennage est engagée par l’organisateur:</a:t>
            </a:r>
            <a:endParaRPr lang="fr-FR" sz="2400" dirty="0" smtClean="0"/>
          </a:p>
          <a:p>
            <a:pPr lvl="1">
              <a:spcBef>
                <a:spcPts val="1200"/>
              </a:spcBef>
            </a:pPr>
            <a:r>
              <a:rPr lang="fr-FR" sz="2000" dirty="0" smtClean="0">
                <a:sym typeface="Wingdings" panose="05000000000000000000" pitchFamily="2" charset="2"/>
              </a:rPr>
              <a:t>Déclaration auprès de la commune concernée avec indication des caractéristiques de l’événement (date, lieu, objet, estimation public attendu, mesures de sécurité envisagées, etc.)</a:t>
            </a:r>
          </a:p>
          <a:p>
            <a:pPr lvl="1">
              <a:spcBef>
                <a:spcPts val="1200"/>
              </a:spcBef>
            </a:pPr>
            <a:r>
              <a:rPr lang="fr-FR" sz="2000" dirty="0" smtClean="0">
                <a:sym typeface="Wingdings" panose="05000000000000000000" pitchFamily="2" charset="2"/>
              </a:rPr>
              <a:t>Finalité: détermination du </a:t>
            </a:r>
            <a:r>
              <a:rPr lang="fr-FR" sz="2000" b="1" u="sng" dirty="0" smtClean="0">
                <a:sym typeface="Wingdings" panose="05000000000000000000" pitchFamily="2" charset="2"/>
              </a:rPr>
              <a:t>périmètre</a:t>
            </a:r>
            <a:r>
              <a:rPr lang="fr-FR" sz="2000" dirty="0" smtClean="0">
                <a:sym typeface="Wingdings" panose="05000000000000000000" pitchFamily="2" charset="2"/>
              </a:rPr>
              <a:t> de l’événement qui est la limite légale du rayon d’action des agents de gardiennage sur la voie publique</a:t>
            </a:r>
          </a:p>
          <a:p>
            <a:pPr lvl="1">
              <a:spcBef>
                <a:spcPts val="1200"/>
              </a:spcBef>
            </a:pPr>
            <a:r>
              <a:rPr lang="fr-FR" sz="2000" dirty="0" smtClean="0">
                <a:sym typeface="Wingdings" panose="05000000000000000000" pitchFamily="2" charset="2"/>
              </a:rPr>
              <a:t>Commune peut interdire l’événement si risque de trouble de l’ordre public</a:t>
            </a:r>
          </a:p>
          <a:p>
            <a:pPr marL="0" indent="0">
              <a:buNone/>
            </a:pPr>
            <a:endParaRPr lang="en-US" sz="2000" dirty="0" smtClean="0"/>
          </a:p>
          <a:p>
            <a:pPr>
              <a:buFontTx/>
              <a:buChar char="-"/>
            </a:pPr>
            <a:endParaRPr lang="en-US" sz="2000" dirty="0"/>
          </a:p>
          <a:p>
            <a:pPr marL="0"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pPr>
              <a:defRPr/>
            </a:pPr>
            <a:fld id="{8D9675EF-14CD-4ED8-B4FA-515528AC52E1}" type="slidenum">
              <a:rPr lang="fr-CH" b="1" smtClean="0"/>
              <a:pPr>
                <a:defRPr/>
              </a:pPr>
              <a:t>5</a:t>
            </a:fld>
            <a:endParaRPr lang="fr-CH" b="1" dirty="0"/>
          </a:p>
        </p:txBody>
      </p:sp>
    </p:spTree>
    <p:extLst>
      <p:ext uri="{BB962C8B-B14F-4D97-AF65-F5344CB8AC3E}">
        <p14:creationId xmlns:p14="http://schemas.microsoft.com/office/powerpoint/2010/main" val="25863939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Objets</a:t>
            </a:r>
            <a:r>
              <a:rPr lang="en-US" dirty="0"/>
              <a:t> du </a:t>
            </a:r>
            <a:r>
              <a:rPr lang="en-US" dirty="0" err="1"/>
              <a:t>projet</a:t>
            </a:r>
            <a:r>
              <a:rPr lang="en-US" dirty="0"/>
              <a:t> de </a:t>
            </a:r>
            <a:r>
              <a:rPr lang="en-US" dirty="0" err="1"/>
              <a:t>loi</a:t>
            </a:r>
            <a:endParaRPr lang="en-US" dirty="0"/>
          </a:p>
        </p:txBody>
      </p:sp>
      <p:sp>
        <p:nvSpPr>
          <p:cNvPr id="3" name="Content Placeholder 2"/>
          <p:cNvSpPr>
            <a:spLocks noGrp="1"/>
          </p:cNvSpPr>
          <p:nvPr>
            <p:ph idx="1"/>
          </p:nvPr>
        </p:nvSpPr>
        <p:spPr/>
        <p:txBody>
          <a:bodyPr/>
          <a:lstStyle/>
          <a:p>
            <a:r>
              <a:rPr lang="fr-FR" sz="2400" b="1" dirty="0" smtClean="0"/>
              <a:t>Conditions générales </a:t>
            </a:r>
            <a:r>
              <a:rPr lang="fr-FR" sz="2400" dirty="0" smtClean="0"/>
              <a:t>pour obtenir l’agrément pour exercer l’activité d’événementiel:</a:t>
            </a:r>
          </a:p>
          <a:p>
            <a:pPr lvl="1"/>
            <a:r>
              <a:rPr lang="fr-FR" sz="2000" dirty="0" smtClean="0">
                <a:sym typeface="Wingdings" panose="05000000000000000000" pitchFamily="2" charset="2"/>
              </a:rPr>
              <a:t>Vérification de l’honorabilité des dirigeants de l’entreprise et des agents engagés, procédure normale pour toutes les entreprises</a:t>
            </a:r>
          </a:p>
          <a:p>
            <a:pPr lvl="1"/>
            <a:r>
              <a:rPr lang="fr-FR" sz="2000" dirty="0" smtClean="0">
                <a:sym typeface="Wingdings" panose="05000000000000000000" pitchFamily="2" charset="2"/>
              </a:rPr>
              <a:t>Autorisation d’établissement, règlement interne, etc.</a:t>
            </a:r>
          </a:p>
          <a:p>
            <a:pPr lvl="1"/>
            <a:r>
              <a:rPr lang="fr-FR" sz="2000" dirty="0" smtClean="0">
                <a:sym typeface="Wingdings" panose="05000000000000000000" pitchFamily="2" charset="2"/>
              </a:rPr>
              <a:t>Central d’appel occupé pendant l’événement, central et agents joignables par la Police pendant l’événement</a:t>
            </a:r>
          </a:p>
          <a:p>
            <a:pPr lvl="1"/>
            <a:r>
              <a:rPr lang="fr-FR" sz="2000" dirty="0" smtClean="0">
                <a:sym typeface="Wingdings" panose="05000000000000000000" pitchFamily="2" charset="2"/>
              </a:rPr>
              <a:t>Uniforme obligatoire</a:t>
            </a:r>
          </a:p>
          <a:p>
            <a:pPr lvl="1"/>
            <a:r>
              <a:rPr lang="fr-FR" sz="2000" dirty="0" smtClean="0">
                <a:sym typeface="Wingdings" panose="05000000000000000000" pitchFamily="2" charset="2"/>
              </a:rPr>
              <a:t>Carte de légitimation obligatoire, à porter de façon visible</a:t>
            </a:r>
          </a:p>
          <a:p>
            <a:pPr lvl="1"/>
            <a:r>
              <a:rPr lang="fr-FR" sz="2000" b="1" dirty="0" smtClean="0">
                <a:sym typeface="Wingdings" panose="05000000000000000000" pitchFamily="2" charset="2"/>
              </a:rPr>
              <a:t>Interdiction générale d’armes pour cette activité !</a:t>
            </a:r>
          </a:p>
          <a:p>
            <a:pPr>
              <a:buFont typeface="Wingdings" panose="05000000000000000000" pitchFamily="2" charset="2"/>
              <a:buChar char="à"/>
            </a:pPr>
            <a:endParaRPr lang="en-US" sz="2000" dirty="0" smtClean="0"/>
          </a:p>
          <a:p>
            <a:pPr>
              <a:buFontTx/>
              <a:buChar char="-"/>
            </a:pPr>
            <a:endParaRPr lang="en-US" sz="2000" dirty="0"/>
          </a:p>
        </p:txBody>
      </p:sp>
      <p:sp>
        <p:nvSpPr>
          <p:cNvPr id="4" name="Slide Number Placeholder 3"/>
          <p:cNvSpPr>
            <a:spLocks noGrp="1"/>
          </p:cNvSpPr>
          <p:nvPr>
            <p:ph type="sldNum" sz="quarter" idx="12"/>
          </p:nvPr>
        </p:nvSpPr>
        <p:spPr/>
        <p:txBody>
          <a:bodyPr/>
          <a:lstStyle/>
          <a:p>
            <a:pPr>
              <a:defRPr/>
            </a:pPr>
            <a:fld id="{8D9675EF-14CD-4ED8-B4FA-515528AC52E1}" type="slidenum">
              <a:rPr lang="fr-CH" b="1" smtClean="0"/>
              <a:pPr>
                <a:defRPr/>
              </a:pPr>
              <a:t>6</a:t>
            </a:fld>
            <a:endParaRPr lang="fr-CH" b="1" dirty="0"/>
          </a:p>
        </p:txBody>
      </p:sp>
    </p:spTree>
    <p:extLst>
      <p:ext uri="{BB962C8B-B14F-4D97-AF65-F5344CB8AC3E}">
        <p14:creationId xmlns:p14="http://schemas.microsoft.com/office/powerpoint/2010/main" val="14155636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Objets</a:t>
            </a:r>
            <a:r>
              <a:rPr lang="en-US" dirty="0"/>
              <a:t> du </a:t>
            </a:r>
            <a:r>
              <a:rPr lang="en-US" dirty="0" err="1"/>
              <a:t>projet</a:t>
            </a:r>
            <a:r>
              <a:rPr lang="en-US" dirty="0"/>
              <a:t> de </a:t>
            </a:r>
            <a:r>
              <a:rPr lang="en-US" dirty="0" err="1"/>
              <a:t>loi</a:t>
            </a:r>
            <a:endParaRPr lang="en-US" dirty="0"/>
          </a:p>
        </p:txBody>
      </p:sp>
      <p:sp>
        <p:nvSpPr>
          <p:cNvPr id="3" name="Content Placeholder 2"/>
          <p:cNvSpPr>
            <a:spLocks noGrp="1"/>
          </p:cNvSpPr>
          <p:nvPr>
            <p:ph idx="1"/>
          </p:nvPr>
        </p:nvSpPr>
        <p:spPr/>
        <p:txBody>
          <a:bodyPr/>
          <a:lstStyle/>
          <a:p>
            <a:pPr>
              <a:spcBef>
                <a:spcPts val="600"/>
              </a:spcBef>
            </a:pPr>
            <a:r>
              <a:rPr lang="fr-FR" sz="2400" dirty="0" smtClean="0">
                <a:latin typeface="+mj-lt"/>
              </a:rPr>
              <a:t>Nouvelles dispositions précisant les conditions de contrôle lors des activités de surveillance de biens mobiliers et immobiliers et de l’événementiel:</a:t>
            </a:r>
          </a:p>
          <a:p>
            <a:pPr lvl="1">
              <a:spcBef>
                <a:spcPts val="600"/>
              </a:spcBef>
            </a:pPr>
            <a:r>
              <a:rPr lang="fr-FR" sz="2000" dirty="0" smtClean="0"/>
              <a:t>Pour le contrôle de </a:t>
            </a:r>
            <a:r>
              <a:rPr lang="fr-FR" sz="2000" b="1" dirty="0" smtClean="0"/>
              <a:t>personnes</a:t>
            </a:r>
            <a:r>
              <a:rPr lang="fr-FR" sz="2000" dirty="0" smtClean="0"/>
              <a:t>: présentation d’un titre d’identité, ne peut être copié, seulement retenu temporairement en échange de « badge d’entrée » ; si traitement de données personnelles, elles sont supprimées après un mois</a:t>
            </a:r>
          </a:p>
          <a:p>
            <a:pPr lvl="1">
              <a:spcBef>
                <a:spcPts val="600"/>
              </a:spcBef>
            </a:pPr>
            <a:r>
              <a:rPr lang="fr-FR" sz="2000" dirty="0" smtClean="0"/>
              <a:t>Pour le contrôle d’</a:t>
            </a:r>
            <a:r>
              <a:rPr lang="fr-FR" sz="2000" b="1" dirty="0" smtClean="0"/>
              <a:t>objets</a:t>
            </a:r>
            <a:r>
              <a:rPr lang="fr-FR" sz="2000" dirty="0" smtClean="0"/>
              <a:t>: palpation superficielle vêtements ou avec moyens techniques, inspection seulement visuelle de bagages à main et véhicule</a:t>
            </a:r>
          </a:p>
          <a:p>
            <a:pPr>
              <a:buFontTx/>
              <a:buChar char="-"/>
            </a:pPr>
            <a:endParaRPr lang="en-US" sz="2000" dirty="0"/>
          </a:p>
        </p:txBody>
      </p:sp>
      <p:sp>
        <p:nvSpPr>
          <p:cNvPr id="4" name="Slide Number Placeholder 3"/>
          <p:cNvSpPr>
            <a:spLocks noGrp="1"/>
          </p:cNvSpPr>
          <p:nvPr>
            <p:ph type="sldNum" sz="quarter" idx="12"/>
          </p:nvPr>
        </p:nvSpPr>
        <p:spPr/>
        <p:txBody>
          <a:bodyPr/>
          <a:lstStyle/>
          <a:p>
            <a:pPr>
              <a:defRPr/>
            </a:pPr>
            <a:fld id="{8D9675EF-14CD-4ED8-B4FA-515528AC52E1}" type="slidenum">
              <a:rPr lang="fr-CH" b="1" smtClean="0"/>
              <a:pPr>
                <a:defRPr/>
              </a:pPr>
              <a:t>7</a:t>
            </a:fld>
            <a:endParaRPr lang="fr-CH" b="1" dirty="0"/>
          </a:p>
        </p:txBody>
      </p:sp>
    </p:spTree>
    <p:extLst>
      <p:ext uri="{BB962C8B-B14F-4D97-AF65-F5344CB8AC3E}">
        <p14:creationId xmlns:p14="http://schemas.microsoft.com/office/powerpoint/2010/main" val="22358238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Objets</a:t>
            </a:r>
            <a:r>
              <a:rPr lang="en-US" dirty="0"/>
              <a:t> du </a:t>
            </a:r>
            <a:r>
              <a:rPr lang="en-US" dirty="0" err="1"/>
              <a:t>projet</a:t>
            </a:r>
            <a:r>
              <a:rPr lang="en-US" dirty="0"/>
              <a:t> de </a:t>
            </a:r>
            <a:r>
              <a:rPr lang="en-US" dirty="0" err="1"/>
              <a:t>loi</a:t>
            </a:r>
            <a:endParaRPr lang="en-US" dirty="0"/>
          </a:p>
        </p:txBody>
      </p:sp>
      <p:sp>
        <p:nvSpPr>
          <p:cNvPr id="3" name="Content Placeholder 2"/>
          <p:cNvSpPr>
            <a:spLocks noGrp="1"/>
          </p:cNvSpPr>
          <p:nvPr>
            <p:ph idx="1"/>
          </p:nvPr>
        </p:nvSpPr>
        <p:spPr/>
        <p:txBody>
          <a:bodyPr/>
          <a:lstStyle/>
          <a:p>
            <a:r>
              <a:rPr lang="fr-FR" sz="2400" b="1" dirty="0" smtClean="0"/>
              <a:t>Principes généraux </a:t>
            </a:r>
            <a:r>
              <a:rPr lang="fr-FR" sz="2400" dirty="0" smtClean="0"/>
              <a:t>prévus par le projet:</a:t>
            </a:r>
          </a:p>
          <a:p>
            <a:pPr lvl="1"/>
            <a:r>
              <a:rPr lang="fr-FR" sz="2000" dirty="0" smtClean="0">
                <a:sym typeface="Wingdings" panose="05000000000000000000" pitchFamily="2" charset="2"/>
              </a:rPr>
              <a:t>Contrôle uniquement avec le consentement de la personne</a:t>
            </a:r>
          </a:p>
          <a:p>
            <a:pPr lvl="1">
              <a:spcBef>
                <a:spcPts val="600"/>
              </a:spcBef>
            </a:pPr>
            <a:r>
              <a:rPr lang="fr-FR" sz="2000" dirty="0" smtClean="0">
                <a:sym typeface="Wingdings" panose="05000000000000000000" pitchFamily="2" charset="2"/>
              </a:rPr>
              <a:t>Non-consentement peut entraîner un refus d’accès</a:t>
            </a:r>
          </a:p>
          <a:p>
            <a:pPr lvl="1">
              <a:spcBef>
                <a:spcPts val="600"/>
              </a:spcBef>
            </a:pPr>
            <a:r>
              <a:rPr lang="fr-FR" sz="2000" dirty="0" smtClean="0">
                <a:sym typeface="Wingdings" panose="05000000000000000000" pitchFamily="2" charset="2"/>
              </a:rPr>
              <a:t>Agents peuvent empêcher l’accès non autorisé, mais l’usage de violence est interdit</a:t>
            </a:r>
          </a:p>
          <a:p>
            <a:pPr lvl="1">
              <a:spcBef>
                <a:spcPts val="600"/>
              </a:spcBef>
            </a:pPr>
            <a:r>
              <a:rPr lang="fr-FR" sz="2000" dirty="0" smtClean="0">
                <a:sym typeface="Wingdings" panose="05000000000000000000" pitchFamily="2" charset="2"/>
              </a:rPr>
              <a:t>Personnes ayant eu accès mais ayant un comportement susceptible de mettre en péril la sécurité peuvent être éloignées sans usage de violence</a:t>
            </a:r>
          </a:p>
          <a:p>
            <a:pPr lvl="1">
              <a:spcBef>
                <a:spcPts val="600"/>
              </a:spcBef>
            </a:pPr>
            <a:r>
              <a:rPr lang="fr-FR" sz="1900" dirty="0" smtClean="0">
                <a:sym typeface="Wingdings" panose="05000000000000000000" pitchFamily="2" charset="2"/>
              </a:rPr>
              <a:t>En cas de flagrant délit ou crime comportant peine privative de liberté, les agents peuvent retenir la personne dans l’attente de la Police</a:t>
            </a:r>
            <a:endParaRPr lang="fr-FR" sz="1900" dirty="0"/>
          </a:p>
        </p:txBody>
      </p:sp>
      <p:sp>
        <p:nvSpPr>
          <p:cNvPr id="4" name="Slide Number Placeholder 3"/>
          <p:cNvSpPr>
            <a:spLocks noGrp="1"/>
          </p:cNvSpPr>
          <p:nvPr>
            <p:ph type="sldNum" sz="quarter" idx="12"/>
          </p:nvPr>
        </p:nvSpPr>
        <p:spPr/>
        <p:txBody>
          <a:bodyPr/>
          <a:lstStyle/>
          <a:p>
            <a:pPr>
              <a:defRPr/>
            </a:pPr>
            <a:fld id="{8D9675EF-14CD-4ED8-B4FA-515528AC52E1}" type="slidenum">
              <a:rPr lang="fr-CH" b="1" smtClean="0"/>
              <a:pPr>
                <a:defRPr/>
              </a:pPr>
              <a:t>8</a:t>
            </a:fld>
            <a:endParaRPr lang="fr-CH" b="1" dirty="0"/>
          </a:p>
        </p:txBody>
      </p:sp>
    </p:spTree>
    <p:extLst>
      <p:ext uri="{BB962C8B-B14F-4D97-AF65-F5344CB8AC3E}">
        <p14:creationId xmlns:p14="http://schemas.microsoft.com/office/powerpoint/2010/main" val="2817738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Objets</a:t>
            </a:r>
            <a:r>
              <a:rPr lang="en-US" dirty="0"/>
              <a:t> du </a:t>
            </a:r>
            <a:r>
              <a:rPr lang="en-US" dirty="0" err="1"/>
              <a:t>projet</a:t>
            </a:r>
            <a:r>
              <a:rPr lang="en-US" dirty="0"/>
              <a:t> de </a:t>
            </a:r>
            <a:r>
              <a:rPr lang="en-US" dirty="0" err="1"/>
              <a:t>loi</a:t>
            </a:r>
            <a:endParaRPr lang="en-US" dirty="0"/>
          </a:p>
        </p:txBody>
      </p:sp>
      <p:sp>
        <p:nvSpPr>
          <p:cNvPr id="3" name="Content Placeholder 2"/>
          <p:cNvSpPr>
            <a:spLocks noGrp="1"/>
          </p:cNvSpPr>
          <p:nvPr>
            <p:ph idx="1"/>
          </p:nvPr>
        </p:nvSpPr>
        <p:spPr/>
        <p:txBody>
          <a:bodyPr/>
          <a:lstStyle/>
          <a:p>
            <a:r>
              <a:rPr lang="fr-FR" sz="2400" dirty="0" smtClean="0"/>
              <a:t>Autres nouveautés proposées par le projet:</a:t>
            </a:r>
          </a:p>
          <a:p>
            <a:pPr lvl="1"/>
            <a:r>
              <a:rPr lang="fr-FR" sz="2000" dirty="0" smtClean="0"/>
              <a:t>Nouvelles règles pour l’usage de </a:t>
            </a:r>
            <a:r>
              <a:rPr lang="fr-FR" sz="2000" b="1" dirty="0" smtClean="0"/>
              <a:t>chiens</a:t>
            </a:r>
            <a:r>
              <a:rPr lang="fr-FR" sz="2000" dirty="0" smtClean="0"/>
              <a:t>: interdiction de chiens “dangereux”, formation diplômante obligatoire pour chiens et maîtres-chiens</a:t>
            </a:r>
          </a:p>
          <a:p>
            <a:pPr lvl="1"/>
            <a:r>
              <a:rPr lang="fr-FR" sz="2000" dirty="0" smtClean="0"/>
              <a:t>Nouvelle </a:t>
            </a:r>
            <a:r>
              <a:rPr lang="fr-FR" sz="2000" b="1" dirty="0" smtClean="0"/>
              <a:t>sanction pénale </a:t>
            </a:r>
            <a:r>
              <a:rPr lang="fr-FR" sz="2000" dirty="0" smtClean="0"/>
              <a:t>pour personnes/sociétés engageant une entreprise non agréée sur base de la loi de 2002</a:t>
            </a:r>
          </a:p>
          <a:p>
            <a:pPr lvl="1"/>
            <a:r>
              <a:rPr lang="fr-FR" sz="2000" dirty="0" smtClean="0"/>
              <a:t>Nouvelles règles pour </a:t>
            </a:r>
            <a:r>
              <a:rPr lang="fr-FR" sz="2000" b="1" dirty="0" smtClean="0"/>
              <a:t>sous-traitance</a:t>
            </a:r>
            <a:r>
              <a:rPr lang="fr-FR" sz="2000" dirty="0" smtClean="0"/>
              <a:t> d’une activité de gardiennage</a:t>
            </a:r>
          </a:p>
          <a:p>
            <a:pPr lvl="1"/>
            <a:r>
              <a:rPr lang="fr-FR" sz="2000" b="1" dirty="0" smtClean="0"/>
              <a:t>Exclusion de certains contrats</a:t>
            </a:r>
            <a:r>
              <a:rPr lang="fr-FR" sz="2000" dirty="0" smtClean="0"/>
              <a:t> (intérimaire/insertion à l’emploi/statut d’indépendant) pour recruter des agents de gardiennage</a:t>
            </a:r>
          </a:p>
          <a:p>
            <a:pPr marL="0" indent="0">
              <a:buNone/>
            </a:pPr>
            <a:endParaRPr lang="en-US" sz="2000" dirty="0" smtClean="0"/>
          </a:p>
          <a:p>
            <a:pPr marL="0" indent="0">
              <a:buNone/>
            </a:pPr>
            <a:endParaRPr lang="en-US" sz="2400" dirty="0"/>
          </a:p>
        </p:txBody>
      </p:sp>
      <p:sp>
        <p:nvSpPr>
          <p:cNvPr id="4" name="Slide Number Placeholder 3"/>
          <p:cNvSpPr>
            <a:spLocks noGrp="1"/>
          </p:cNvSpPr>
          <p:nvPr>
            <p:ph type="sldNum" sz="quarter" idx="12"/>
          </p:nvPr>
        </p:nvSpPr>
        <p:spPr/>
        <p:txBody>
          <a:bodyPr/>
          <a:lstStyle/>
          <a:p>
            <a:pPr>
              <a:defRPr/>
            </a:pPr>
            <a:fld id="{8D9675EF-14CD-4ED8-B4FA-515528AC52E1}" type="slidenum">
              <a:rPr lang="fr-CH" b="1" smtClean="0"/>
              <a:pPr>
                <a:defRPr/>
              </a:pPr>
              <a:t>9</a:t>
            </a:fld>
            <a:endParaRPr lang="fr-CH" b="1" dirty="0"/>
          </a:p>
        </p:txBody>
      </p:sp>
    </p:spTree>
    <p:extLst>
      <p:ext uri="{BB962C8B-B14F-4D97-AF65-F5344CB8AC3E}">
        <p14:creationId xmlns:p14="http://schemas.microsoft.com/office/powerpoint/2010/main" val="51782940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Gouvernement luxembourgeois">
      <a:dk1>
        <a:srgbClr val="FF0000"/>
      </a:dk1>
      <a:lt1>
        <a:srgbClr val="FFFFFF"/>
      </a:lt1>
      <a:dk2>
        <a:srgbClr val="80808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ouvernement luxembourgeois">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209EF8-DC4F-4A3F-B577-238EE448DAEB}">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FC529D2E-4082-46ED-9E05-3E248CB59A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4153D7A-BEA3-4E69-A70F-B5403534B2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958</Words>
  <Application>Microsoft Office PowerPoint</Application>
  <PresentationFormat>On-screen Show (16:9)</PresentationFormat>
  <Paragraphs>80</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Wingdings</vt:lpstr>
      <vt:lpstr>Modèle par défaut</vt:lpstr>
      <vt:lpstr> </vt:lpstr>
      <vt:lpstr>Historique</vt:lpstr>
      <vt:lpstr>Objets du projet de loi</vt:lpstr>
      <vt:lpstr>Objets du projet de loi</vt:lpstr>
      <vt:lpstr>Objets du projet de loi</vt:lpstr>
      <vt:lpstr>Objets du projet de loi</vt:lpstr>
      <vt:lpstr>Objets du projet de loi</vt:lpstr>
      <vt:lpstr>Objets du projet de loi</vt:lpstr>
      <vt:lpstr>Objets du projet de loi</vt:lpstr>
      <vt:lpstr>Objets du projet de loi</vt:lpstr>
      <vt:lpstr>Expectative 1</vt:lpstr>
      <vt:lpstr>Expectative 2</vt:lpstr>
    </vt:vector>
  </TitlesOfParts>
  <Company>CIE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Administrator</dc:creator>
  <cp:lastModifiedBy>Michelle Schmit</cp:lastModifiedBy>
  <cp:revision>156</cp:revision>
  <cp:lastPrinted>2022-06-10T12:22:13Z</cp:lastPrinted>
  <dcterms:created xsi:type="dcterms:W3CDTF">2014-02-06T11:46:14Z</dcterms:created>
  <dcterms:modified xsi:type="dcterms:W3CDTF">2022-06-10T12:22:22Z</dcterms:modified>
</cp:coreProperties>
</file>