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82" r:id="rId5"/>
    <p:sldId id="263" r:id="rId6"/>
    <p:sldId id="262" r:id="rId7"/>
    <p:sldId id="278" r:id="rId8"/>
    <p:sldId id="281" r:id="rId9"/>
    <p:sldId id="279" r:id="rId10"/>
    <p:sldId id="27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Reiff" initials="LR" lastIdx="2" clrIdx="0">
    <p:extLst>
      <p:ext uri="{19B8F6BF-5375-455C-9EA6-DF929625EA0E}">
        <p15:presenceInfo xmlns:p15="http://schemas.microsoft.com/office/powerpoint/2012/main" userId="S-1-5-21-3210268068-3955779823-4248853682-175903" providerId="AD"/>
      </p:ext>
    </p:extLst>
  </p:cmAuthor>
  <p:cmAuthor id="2" name="Catherine Dion" initials="CD" lastIdx="5" clrIdx="1">
    <p:extLst>
      <p:ext uri="{19B8F6BF-5375-455C-9EA6-DF929625EA0E}">
        <p15:presenceInfo xmlns:p15="http://schemas.microsoft.com/office/powerpoint/2012/main" userId="Catherine Dion" providerId="None"/>
      </p:ext>
    </p:extLst>
  </p:cmAuthor>
  <p:cmAuthor id="3" name="Chloé Quinn" initials="CQ" lastIdx="14" clrIdx="2">
    <p:extLst>
      <p:ext uri="{19B8F6BF-5375-455C-9EA6-DF929625EA0E}">
        <p15:presenceInfo xmlns:p15="http://schemas.microsoft.com/office/powerpoint/2012/main" userId="Chloé Qui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C064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6368" autoAdjust="0"/>
    <p:restoredTop sz="86387" autoAdjust="0"/>
  </p:normalViewPr>
  <p:slideViewPr>
    <p:cSldViewPr snapToGrid="0">
      <p:cViewPr varScale="1">
        <p:scale>
          <a:sx n="84" d="100"/>
          <a:sy n="84" d="100"/>
        </p:scale>
        <p:origin x="402" y="96"/>
      </p:cViewPr>
      <p:guideLst/>
    </p:cSldViewPr>
  </p:slideViewPr>
  <p:outlineViewPr>
    <p:cViewPr>
      <p:scale>
        <a:sx n="33" d="100"/>
        <a:sy n="33" d="100"/>
      </p:scale>
      <p:origin x="0" y="-67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19F30D-7A3D-4B2A-A388-2023342B4747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C6AEC5-7C89-4A57-BFEF-84294397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AEC5-7C89-4A57-BFEF-84294397E9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07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AEC5-7C89-4A57-BFEF-84294397E9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00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fr-FR" dirty="0" smtClean="0"/>
              <a:t>Le processus de suivi est destiné à : (i) encourager la mise en </a:t>
            </a:r>
            <a:r>
              <a:rPr lang="fr-FR" dirty="0" err="1" smtClean="0"/>
              <a:t>oeuvre</a:t>
            </a:r>
            <a:r>
              <a:rPr lang="fr-FR" dirty="0" smtClean="0"/>
              <a:t> des Normes du GAFI par les membres ; (ii) assurer un suivi régulier et fournir des informations à jour sur la conformité des pays membres avec les Normes du GAFI (y compris sur l’efficacité de leurs systèmes de LBC/FT) ; (iii) exercer une pression par les pairs et responsabiliser les membres les uns vis-à-vis des autres (« </a:t>
            </a:r>
            <a:r>
              <a:rPr lang="fr-FR" i="1" dirty="0" err="1" smtClean="0"/>
              <a:t>accountability</a:t>
            </a:r>
            <a:r>
              <a:rPr lang="fr-FR" i="1" dirty="0" smtClean="0"/>
              <a:t> </a:t>
            </a:r>
            <a:r>
              <a:rPr lang="fr-FR" dirty="0" smtClean="0"/>
              <a:t>») de manière suffisante ; et (iv) mieux aligner les cycles d’évaluation du GAFI et du PESF.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AEC5-7C89-4A57-BFEF-84294397E9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3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F25E-062B-4AC9-96CF-5CF83E83C8D4}" type="datetime1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0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11D9-71A1-4A28-99BA-BF3BF06D8594}" type="datetime1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1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55EE-E86E-45B2-A346-1C70F8732B60}" type="datetime1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AB7E-EB9B-49DC-A80A-42FC058D0052}" type="datetime1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2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4FC-E769-4DDA-9D9F-10B043966A2E}" type="datetime1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6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DF2E-1EB2-4636-A45B-9C31D24412F0}" type="datetime1">
              <a:rPr lang="en-US" smtClean="0"/>
              <a:t>26/09/2023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6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5608-A12E-44D7-AA66-085981FEEDF4}" type="datetime1">
              <a:rPr lang="en-US" smtClean="0"/>
              <a:t>26/09/2023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2521-C6E8-47BC-A939-D3B4786517E5}" type="datetime1">
              <a:rPr lang="en-US" smtClean="0"/>
              <a:t>26/09/2023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7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90B9-B91B-4D58-BB4A-92CFABFFA361}" type="datetime1">
              <a:rPr lang="en-US" smtClean="0"/>
              <a:t>26/09/2023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1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787-C704-4F0F-AA11-80A80ED8B146}" type="datetime1">
              <a:rPr lang="en-US" smtClean="0"/>
              <a:t>26/09/2023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3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5CF-E757-4F99-8C7C-6C51D659F5C0}" type="datetime1">
              <a:rPr lang="en-US" smtClean="0"/>
              <a:t>26/09/2023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8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1FCF-3DE4-44A6-9C33-E2A6DF41B76C}" type="datetime1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83DC-D957-4194-BCC2-6D0F39A26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Rapport </a:t>
            </a:r>
            <a:r>
              <a:rPr lang="en-US" b="1" dirty="0" err="1" smtClean="0">
                <a:solidFill>
                  <a:srgbClr val="C00000"/>
                </a:solidFill>
              </a:rPr>
              <a:t>d’évaluation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mutuelle</a:t>
            </a:r>
            <a:r>
              <a:rPr lang="en-US" b="1" dirty="0" smtClean="0">
                <a:solidFill>
                  <a:srgbClr val="C00000"/>
                </a:solidFill>
              </a:rPr>
              <a:t> du Luxembourg par le GAFI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27 </a:t>
            </a:r>
            <a:r>
              <a:rPr lang="fr-FR" dirty="0" smtClean="0"/>
              <a:t>septembre</a:t>
            </a:r>
            <a:r>
              <a:rPr lang="en-US" dirty="0" smtClean="0"/>
              <a:t> 2023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74" y="294773"/>
            <a:ext cx="3363935" cy="8241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65" y="615824"/>
            <a:ext cx="3363935" cy="824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26569" cy="1325563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C00000"/>
                </a:solidFill>
              </a:rPr>
              <a:t>3. Prochaines étapes de </a:t>
            </a:r>
            <a:br>
              <a:rPr lang="fr-FR" sz="4000" b="1" dirty="0" smtClean="0">
                <a:solidFill>
                  <a:srgbClr val="C00000"/>
                </a:solidFill>
              </a:rPr>
            </a:br>
            <a:r>
              <a:rPr lang="fr-FR" sz="4000" b="1" dirty="0" smtClean="0">
                <a:solidFill>
                  <a:srgbClr val="C00000"/>
                </a:solidFill>
              </a:rPr>
              <a:t>l’évaluation</a:t>
            </a:r>
            <a:r>
              <a:rPr lang="fr-FR" sz="4000" b="1" dirty="0">
                <a:solidFill>
                  <a:srgbClr val="C00000"/>
                </a:solidFill>
              </a:rPr>
              <a:t> </a:t>
            </a:r>
            <a:r>
              <a:rPr lang="fr-FR" sz="4000" b="1" dirty="0" smtClean="0">
                <a:solidFill>
                  <a:srgbClr val="C00000"/>
                </a:solidFill>
              </a:rPr>
              <a:t>mutuelle du Luxembourg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Après l’adoption du rapport d’évaluation mutuelle, tous les pays évalués entrent dans le </a:t>
            </a:r>
            <a:r>
              <a:rPr lang="fr-FR" b="1" dirty="0" smtClean="0"/>
              <a:t>processus de suivi</a:t>
            </a:r>
          </a:p>
          <a:p>
            <a:r>
              <a:rPr lang="fr-FR" dirty="0" smtClean="0"/>
              <a:t>Le Luxembourg se trouve dans le </a:t>
            </a:r>
            <a:r>
              <a:rPr lang="fr-FR" b="1" dirty="0" smtClean="0"/>
              <a:t>suivi régulier </a:t>
            </a:r>
            <a:r>
              <a:rPr lang="fr-FR" dirty="0" smtClean="0"/>
              <a:t>(mécanisme de suivi par défaut pour tous les pays qui ont obtenu un bon score)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Publication du rapport de suivi 3 ans après l’adoption du </a:t>
            </a:r>
            <a:r>
              <a:rPr lang="fr-FR" dirty="0"/>
              <a:t>rapport d’évaluation mutuelle</a:t>
            </a:r>
            <a:endParaRPr lang="fr-F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Agenda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2659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Synthèse</a:t>
            </a:r>
            <a:r>
              <a:rPr lang="en-US" dirty="0" smtClean="0"/>
              <a:t> du rapport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err="1" smtClean="0"/>
              <a:t>Conformité</a:t>
            </a:r>
            <a:r>
              <a:rPr lang="en-US" dirty="0" smtClean="0"/>
              <a:t> technique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Efficacité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 smtClean="0">
                <a:solidFill>
                  <a:prstClr val="black"/>
                </a:solidFill>
              </a:rPr>
              <a:t>Points </a:t>
            </a:r>
            <a:r>
              <a:rPr lang="en-US" dirty="0" err="1">
                <a:solidFill>
                  <a:prstClr val="black"/>
                </a:solidFill>
              </a:rPr>
              <a:t>positifs</a:t>
            </a:r>
            <a:endParaRPr lang="en-US" dirty="0">
              <a:solidFill>
                <a:prstClr val="black"/>
              </a:solidFill>
            </a:endParaRPr>
          </a:p>
          <a:p>
            <a:pPr marL="1428750" lvl="2" indent="-514350">
              <a:buFont typeface="+mj-lt"/>
              <a:buAutoNum type="romanUcPeriod"/>
            </a:pPr>
            <a:r>
              <a:rPr lang="en-US" dirty="0">
                <a:solidFill>
                  <a:prstClr val="black"/>
                </a:solidFill>
              </a:rPr>
              <a:t>Points </a:t>
            </a:r>
            <a:r>
              <a:rPr lang="en-US" dirty="0" err="1">
                <a:solidFill>
                  <a:prstClr val="black"/>
                </a:solidFill>
              </a:rPr>
              <a:t>d’amélioration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fr-FR" dirty="0" smtClean="0"/>
              <a:t>Prochaines étapes de l’évaluation mutuelle du Luxembourg par le GAFI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65" y="615824"/>
            <a:ext cx="3363935" cy="8241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1. Introduction (1/2)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Période d’observation du rapport: 1</a:t>
            </a:r>
            <a:r>
              <a:rPr lang="fr-FR" baseline="30000" dirty="0" smtClean="0"/>
              <a:t>er</a:t>
            </a:r>
            <a:r>
              <a:rPr lang="fr-FR" dirty="0" smtClean="0"/>
              <a:t> janvier 2017 jusqu’au 30 septembre 2022</a:t>
            </a:r>
          </a:p>
          <a:p>
            <a:r>
              <a:rPr lang="fr-FR" dirty="0" smtClean="0"/>
              <a:t>Période de la visite sur place: 2 novembre 2022 jusqu’au 18 novembre 2022</a:t>
            </a:r>
          </a:p>
          <a:p>
            <a:r>
              <a:rPr lang="fr-FR" dirty="0" smtClean="0"/>
              <a:t>Evaluateurs: </a:t>
            </a:r>
            <a:r>
              <a:rPr lang="fr-FR" dirty="0"/>
              <a:t>Canada</a:t>
            </a:r>
            <a:r>
              <a:rPr lang="fr-FR" dirty="0" smtClean="0"/>
              <a:t>, </a:t>
            </a:r>
            <a:r>
              <a:rPr lang="fr-FR" dirty="0"/>
              <a:t>Etats Unis, Islande</a:t>
            </a:r>
            <a:r>
              <a:rPr lang="fr-FR" dirty="0" smtClean="0"/>
              <a:t>, Grèce, Guernesey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65" y="615824"/>
            <a:ext cx="3363935" cy="8241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1. Introduction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évaluations mutuelles du GAFI comprennent deux </a:t>
            </a:r>
            <a:r>
              <a:rPr lang="fr-FR" dirty="0" smtClean="0"/>
              <a:t>composantes interdépendantes</a:t>
            </a:r>
            <a:r>
              <a:rPr lang="fr-FR" dirty="0"/>
              <a:t>:</a:t>
            </a:r>
          </a:p>
          <a:p>
            <a:pPr lvl="1"/>
            <a:r>
              <a:rPr lang="fr-FR" dirty="0" smtClean="0"/>
              <a:t>La composante </a:t>
            </a:r>
            <a:r>
              <a:rPr lang="fr-FR" dirty="0" smtClean="0"/>
              <a:t>« </a:t>
            </a:r>
            <a:r>
              <a:rPr lang="fr-FR" b="1" dirty="0" smtClean="0"/>
              <a:t>conformité technique</a:t>
            </a:r>
            <a:r>
              <a:rPr lang="fr-FR" dirty="0" smtClean="0"/>
              <a:t> » </a:t>
            </a:r>
            <a:r>
              <a:rPr lang="fr-FR" dirty="0"/>
              <a:t>vise à évaluer si les lois, règlements et autres mesures requises sont en vigueur, et sont soutenues par un cadre institutionnel de LBC / FT. L’évaluation se fait par </a:t>
            </a:r>
            <a:r>
              <a:rPr lang="fr-FR" dirty="0" smtClean="0"/>
              <a:t>Recommandation.</a:t>
            </a:r>
            <a:r>
              <a:rPr lang="fr-FR" dirty="0"/>
              <a:t> </a:t>
            </a:r>
          </a:p>
          <a:p>
            <a:pPr lvl="1"/>
            <a:r>
              <a:rPr lang="fr-FR" dirty="0" smtClean="0"/>
              <a:t>La composante </a:t>
            </a:r>
            <a:r>
              <a:rPr lang="fr-FR" dirty="0" smtClean="0"/>
              <a:t>« </a:t>
            </a:r>
            <a:r>
              <a:rPr lang="fr-FR" b="1" dirty="0" smtClean="0"/>
              <a:t>efficacité</a:t>
            </a:r>
            <a:r>
              <a:rPr lang="fr-FR" dirty="0" smtClean="0"/>
              <a:t> » </a:t>
            </a:r>
            <a:r>
              <a:rPr lang="fr-FR" dirty="0"/>
              <a:t>vise à évaluer si les systèmes de </a:t>
            </a:r>
            <a:r>
              <a:rPr lang="fr-FR" dirty="0" smtClean="0"/>
              <a:t>lutte contre le blanchiment de capitaux et de financement du terrorisme (LBC / FT) </a:t>
            </a:r>
            <a:r>
              <a:rPr lang="fr-FR" dirty="0"/>
              <a:t>sont opérationnels, et dans quelle mesure le pays a atteint les résultats définis. L’évaluation se fait par Résultat </a:t>
            </a:r>
            <a:r>
              <a:rPr lang="fr-FR" dirty="0" smtClean="0"/>
              <a:t>immédiat.</a:t>
            </a:r>
            <a:endParaRPr lang="fr-F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2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013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2. Synthèse du rapport (1/5)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2351"/>
            <a:ext cx="10515600" cy="47089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900" dirty="0" err="1"/>
              <a:t>C</a:t>
            </a:r>
            <a:r>
              <a:rPr lang="en-US" sz="2900" dirty="0" err="1" smtClean="0"/>
              <a:t>onformité</a:t>
            </a:r>
            <a:r>
              <a:rPr lang="en-US" sz="2900" dirty="0" smtClean="0"/>
              <a:t> technique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65" y="615824"/>
            <a:ext cx="3363935" cy="824164"/>
          </a:xfrm>
          <a:prstGeom prst="rect">
            <a:avLst/>
          </a:prstGeom>
        </p:spPr>
      </p:pic>
      <p:graphicFrame>
        <p:nvGraphicFramePr>
          <p:cNvPr id="6" name="Tableau 13">
            <a:extLst>
              <a:ext uri="{FF2B5EF4-FFF2-40B4-BE49-F238E27FC236}">
                <a16:creationId xmlns:a16="http://schemas.microsoft.com/office/drawing/2014/main" id="{89DE1DA2-F5FB-4B6E-8C8B-2446786F4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20249"/>
              </p:ext>
            </p:extLst>
          </p:nvPr>
        </p:nvGraphicFramePr>
        <p:xfrm>
          <a:off x="946579" y="1660034"/>
          <a:ext cx="8338098" cy="4529751"/>
        </p:xfrm>
        <a:graphic>
          <a:graphicData uri="http://schemas.openxmlformats.org/drawingml/2006/table">
            <a:tbl>
              <a:tblPr firstRow="1" firstCol="1" bandRow="1"/>
              <a:tblGrid>
                <a:gridCol w="86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9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3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36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55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5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 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ASSESSING </a:t>
                      </a: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RISKS AND APPLYING A RISK-BASED APPROACH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 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CO-OPERATION AND CO-ORDINATION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 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MONEY LAUNDERING OFFENCE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R4 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CONFISCATION AND PROVISIONAL MEASURES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R5 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TERRORIST FINANCING OFFENCE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R6 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TFS RELATED TO TERRORISM</a:t>
                      </a:r>
                      <a:r>
                        <a:rPr lang="en-US" sz="6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TF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R7 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TFS RELATED TO PROLIFERATION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R8 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NON-PROFIT ORGANISATIONS (NPOS)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R9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FINANCIAL INSTITUTION SECRECY LAWS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R10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DUE DILIGENCE</a:t>
                      </a:r>
                      <a:r>
                        <a:rPr lang="fr-FR" sz="6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(CDD)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R11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RECORD KEEPING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R12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POLITICALLY EXPOSED PERSONS (PEPS)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R13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CORRESPONDENT BANKING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R14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MONEY OR VALUE TRANSFER SERVICES (MVTS)</a:t>
                      </a: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R15 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TECHNOLOGIES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R16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WIRE TRANSFERS</a:t>
                      </a: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R17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RELIANCE ON THIRD PARTIES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R18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INTERNAL CONTROLS &amp; FOREIGN BRANCHES &amp;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SUBSIDIARIES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R19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HIGHER RISK COUNTRIES</a:t>
                      </a: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R20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REPORTING OF SUSPICIOUS TRANSACTIONS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R21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TIPPING-OFF &amp; CONFIDENTIALITY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R22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DUE DILIGENCE (DNFBPs)</a:t>
                      </a:r>
                      <a:endParaRPr lang="fr-FR" sz="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R23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MEASURES (</a:t>
                      </a:r>
                      <a:r>
                        <a:rPr lang="fr-FR" sz="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DNFBPs</a:t>
                      </a: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R24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TRANSPARENCY AND BENEFICIAL OWNERSHIP OF LEGAL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PERSONS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R25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TRANSPARENCY AND BENEFICIAL OWNERSHIP OF LEGAL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ARRANGEMENTS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R26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REGULATION &amp; SUPERVISION OF FINANCIAL INSTITUTIONS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R27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POWERS OF SUPERVISORS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R28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REGULATION AND SUPERVISION OF DNFBPs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R29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FINANCIAL INTELLIGENCE UNITS (FIU)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R30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RESPONSIBILITIES OF LAW ENFORCEMENT AND INVESTIGATIVE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AUTHORITIES</a:t>
                      </a: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R31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POWERS OF LAW ENFORCEMENT AND INVESTIGATIVE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AUTHORITIES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R32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CASH COURIERS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R33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STATISTICS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R34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GUIDANCE AND FEEDBACK</a:t>
                      </a: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R35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SANCTIONS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R36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INTERNATIONAL INSTRUMENTS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R37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MUTUAL LEGAL ASSISTANCE (MLA)</a:t>
                      </a: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R38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MLA:  FREEZING &amp; CONFISCATION</a:t>
                      </a: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R39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EXTRADITION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R40</a:t>
                      </a:r>
                      <a:endParaRPr lang="fr-FR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FORMS OF INTERNATIONAL CO-OPERATION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36" marR="47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92311"/>
              </p:ext>
            </p:extLst>
          </p:nvPr>
        </p:nvGraphicFramePr>
        <p:xfrm>
          <a:off x="9393056" y="3261773"/>
          <a:ext cx="270515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962">
                  <a:extLst>
                    <a:ext uri="{9D8B030D-6E8A-4147-A177-3AD203B41FA5}">
                      <a16:colId xmlns:a16="http://schemas.microsoft.com/office/drawing/2014/main" val="3494421019"/>
                    </a:ext>
                  </a:extLst>
                </a:gridCol>
                <a:gridCol w="2432196">
                  <a:extLst>
                    <a:ext uri="{9D8B030D-6E8A-4147-A177-3AD203B41FA5}">
                      <a16:colId xmlns:a16="http://schemas.microsoft.com/office/drawing/2014/main" val="88355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C0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ysClr val="windowText" lastClr="000000"/>
                          </a:solidFill>
                        </a:rPr>
                        <a:t>Conforme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 (C)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029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381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Largement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conforme</a:t>
                      </a:r>
                      <a:r>
                        <a:rPr lang="en-US" sz="1400" baseline="0" dirty="0" smtClean="0"/>
                        <a:t> (LC)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7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Partiellement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conforme</a:t>
                      </a:r>
                      <a:r>
                        <a:rPr lang="en-US" sz="1400" baseline="0" dirty="0" smtClean="0"/>
                        <a:t> (PC)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13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</a:t>
                      </a:r>
                      <a:r>
                        <a:rPr lang="en-US" sz="1400" dirty="0" err="1" smtClean="0"/>
                        <a:t>conforme</a:t>
                      </a:r>
                      <a:r>
                        <a:rPr lang="en-US" sz="1400" dirty="0" smtClean="0"/>
                        <a:t> (NC)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255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Non-applicable (NA)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17213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2. </a:t>
            </a:r>
            <a:r>
              <a:rPr lang="en-US" b="1" dirty="0" err="1" smtClean="0">
                <a:solidFill>
                  <a:srgbClr val="C00000"/>
                </a:solidFill>
              </a:rPr>
              <a:t>Synthèse</a:t>
            </a:r>
            <a:r>
              <a:rPr lang="en-US" b="1" dirty="0" smtClean="0">
                <a:solidFill>
                  <a:srgbClr val="C00000"/>
                </a:solidFill>
              </a:rPr>
              <a:t> du rapport (2/5)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9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sz="2900" dirty="0" smtClean="0"/>
              <a:t>Efficacité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65" y="615824"/>
            <a:ext cx="3363935" cy="82416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912002"/>
              </p:ext>
            </p:extLst>
          </p:nvPr>
        </p:nvGraphicFramePr>
        <p:xfrm>
          <a:off x="838200" y="1996016"/>
          <a:ext cx="9817100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94389">
                  <a:extLst>
                    <a:ext uri="{9D8B030D-6E8A-4147-A177-3AD203B41FA5}">
                      <a16:colId xmlns:a16="http://schemas.microsoft.com/office/drawing/2014/main" val="2621763297"/>
                    </a:ext>
                  </a:extLst>
                </a:gridCol>
                <a:gridCol w="2722711">
                  <a:extLst>
                    <a:ext uri="{9D8B030D-6E8A-4147-A177-3AD203B41FA5}">
                      <a16:colId xmlns:a16="http://schemas.microsoft.com/office/drawing/2014/main" val="2652110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noProof="0" dirty="0" smtClean="0"/>
                        <a:t>Résulta</a:t>
                      </a:r>
                      <a:r>
                        <a:rPr lang="fr-FR" b="1" baseline="0" noProof="0" dirty="0" smtClean="0"/>
                        <a:t>t immédiat </a:t>
                      </a:r>
                      <a:endParaRPr lang="fr-FR" b="1" noProof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noProof="0" dirty="0" smtClean="0"/>
                        <a:t>Niveau d’efficacité</a:t>
                      </a:r>
                      <a:endParaRPr lang="fr-FR" b="1" noProof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95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1 – Risque, politiques</a:t>
                      </a:r>
                      <a:r>
                        <a:rPr lang="fr-FR" baseline="0" noProof="0" dirty="0" smtClean="0"/>
                        <a:t> et coordination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Significatif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915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2 – Coopération internationale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Significatif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42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3 – Contrôle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Modéré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074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4 – Mesures préventives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Modéré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373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5 – Personnes morales et constructions juridiques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Significatif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67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6 – Renseignements financiers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Significatif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16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7 –</a:t>
                      </a:r>
                      <a:r>
                        <a:rPr lang="fr-FR" baseline="0" noProof="0" dirty="0" smtClean="0"/>
                        <a:t> Enquêtes et poursuites en matière de blanchiment de capitaux (BC)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Modéré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7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8 – Confiscation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Modéré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76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9 – Enquêtes</a:t>
                      </a:r>
                      <a:r>
                        <a:rPr lang="fr-FR" baseline="0" noProof="0" dirty="0" smtClean="0"/>
                        <a:t> et poursuites en matière de financement du terrorisme (FT)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Significatif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171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10 – Mesures préventives et sanctions financières en matière de FT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Modéré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197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11 – Sanctions</a:t>
                      </a:r>
                      <a:r>
                        <a:rPr lang="fr-FR" baseline="0" noProof="0" dirty="0" smtClean="0"/>
                        <a:t> financières en matière de financement de la prolifération</a:t>
                      </a:r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Modéré</a:t>
                      </a:r>
                      <a:endParaRPr lang="fr-FR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72121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2. </a:t>
            </a:r>
            <a:r>
              <a:rPr lang="en-US" b="1" dirty="0" err="1" smtClean="0">
                <a:solidFill>
                  <a:srgbClr val="C00000"/>
                </a:solidFill>
              </a:rPr>
              <a:t>Synthèse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du </a:t>
            </a:r>
            <a:r>
              <a:rPr lang="en-US" b="1" dirty="0" smtClean="0">
                <a:solidFill>
                  <a:srgbClr val="C00000"/>
                </a:solidFill>
              </a:rPr>
              <a:t>rapport (3/5)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988"/>
            <a:ext cx="10515600" cy="5140106"/>
          </a:xfrm>
        </p:spPr>
        <p:txBody>
          <a:bodyPr>
            <a:normAutofit fontScale="62500" lnSpcReduction="20000"/>
          </a:bodyPr>
          <a:lstStyle/>
          <a:p>
            <a:pPr marL="914400" indent="-914400">
              <a:buFont typeface="+mj-lt"/>
              <a:buAutoNum type="alphaUcPeriod" startAt="2"/>
            </a:pPr>
            <a:r>
              <a:rPr lang="en-US" sz="5300" dirty="0" smtClean="0"/>
              <a:t>Efficacité</a:t>
            </a:r>
            <a:endParaRPr lang="en-US" sz="5300" dirty="0"/>
          </a:p>
          <a:p>
            <a:pPr marL="1428750" lvl="2" indent="-514350">
              <a:buFont typeface="+mj-lt"/>
              <a:buAutoNum type="alphaLcPeriod"/>
            </a:pPr>
            <a:endParaRPr lang="en-US" sz="4500" dirty="0" smtClean="0"/>
          </a:p>
          <a:p>
            <a:pPr marL="1485900" lvl="1" indent="-1028700">
              <a:buFont typeface="+mj-lt"/>
              <a:buAutoNum type="romanUcPeriod"/>
            </a:pPr>
            <a:r>
              <a:rPr lang="en-US" sz="4600" dirty="0" smtClean="0"/>
              <a:t>Points </a:t>
            </a:r>
            <a:r>
              <a:rPr lang="en-US" sz="4600" dirty="0" err="1" smtClean="0"/>
              <a:t>positifs</a:t>
            </a:r>
            <a:endParaRPr lang="en-US" sz="4600" dirty="0" smtClean="0"/>
          </a:p>
          <a:p>
            <a:pPr algn="just">
              <a:lnSpc>
                <a:spcPct val="107000"/>
              </a:lnSpc>
            </a:pP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 compréhension des risques 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blanchiment de capitaux (BC) auxquels 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Luxembourg est exposé compte tenu de l’importance et du caractère international de son centre financier. Le GAFI reconnaît comme l’un des points forts du dispositif 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bons mécanismes de coordination et de coopération nationale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 sur le plan législatif que sur le plan opérationnel.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rôle </a:t>
            </a:r>
            <a:r>
              <a:rPr lang="fr-FR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clé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joué par la </a:t>
            </a:r>
            <a:r>
              <a:rPr lang="fr-FR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Cellule de renseignement financier 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production et la diffusion d’un vaste nombre de renseignements financiers. Ces rapports sont de haute qualité et largement utilisés par les autorités pour répondre à leurs besoins opérationnels.</a:t>
            </a: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proactivité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enquêtes menées en matière de terrorisme et de </a:t>
            </a:r>
            <a:r>
              <a:rPr lang="fr-FR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FT 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ainsi 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l’</a:t>
            </a:r>
            <a:r>
              <a:rPr lang="fr-FR" sz="3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excellente coopération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internationale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avec 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autorités 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homologues des pays voisins qui 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permis de 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 </a:t>
            </a:r>
            <a:r>
              <a:rPr lang="fr-FR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bien des enquêtes dans </a:t>
            </a:r>
            <a:r>
              <a:rPr lang="fr-FR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ceux-ci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65" y="615824"/>
            <a:ext cx="3363935" cy="8241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2. </a:t>
            </a:r>
            <a:r>
              <a:rPr lang="en-US" b="1" dirty="0" err="1" smtClean="0">
                <a:solidFill>
                  <a:srgbClr val="C00000"/>
                </a:solidFill>
              </a:rPr>
              <a:t>Synthèse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du </a:t>
            </a:r>
            <a:r>
              <a:rPr lang="en-US" b="1" dirty="0" smtClean="0">
                <a:solidFill>
                  <a:srgbClr val="C00000"/>
                </a:solidFill>
              </a:rPr>
              <a:t>rapport (4/5)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988"/>
            <a:ext cx="10515600" cy="4736975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lphaUcPeriod" startAt="2"/>
            </a:pPr>
            <a:r>
              <a:rPr lang="en-US" sz="3300" dirty="0" smtClean="0"/>
              <a:t>Efficacité</a:t>
            </a:r>
            <a:endParaRPr lang="en-US" sz="3300" dirty="0"/>
          </a:p>
          <a:p>
            <a:pPr marL="0" indent="0">
              <a:buNone/>
            </a:pPr>
            <a:endParaRPr lang="en-US" sz="3000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en-US" sz="2900" dirty="0" smtClean="0"/>
              <a:t>Points </a:t>
            </a:r>
            <a:r>
              <a:rPr lang="en-US" sz="2900" dirty="0" err="1" smtClean="0"/>
              <a:t>positifs</a:t>
            </a:r>
            <a:r>
              <a:rPr lang="en-US" sz="2900" dirty="0" smtClean="0"/>
              <a:t> (suite)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solide compréhension 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risques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BC par les institutions financières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une 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 connaissance </a:t>
            </a:r>
            <a:r>
              <a:rPr lang="fr-FR" sz="2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leurs 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obligations </a:t>
            </a:r>
            <a:r>
              <a:rPr lang="fr-FR" sz="2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en œuvre de mesures d’atténuation appropriées</a:t>
            </a:r>
            <a:endParaRPr lang="fr-FR" sz="21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2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fr-FR" sz="2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efforts réalisés </a:t>
            </a:r>
            <a:r>
              <a:rPr lang="fr-FR" sz="2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le Luxembourg 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matière de transparence des personnes morales et des constructions juridiques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Les registres de bénéficiaires effectifs et des fiducies et trusts se trouvent au centre de l’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approche multidimensionnelle 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adoptée par les autorités. Celle-ci leur permet d’obtenir, en temps utile, des informations exactes et à jour sur les bénéficiaires effectifs des personnes morales et constructions juridiques. 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 qualité et 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fr-FR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caractère constructif de la coopération </a:t>
            </a:r>
            <a:r>
              <a:rPr lang="fr-FR" sz="2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internationale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65" y="615824"/>
            <a:ext cx="3363935" cy="8241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2. </a:t>
            </a:r>
            <a:r>
              <a:rPr lang="en-US" b="1" dirty="0" err="1" smtClean="0">
                <a:solidFill>
                  <a:srgbClr val="C00000"/>
                </a:solidFill>
              </a:rPr>
              <a:t>Synthèse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du </a:t>
            </a:r>
            <a:r>
              <a:rPr lang="en-US" b="1" dirty="0" smtClean="0">
                <a:solidFill>
                  <a:srgbClr val="C00000"/>
                </a:solidFill>
              </a:rPr>
              <a:t>rapport (5/5)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624"/>
            <a:ext cx="10515600" cy="4889339"/>
          </a:xfrm>
        </p:spPr>
        <p:txBody>
          <a:bodyPr>
            <a:normAutofit fontScale="77500" lnSpcReduction="20000"/>
          </a:bodyPr>
          <a:lstStyle/>
          <a:p>
            <a:pPr marL="914400" indent="-914400">
              <a:buFont typeface="+mj-lt"/>
              <a:buAutoNum type="alphaUcPeriod" startAt="2"/>
            </a:pPr>
            <a:r>
              <a:rPr lang="en-US" sz="4300" dirty="0" smtClean="0"/>
              <a:t>Efficacité</a:t>
            </a:r>
          </a:p>
          <a:p>
            <a:pPr marL="1314450" lvl="1" indent="-857250">
              <a:buFont typeface="+mj-lt"/>
              <a:buAutoNum type="romanUcPeriod" startAt="2"/>
            </a:pPr>
            <a:endParaRPr lang="en-US" sz="3700" dirty="0" smtClean="0"/>
          </a:p>
          <a:p>
            <a:pPr marL="1314450" lvl="1" indent="-857250">
              <a:buFont typeface="+mj-lt"/>
              <a:buAutoNum type="romanUcPeriod" startAt="2"/>
            </a:pPr>
            <a:r>
              <a:rPr lang="en-US" sz="3700" dirty="0" smtClean="0"/>
              <a:t>Points </a:t>
            </a:r>
            <a:r>
              <a:rPr lang="en-US" sz="3700" dirty="0" err="1" smtClean="0"/>
              <a:t>d’amélioration</a:t>
            </a:r>
            <a:r>
              <a:rPr lang="en-US" sz="3700" dirty="0" smtClean="0"/>
              <a:t> et </a:t>
            </a:r>
            <a:r>
              <a:rPr lang="en-US" sz="3700" dirty="0" err="1" smtClean="0"/>
              <a:t>recommandations</a:t>
            </a:r>
            <a:endParaRPr lang="en-US" sz="1600" dirty="0" smtClean="0"/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Améliorer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niveau de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compréhension des risques financement du terrorisme (FT)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chez certains acteurs, améliorer la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et la sensibilisation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acteurs publics et privés sur les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risques et menaces en matière de FT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large échelle, et améliorer la compréhension de la manière dont les personnes morales peuvent être utilisées à des fins de FT.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Améliorer la 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supervision des OBNL et des entreprises et professions non-financières désignées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veiller à appliquer 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approche fondée sur les risques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allouer le 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niveau approprié de ressources 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cette supervision (AED et OEC), et appliquer des sanctions proportionnées et dissuasives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Veiller à ce que les 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sanctions et 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mesures correctives 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lien avec les 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personnes morales et constructions juridiques 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soient 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proportionnées et dissuasives</a:t>
            </a:r>
            <a:r>
              <a:rPr lang="fr-FR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65" y="615824"/>
            <a:ext cx="3363935" cy="8241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83DC-D957-4194-BCC2-6D0F39A268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A5DB28-A046-47A3-A88D-0F5F2DB33FB4}"/>
</file>

<file path=customXml/itemProps2.xml><?xml version="1.0" encoding="utf-8"?>
<ds:datastoreItem xmlns:ds="http://schemas.openxmlformats.org/officeDocument/2006/customXml" ds:itemID="{BDD7EE53-9AE3-4A98-BE85-79B6C3FB3F4E}"/>
</file>

<file path=customXml/itemProps3.xml><?xml version="1.0" encoding="utf-8"?>
<ds:datastoreItem xmlns:ds="http://schemas.openxmlformats.org/officeDocument/2006/customXml" ds:itemID="{F2475F80-7E8B-4ABA-B968-C371C5AF539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1132</Words>
  <Application>Microsoft Office PowerPoint</Application>
  <PresentationFormat>Widescreen</PresentationFormat>
  <Paragraphs>177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Rapport d’évaluation mutuelle du Luxembourg par le GAFI </vt:lpstr>
      <vt:lpstr>Agenda</vt:lpstr>
      <vt:lpstr>1. Introduction (1/2)</vt:lpstr>
      <vt:lpstr>1. Introduction (2/2)</vt:lpstr>
      <vt:lpstr>2. Synthèse du rapport (1/5) </vt:lpstr>
      <vt:lpstr>2. Synthèse du rapport (2/5)</vt:lpstr>
      <vt:lpstr>2. Synthèse du rapport (3/5)</vt:lpstr>
      <vt:lpstr>2. Synthèse du rapport (4/5)</vt:lpstr>
      <vt:lpstr>2. Synthèse du rapport (5/5) </vt:lpstr>
      <vt:lpstr>3. Prochaines étapes de  l’évaluation mutuelle du Luxembourg</vt:lpstr>
    </vt:vector>
  </TitlesOfParts>
  <Company>CTIE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d’évaluation mutuelle du Luxembourg par le GAFI</dc:title>
  <dc:creator>Laura Reiff</dc:creator>
  <cp:lastModifiedBy>Michelle Schmit</cp:lastModifiedBy>
  <cp:revision>121</cp:revision>
  <cp:lastPrinted>2023-08-28T15:55:01Z</cp:lastPrinted>
  <dcterms:created xsi:type="dcterms:W3CDTF">2023-08-21T07:48:06Z</dcterms:created>
  <dcterms:modified xsi:type="dcterms:W3CDTF">2023-09-26T13:25:59Z</dcterms:modified>
</cp:coreProperties>
</file>