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60" r:id="rId4"/>
    <p:sldId id="328" r:id="rId5"/>
    <p:sldId id="264" r:id="rId6"/>
    <p:sldId id="296" r:id="rId7"/>
    <p:sldId id="265" r:id="rId8"/>
    <p:sldId id="347" r:id="rId9"/>
    <p:sldId id="268" r:id="rId10"/>
    <p:sldId id="348" r:id="rId11"/>
    <p:sldId id="349" r:id="rId12"/>
    <p:sldId id="341" r:id="rId13"/>
    <p:sldId id="342" r:id="rId14"/>
    <p:sldId id="343" r:id="rId15"/>
    <p:sldId id="344" r:id="rId16"/>
    <p:sldId id="345" r:id="rId17"/>
    <p:sldId id="308" r:id="rId18"/>
    <p:sldId id="269" r:id="rId19"/>
    <p:sldId id="272" r:id="rId20"/>
    <p:sldId id="309" r:id="rId21"/>
    <p:sldId id="297" r:id="rId22"/>
    <p:sldId id="299" r:id="rId23"/>
    <p:sldId id="346" r:id="rId24"/>
    <p:sldId id="340" r:id="rId25"/>
    <p:sldId id="338" r:id="rId26"/>
    <p:sldId id="330" r:id="rId27"/>
    <p:sldId id="303" r:id="rId2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A59"/>
    <a:srgbClr val="FFCD0D"/>
    <a:srgbClr val="FFE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5688" autoAdjust="0"/>
  </p:normalViewPr>
  <p:slideViewPr>
    <p:cSldViewPr>
      <p:cViewPr varScale="1">
        <p:scale>
          <a:sx n="102" d="100"/>
          <a:sy n="102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180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83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B4C6545-DE21-4D42-90B9-358D2B5C9BD3}" type="datetimeFigureOut">
              <a:rPr lang="fr-CH"/>
              <a:pPr>
                <a:defRPr/>
              </a:pPr>
              <a:t>11.07.2016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49AFCFC-08F2-4D3F-8046-0DCA77F23EF8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1726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83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2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009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836" y="9428009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4CAA6F3-82AA-47A8-BA7A-1E0FF599BA8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7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8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5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90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79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79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FEBABCF1-D024-4F62-85CC-A1DD991203DD}" type="slidenum">
              <a:rPr lang="fr-CH" altLang="fr-FR" sz="1200">
                <a:solidFill>
                  <a:schemeClr val="tx1"/>
                </a:solidFill>
                <a:latin typeface="Times" pitchFamily="-111" charset="0"/>
              </a:rPr>
              <a:pPr algn="r"/>
              <a:t>17</a:t>
            </a:fld>
            <a:endParaRPr lang="fr-CH" altLang="fr-FR" sz="1200" dirty="0">
              <a:solidFill>
                <a:schemeClr val="tx1"/>
              </a:solidFill>
              <a:latin typeface="Times" pitchFamily="-111" charset="0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3234CA0-84CF-430F-8894-E4B45469B4C9}" type="slidenum">
              <a:rPr lang="fr-CH" altLang="fr-FR" sz="1200">
                <a:solidFill>
                  <a:schemeClr val="tx1"/>
                </a:solidFill>
                <a:latin typeface="Times" pitchFamily="-111" charset="0"/>
              </a:rPr>
              <a:pPr algn="r"/>
              <a:t>17</a:t>
            </a:fld>
            <a:endParaRPr lang="fr-CH" altLang="fr-FR" sz="1200" dirty="0">
              <a:solidFill>
                <a:schemeClr val="tx1"/>
              </a:solidFill>
              <a:latin typeface="Times" pitchFamily="-111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fr-FR" dirty="0" smtClean="0">
              <a:latin typeface="Times" pitchFamily="-11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486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6218" t="2818"/>
          <a:stretch>
            <a:fillRect/>
          </a:stretch>
        </p:blipFill>
        <p:spPr bwMode="auto">
          <a:xfrm>
            <a:off x="323850" y="692150"/>
            <a:ext cx="4046538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499992" y="89198"/>
            <a:ext cx="4536504" cy="2187674"/>
          </a:xfrm>
        </p:spPr>
        <p:txBody>
          <a:bodyPr anchor="b"/>
          <a:lstStyle>
            <a:lvl1pPr>
              <a:defRPr sz="3000" baseline="0"/>
            </a:lvl1pPr>
          </a:lstStyle>
          <a:p>
            <a:r>
              <a:rPr lang="fr-FR" dirty="0" smtClean="0"/>
              <a:t>Cliquez pour insérer le titre de la présentation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99992" y="2276872"/>
            <a:ext cx="4536504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CH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499992" y="4293096"/>
            <a:ext cx="4392488" cy="2448272"/>
          </a:xfrm>
        </p:spPr>
        <p:txBody>
          <a:bodyPr/>
          <a:lstStyle>
            <a:lvl1pPr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insérer votre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4500563" y="37893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827088" y="6165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92688" cy="504056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929411"/>
          </a:xfrm>
        </p:spPr>
        <p:txBody>
          <a:bodyPr/>
          <a:lstStyle>
            <a:lvl1pPr>
              <a:buSzPct val="80000"/>
              <a:defRPr/>
            </a:lvl1pPr>
            <a:lvl2pPr>
              <a:buSzPct val="100000"/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fr-CH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5853-74E8-4477-9BDE-179E73DE4D1F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CH" sz="14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6120680" cy="504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BFC4F-9A2D-429A-B9A9-3BB7FEBE0BFA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5A76D-C765-4406-92B4-4EB6523E831A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B2DC5-527A-43BE-8519-F2D492EEFA6F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1AA4-CC86-4390-A2EB-97155ED80552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3950"/>
            <a:ext cx="6192688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04239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D1C0C-5C3B-412A-8A2E-0A1766C03E50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61928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0475"/>
            <a:ext cx="82296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38875"/>
            <a:ext cx="648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BAA5FE0-F9D2-408F-983E-B87BCD5EA5C6}" type="slidenum">
              <a:rPr lang="fr-CH" smtClean="0"/>
              <a:pPr>
                <a:defRPr/>
              </a:pPr>
              <a:t>‹N°›</a:t>
            </a:fld>
            <a:endParaRPr lang="fr-CH" dirty="0"/>
          </a:p>
        </p:txBody>
      </p:sp>
      <p:pic>
        <p:nvPicPr>
          <p:cNvPr id="1031" name="Picture 5" descr="GOUV_MAEE_Direction de la coopération au développement et de l’action humanitaire 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688" y="284163"/>
            <a:ext cx="248443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6"/>
          <p:cNvSpPr>
            <a:spLocks noChangeShapeType="1"/>
          </p:cNvSpPr>
          <p:nvPr userDrawn="1"/>
        </p:nvSpPr>
        <p:spPr bwMode="auto">
          <a:xfrm flipH="1">
            <a:off x="323850" y="620713"/>
            <a:ext cx="6119813" cy="0"/>
          </a:xfrm>
          <a:prstGeom prst="line">
            <a:avLst/>
          </a:prstGeom>
          <a:noFill/>
          <a:ln w="19050">
            <a:solidFill>
              <a:srgbClr val="E4052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3968" y="620688"/>
            <a:ext cx="4536504" cy="1656184"/>
          </a:xfrm>
        </p:spPr>
        <p:txBody>
          <a:bodyPr/>
          <a:lstStyle/>
          <a:p>
            <a:r>
              <a:rPr lang="fr-FR" dirty="0" smtClean="0"/>
              <a:t>Présentation de la réforme des taxis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42513" y="2232322"/>
            <a:ext cx="4536504" cy="1512168"/>
          </a:xfrm>
        </p:spPr>
        <p:txBody>
          <a:bodyPr/>
          <a:lstStyle/>
          <a:p>
            <a:r>
              <a:rPr lang="fr-FR" sz="2000" dirty="0" smtClean="0"/>
              <a:t>Conférence de presse du 12 juillet 2016 </a:t>
            </a:r>
          </a:p>
          <a:p>
            <a:endParaRPr lang="fr-FR" sz="2000" dirty="0"/>
          </a:p>
          <a:p>
            <a:r>
              <a:rPr lang="fr-FR" sz="2000" dirty="0" smtClean="0"/>
              <a:t>Ministère du Développement durable et des Infrastructures</a:t>
            </a:r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7" y="5212108"/>
            <a:ext cx="3169047" cy="99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7512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Taxis &amp; Equipements </a:t>
            </a:r>
            <a:r>
              <a:rPr lang="fr-FR" sz="2000" dirty="0" smtClean="0"/>
              <a:t>(2/8)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10</a:t>
            </a:fld>
            <a:endParaRPr lang="fr-CH" dirty="0"/>
          </a:p>
        </p:txBody>
      </p:sp>
      <p:pic>
        <p:nvPicPr>
          <p:cNvPr id="5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31438"/>
            <a:ext cx="7920000" cy="400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64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Taxis &amp; Equipements </a:t>
            </a:r>
            <a:r>
              <a:rPr lang="fr-FR" sz="2000" dirty="0" smtClean="0"/>
              <a:t>(3/8)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11</a:t>
            </a:fld>
            <a:endParaRPr lang="fr-CH" dirty="0"/>
          </a:p>
        </p:txBody>
      </p:sp>
      <p:pic>
        <p:nvPicPr>
          <p:cNvPr id="5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58" y="1268760"/>
            <a:ext cx="7020896" cy="4968000"/>
          </a:xfrm>
          <a:prstGeom prst="rect">
            <a:avLst/>
          </a:prstGeom>
          <a:noFill/>
          <a:ln w="9525">
            <a:solidFill>
              <a:srgbClr val="5A5A5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3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Taxis &amp; Equipements (4/8)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12</a:t>
            </a:fld>
            <a:endParaRPr lang="fr-CH" dirty="0"/>
          </a:p>
        </p:txBody>
      </p:sp>
      <p:pic>
        <p:nvPicPr>
          <p:cNvPr id="21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33122" r="71579" b="47697"/>
          <a:stretch/>
        </p:blipFill>
        <p:spPr bwMode="auto">
          <a:xfrm>
            <a:off x="530586" y="2528754"/>
            <a:ext cx="474618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30586" y="4328754"/>
            <a:ext cx="474618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000" i="1" dirty="0" smtClean="0">
                <a:solidFill>
                  <a:srgbClr val="000000"/>
                </a:solidFill>
                <a:latin typeface="Calibri" pitchFamily="34" charset="0"/>
              </a:rPr>
              <a:t>Modèle de taximètre</a:t>
            </a:r>
            <a:endParaRPr lang="fr-FR" altLang="fr-FR" sz="1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6" name="Picture 2" descr="H:\Service des taxis\SNCA_15_05_carnet_metrologie_COUV_H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4" t="9697" r="26893" b="39076"/>
          <a:stretch/>
        </p:blipFill>
        <p:spPr bwMode="auto">
          <a:xfrm>
            <a:off x="5796135" y="1457889"/>
            <a:ext cx="2784349" cy="3942499"/>
          </a:xfrm>
          <a:prstGeom prst="rect">
            <a:avLst/>
          </a:prstGeom>
          <a:noFill/>
          <a:ln>
            <a:solidFill>
              <a:srgbClr val="5A5A5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796134" y="5400388"/>
            <a:ext cx="2784349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000" i="1" dirty="0" smtClean="0">
                <a:solidFill>
                  <a:srgbClr val="000000"/>
                </a:solidFill>
                <a:latin typeface="Calibri" pitchFamily="34" charset="0"/>
              </a:rPr>
              <a:t>Modèle de carnet de métrologie d’un taximètre</a:t>
            </a:r>
            <a:endParaRPr lang="fr-FR" altLang="fr-FR" sz="1000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Taxis &amp; Equipements (5/8)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13</a:t>
            </a:fld>
            <a:endParaRPr lang="fr-CH" dirty="0"/>
          </a:p>
        </p:txBody>
      </p:sp>
      <p:pic>
        <p:nvPicPr>
          <p:cNvPr id="21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1706244" y="5450840"/>
            <a:ext cx="5731511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000" i="1" dirty="0" smtClean="0">
                <a:solidFill>
                  <a:srgbClr val="000000"/>
                </a:solidFill>
                <a:latin typeface="Calibri" pitchFamily="34" charset="0"/>
              </a:rPr>
              <a:t>Modèle du tableau-taxi</a:t>
            </a:r>
            <a:endParaRPr lang="fr-FR" altLang="fr-FR" sz="1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45" y="1407160"/>
            <a:ext cx="5731510" cy="4043680"/>
          </a:xfrm>
          <a:prstGeom prst="rect">
            <a:avLst/>
          </a:prstGeom>
          <a:ln w="6350">
            <a:solidFill>
              <a:srgbClr val="5A5A59"/>
            </a:solidFill>
          </a:ln>
        </p:spPr>
      </p:pic>
    </p:spTree>
    <p:extLst>
      <p:ext uri="{BB962C8B-B14F-4D97-AF65-F5344CB8AC3E}">
        <p14:creationId xmlns:p14="http://schemas.microsoft.com/office/powerpoint/2010/main" val="462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Taxis &amp; Equipements (6/8)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14</a:t>
            </a:fld>
            <a:endParaRPr lang="fr-CH" dirty="0"/>
          </a:p>
        </p:txBody>
      </p:sp>
      <p:pic>
        <p:nvPicPr>
          <p:cNvPr id="21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  <p:pic>
        <p:nvPicPr>
          <p:cNvPr id="17" name="Picture 122" descr="http://www.pacoweb.de/media/catalog/product/cache/1/thumbnail/270x/9df78eab33525d08d6e5fb8d27136e95/i/m/img_0714-taxi-gel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5" b="21835"/>
          <a:stretch/>
        </p:blipFill>
        <p:spPr bwMode="auto">
          <a:xfrm>
            <a:off x="2245891" y="1277020"/>
            <a:ext cx="4630365" cy="26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2245891" y="3951982"/>
            <a:ext cx="46303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000" i="1" dirty="0">
                <a:solidFill>
                  <a:srgbClr val="000000"/>
                </a:solidFill>
                <a:latin typeface="Calibri" pitchFamily="34" charset="0"/>
              </a:rPr>
              <a:t>Panneau lumineux</a:t>
            </a:r>
          </a:p>
        </p:txBody>
      </p:sp>
    </p:spTree>
    <p:extLst>
      <p:ext uri="{BB962C8B-B14F-4D97-AF65-F5344CB8AC3E}">
        <p14:creationId xmlns:p14="http://schemas.microsoft.com/office/powerpoint/2010/main" val="27896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Taxis &amp; Equipements (7/8)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15</a:t>
            </a:fld>
            <a:endParaRPr lang="fr-CH" dirty="0"/>
          </a:p>
        </p:txBody>
      </p:sp>
      <p:pic>
        <p:nvPicPr>
          <p:cNvPr id="21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414587" y="4957762"/>
            <a:ext cx="431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000" i="1" dirty="0" smtClean="0">
                <a:solidFill>
                  <a:srgbClr val="000000"/>
                </a:solidFill>
                <a:latin typeface="Calibri" pitchFamily="34" charset="0"/>
              </a:rPr>
              <a:t>Modèle de plaque-zone-taxi</a:t>
            </a:r>
            <a:endParaRPr lang="fr-FR" altLang="fr-FR" sz="1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6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414587" y="1900237"/>
            <a:ext cx="4314825" cy="3057525"/>
          </a:xfrm>
          <a:prstGeom prst="rect">
            <a:avLst/>
          </a:prstGeom>
          <a:ln w="6350">
            <a:solidFill>
              <a:srgbClr val="5A5A59"/>
            </a:solidFill>
          </a:ln>
        </p:spPr>
      </p:pic>
    </p:spTree>
    <p:extLst>
      <p:ext uri="{BB962C8B-B14F-4D97-AF65-F5344CB8AC3E}">
        <p14:creationId xmlns:p14="http://schemas.microsoft.com/office/powerpoint/2010/main" val="12033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Taxis &amp; Equipements (8/8)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16</a:t>
            </a:fld>
            <a:endParaRPr lang="fr-CH" dirty="0"/>
          </a:p>
        </p:txBody>
      </p:sp>
      <p:pic>
        <p:nvPicPr>
          <p:cNvPr id="21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706246" y="5293042"/>
            <a:ext cx="57315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000" i="1" dirty="0" smtClean="0">
                <a:solidFill>
                  <a:srgbClr val="000000"/>
                </a:solidFill>
                <a:latin typeface="Calibri" pitchFamily="34" charset="0"/>
              </a:rPr>
              <a:t>Modèle d’affichage des tarifs</a:t>
            </a:r>
            <a:endParaRPr lang="fr-FR" altLang="fr-FR" sz="1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8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45" y="1564957"/>
            <a:ext cx="5731510" cy="3728085"/>
          </a:xfrm>
          <a:prstGeom prst="rect">
            <a:avLst/>
          </a:prstGeom>
          <a:ln w="6350">
            <a:solidFill>
              <a:srgbClr val="5A5A59"/>
            </a:solidFill>
          </a:ln>
        </p:spPr>
      </p:pic>
    </p:spTree>
    <p:extLst>
      <p:ext uri="{BB962C8B-B14F-4D97-AF65-F5344CB8AC3E}">
        <p14:creationId xmlns:p14="http://schemas.microsoft.com/office/powerpoint/2010/main" val="38313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268760"/>
            <a:ext cx="7920880" cy="1800200"/>
          </a:xfrm>
        </p:spPr>
        <p:txBody>
          <a:bodyPr/>
          <a:lstStyle/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 smtClean="0">
                <a:ea typeface="Times New Roman"/>
              </a:rPr>
              <a:t>Tarification des courses de taxis fixée librement par l’exploitant</a:t>
            </a: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ea typeface="Times New Roman"/>
              </a:rPr>
              <a:t>Corollaire</a:t>
            </a:r>
            <a:r>
              <a:rPr lang="fr-FR" sz="1600" dirty="0">
                <a:ea typeface="Times New Roman"/>
              </a:rPr>
              <a:t>: Abolition </a:t>
            </a:r>
            <a:r>
              <a:rPr lang="fr-FR" sz="1600" dirty="0" smtClean="0">
                <a:ea typeface="Times New Roman"/>
              </a:rPr>
              <a:t>du respect de </a:t>
            </a:r>
            <a:r>
              <a:rPr lang="fr-FR" sz="1600" dirty="0">
                <a:ea typeface="Times New Roman"/>
              </a:rPr>
              <a:t>la tête de file </a:t>
            </a:r>
            <a:r>
              <a:rPr lang="fr-FR" sz="1600" dirty="0" smtClean="0">
                <a:ea typeface="Times New Roman"/>
              </a:rPr>
              <a:t>pour le </a:t>
            </a:r>
            <a:r>
              <a:rPr lang="fr-FR" sz="1600" b="1" dirty="0" smtClean="0">
                <a:ea typeface="Times New Roman"/>
              </a:rPr>
              <a:t>client (mais le principe reste pour les véhicules)</a:t>
            </a:r>
            <a:endParaRPr lang="fr-FR" sz="1600" b="1" dirty="0">
              <a:ea typeface="Times New Roman"/>
            </a:endParaRP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 smtClean="0">
                <a:ea typeface="Times New Roman"/>
              </a:rPr>
              <a:t>Obligation d’affichage</a:t>
            </a:r>
            <a:r>
              <a:rPr lang="fr-FR" sz="1600" dirty="0" smtClean="0">
                <a:ea typeface="Times New Roman"/>
              </a:rPr>
              <a:t> </a:t>
            </a:r>
            <a:r>
              <a:rPr lang="fr-FR" sz="1600" dirty="0">
                <a:ea typeface="Times New Roman"/>
              </a:rPr>
              <a:t>des tarifs à l’intérieur et à l’extérieur du taxi conformément </a:t>
            </a:r>
            <a:r>
              <a:rPr lang="fr-FR" sz="1600" dirty="0" smtClean="0">
                <a:ea typeface="Times New Roman"/>
              </a:rPr>
              <a:t>au </a:t>
            </a:r>
            <a:r>
              <a:rPr lang="fr-FR" sz="1600" b="1" dirty="0" smtClean="0">
                <a:ea typeface="Times New Roman"/>
              </a:rPr>
              <a:t>modèle </a:t>
            </a:r>
            <a:r>
              <a:rPr lang="fr-FR" sz="1600" b="1" dirty="0">
                <a:ea typeface="Times New Roman"/>
              </a:rPr>
              <a:t>d’affichage </a:t>
            </a:r>
            <a:r>
              <a:rPr lang="fr-FR" sz="1600" b="1" dirty="0" smtClean="0">
                <a:ea typeface="Times New Roman"/>
              </a:rPr>
              <a:t>harmonisé et au Code de la consommation</a:t>
            </a:r>
            <a:endParaRPr lang="fr-FR" sz="1600" dirty="0" smtClean="0">
              <a:ea typeface="Times New Roman"/>
            </a:endParaRP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ea typeface="Times New Roman"/>
              </a:rPr>
              <a:t>Obligation d’utiliser le</a:t>
            </a:r>
            <a:r>
              <a:rPr lang="fr-BE" sz="1600" dirty="0" smtClean="0">
                <a:ea typeface="Times New Roman"/>
              </a:rPr>
              <a:t> </a:t>
            </a:r>
            <a:r>
              <a:rPr lang="fr-BE" sz="1600" b="1" dirty="0" smtClean="0">
                <a:ea typeface="Times New Roman"/>
              </a:rPr>
              <a:t>taximètre </a:t>
            </a:r>
            <a:r>
              <a:rPr lang="fr-BE" sz="1600" dirty="0" smtClean="0">
                <a:ea typeface="Times New Roman"/>
              </a:rPr>
              <a:t>même en cas de tarif forfaitaire </a:t>
            </a: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ea typeface="Times New Roman"/>
              </a:rPr>
              <a:t>Abolition des prix maxima </a:t>
            </a: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ea typeface="Times New Roman"/>
              </a:rPr>
              <a:t>Création d’un </a:t>
            </a:r>
            <a:r>
              <a:rPr lang="fr-FR" sz="1600" b="1" dirty="0" smtClean="0">
                <a:ea typeface="Times New Roman"/>
              </a:rPr>
              <a:t>point de contact </a:t>
            </a:r>
            <a:r>
              <a:rPr lang="fr-FR" sz="1600" dirty="0" smtClean="0">
                <a:ea typeface="Times New Roman"/>
              </a:rPr>
              <a:t>unique en cas de réclamations</a:t>
            </a:r>
            <a:endParaRPr lang="fr-LU" sz="1600" dirty="0" smtClean="0">
              <a:ea typeface="Times New Roman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3528" y="188640"/>
            <a:ext cx="6192688" cy="43204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FR" sz="2000" kern="0" dirty="0" smtClean="0"/>
              <a:t>Tarification &amp; Point de contact</a:t>
            </a:r>
            <a:endParaRPr lang="fr-FR" sz="2000" kern="0" dirty="0"/>
          </a:p>
        </p:txBody>
      </p:sp>
      <p:pic>
        <p:nvPicPr>
          <p:cNvPr id="7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074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Critères environnementaux (1/2)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260001"/>
            <a:ext cx="7920880" cy="44080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1800" b="1" dirty="0" smtClean="0">
                <a:solidFill>
                  <a:srgbClr val="5A5A59"/>
                </a:solidFill>
                <a:ea typeface="Times New Roman" pitchFamily="18" charset="0"/>
                <a:cs typeface="Calibri" pitchFamily="34" charset="0"/>
              </a:rPr>
              <a:t>Taxes annuelles par licence:	max. 1500.-€ </a:t>
            </a:r>
            <a:endParaRPr lang="fr-LU" sz="1600" dirty="0" smtClean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18</a:t>
            </a:fld>
            <a:endParaRPr lang="fr-CH" dirty="0"/>
          </a:p>
        </p:txBody>
      </p:sp>
      <p:pic>
        <p:nvPicPr>
          <p:cNvPr id="9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997618"/>
              </p:ext>
            </p:extLst>
          </p:nvPr>
        </p:nvGraphicFramePr>
        <p:xfrm>
          <a:off x="1043608" y="1988840"/>
          <a:ext cx="6480720" cy="1368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/>
                <a:gridCol w="1080120"/>
                <a:gridCol w="1080120"/>
              </a:tblGrid>
              <a:tr h="362312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D’après</a:t>
                      </a:r>
                      <a:r>
                        <a:rPr lang="fr-FR" sz="1600" b="1" baseline="0" dirty="0" smtClean="0">
                          <a:solidFill>
                            <a:schemeClr val="tx2"/>
                          </a:solidFill>
                        </a:rPr>
                        <a:t> les critères environnementaux: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Zone 1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Zones 2-6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>
                          <a:solidFill>
                            <a:schemeClr val="tx2"/>
                          </a:solidFill>
                        </a:rPr>
                        <a:t>pour un taxi qui émet plus de 100g CO</a:t>
                      </a:r>
                      <a:r>
                        <a:rPr lang="fr-FR" sz="1600" baseline="-25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fr-FR" sz="1600" dirty="0" smtClean="0">
                          <a:solidFill>
                            <a:schemeClr val="tx2"/>
                          </a:solidFill>
                        </a:rPr>
                        <a:t>/km:</a:t>
                      </a:r>
                      <a:endParaRPr lang="fr-F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>
                          <a:solidFill>
                            <a:schemeClr val="tx2"/>
                          </a:solidFill>
                        </a:rPr>
                        <a:t>500.-€</a:t>
                      </a:r>
                      <a:endParaRPr lang="fr-F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>
                          <a:solidFill>
                            <a:schemeClr val="tx2"/>
                          </a:solidFill>
                        </a:rPr>
                        <a:t>400.-€</a:t>
                      </a:r>
                      <a:endParaRPr lang="fr-F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>
                          <a:solidFill>
                            <a:schemeClr val="tx2"/>
                          </a:solidFill>
                        </a:rPr>
                        <a:t>pour un taxi qui émet moins de 100g CO</a:t>
                      </a:r>
                      <a:r>
                        <a:rPr lang="fr-FR" sz="1600" baseline="-25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fr-FR" sz="1600" dirty="0" smtClean="0">
                          <a:solidFill>
                            <a:schemeClr val="tx2"/>
                          </a:solidFill>
                        </a:rPr>
                        <a:t>/km:</a:t>
                      </a:r>
                      <a:endParaRPr lang="fr-F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>
                          <a:solidFill>
                            <a:schemeClr val="tx2"/>
                          </a:solidFill>
                        </a:rPr>
                        <a:t>300.-€</a:t>
                      </a:r>
                      <a:endParaRPr lang="fr-F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>
                          <a:solidFill>
                            <a:schemeClr val="tx2"/>
                          </a:solidFill>
                        </a:rPr>
                        <a:t>200.-€</a:t>
                      </a:r>
                      <a:endParaRPr lang="fr-F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>
                          <a:solidFill>
                            <a:schemeClr val="tx2"/>
                          </a:solidFill>
                        </a:rPr>
                        <a:t>pour un taxi qui émet 0g CO</a:t>
                      </a:r>
                      <a:r>
                        <a:rPr lang="fr-FR" sz="1600" baseline="-25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fr-FR" sz="1600" dirty="0" smtClean="0">
                          <a:solidFill>
                            <a:schemeClr val="tx2"/>
                          </a:solidFill>
                        </a:rPr>
                        <a:t>/km:</a:t>
                      </a:r>
                      <a:endParaRPr lang="fr-F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>
                          <a:solidFill>
                            <a:schemeClr val="tx2"/>
                          </a:solidFill>
                        </a:rPr>
                        <a:t>150.-€</a:t>
                      </a:r>
                      <a:endParaRPr lang="fr-F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>
                          <a:solidFill>
                            <a:schemeClr val="tx2"/>
                          </a:solidFill>
                        </a:rPr>
                        <a:t>50.-€</a:t>
                      </a:r>
                      <a:endParaRPr lang="fr-F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41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Critères environnementaux </a:t>
            </a:r>
            <a:r>
              <a:rPr lang="fr-FR" sz="2000" dirty="0" smtClean="0"/>
              <a:t>(2/2</a:t>
            </a:r>
            <a:r>
              <a:rPr lang="fr-FR" sz="2000" dirty="0"/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260001"/>
            <a:ext cx="7920880" cy="4473256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1800" b="1" dirty="0" smtClean="0">
                <a:solidFill>
                  <a:srgbClr val="5A5A59"/>
                </a:solidFill>
                <a:ea typeface="Times New Roman" pitchFamily="18" charset="0"/>
                <a:cs typeface="Calibri" pitchFamily="34" charset="0"/>
              </a:rPr>
              <a:t>Acceptation de nouveaux véhicules selon des critères environnementaux</a:t>
            </a:r>
          </a:p>
          <a:p>
            <a:pPr marL="0" indent="0">
              <a:buFontTx/>
              <a:buNone/>
            </a:pPr>
            <a:r>
              <a:rPr lang="fr-FR" altLang="fr-FR" sz="1600" u="sng" dirty="0" smtClean="0">
                <a:solidFill>
                  <a:srgbClr val="5A5A59"/>
                </a:solidFill>
                <a:ea typeface="Times New Roman" pitchFamily="18" charset="0"/>
                <a:cs typeface="Calibri" pitchFamily="34" charset="0"/>
              </a:rPr>
              <a:t>(véhicules nouveaux/transcrits)</a:t>
            </a:r>
            <a:r>
              <a:rPr lang="fr-FR" altLang="fr-FR" sz="1800" b="1" dirty="0">
                <a:solidFill>
                  <a:srgbClr val="5A5A59"/>
                </a:solidFill>
                <a:ea typeface="Times New Roman" pitchFamily="18" charset="0"/>
                <a:cs typeface="Calibri" pitchFamily="34" charset="0"/>
              </a:rPr>
              <a:t/>
            </a:r>
            <a:br>
              <a:rPr lang="fr-FR" altLang="fr-FR" sz="1800" b="1" dirty="0">
                <a:solidFill>
                  <a:srgbClr val="5A5A59"/>
                </a:solidFill>
                <a:ea typeface="Times New Roman" pitchFamily="18" charset="0"/>
                <a:cs typeface="Calibri" pitchFamily="34" charset="0"/>
              </a:rPr>
            </a:br>
            <a:endParaRPr lang="fr-LU" sz="1800" dirty="0">
              <a:solidFill>
                <a:schemeClr val="bg2"/>
              </a:solidFill>
              <a:ea typeface="Times New Roman" pitchFamily="18" charset="0"/>
              <a:cs typeface="Calibri" pitchFamily="34" charset="0"/>
            </a:endParaRPr>
          </a:p>
          <a:p>
            <a:pPr marL="312738" indent="-255588">
              <a:spcBef>
                <a:spcPts val="600"/>
              </a:spcBef>
              <a:buFont typeface="+mj-lt"/>
              <a:buAutoNum type="arabicPeriod"/>
              <a:tabLst>
                <a:tab pos="446088" algn="l"/>
              </a:tabLst>
              <a:defRPr/>
            </a:pPr>
            <a:r>
              <a:rPr lang="fr-LU" sz="1600" b="1" dirty="0" smtClean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Après </a:t>
            </a:r>
            <a:r>
              <a:rPr lang="fr-LU" sz="1600" b="1" dirty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le 1er janvier 2017</a:t>
            </a:r>
            <a:endParaRPr lang="fr-FR" sz="1600" b="1" dirty="0">
              <a:solidFill>
                <a:schemeClr val="bg2"/>
              </a:solidFill>
              <a:ea typeface="Times New Roman" pitchFamily="18" charset="0"/>
              <a:cs typeface="Calibri" pitchFamily="34" charset="0"/>
            </a:endParaRPr>
          </a:p>
          <a:p>
            <a:pPr marL="765175" lvl="1" indent="-271463">
              <a:spcBef>
                <a:spcPts val="600"/>
              </a:spcBef>
              <a:buSzPct val="80000"/>
              <a:tabLst>
                <a:tab pos="446088" algn="l"/>
              </a:tabLst>
              <a:defRPr/>
            </a:pPr>
            <a:r>
              <a:rPr lang="fr-LU" sz="1400" dirty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en matière d’émissions de CO</a:t>
            </a:r>
            <a:r>
              <a:rPr lang="fr-LU" sz="1400" baseline="-25000" dirty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2</a:t>
            </a:r>
            <a:r>
              <a:rPr lang="fr-LU" sz="1400" dirty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 : max. 130g de CO</a:t>
            </a:r>
            <a:r>
              <a:rPr lang="fr-LU" sz="1400" baseline="-25000" dirty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2</a:t>
            </a:r>
            <a:r>
              <a:rPr lang="fr-LU" sz="1400" dirty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/km ; et</a:t>
            </a:r>
            <a:endParaRPr lang="fr-FR" sz="1400" dirty="0">
              <a:solidFill>
                <a:schemeClr val="bg2"/>
              </a:solidFill>
              <a:ea typeface="Times New Roman" pitchFamily="18" charset="0"/>
              <a:cs typeface="Calibri" pitchFamily="34" charset="0"/>
            </a:endParaRPr>
          </a:p>
          <a:p>
            <a:pPr marL="765175" lvl="1" indent="-271463">
              <a:spcBef>
                <a:spcPts val="600"/>
              </a:spcBef>
              <a:buSzPct val="80000"/>
              <a:tabLst>
                <a:tab pos="446088" algn="l"/>
              </a:tabLst>
              <a:defRPr/>
            </a:pPr>
            <a:r>
              <a:rPr lang="fr-LU" sz="1400" dirty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en matière de norme EURO: min. EURO V</a:t>
            </a:r>
            <a:r>
              <a:rPr lang="fr-LU" sz="1400" dirty="0" smtClean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.</a:t>
            </a:r>
          </a:p>
          <a:p>
            <a:pPr marL="765175" lvl="1" indent="-271463">
              <a:spcBef>
                <a:spcPts val="600"/>
              </a:spcBef>
              <a:buSzPct val="80000"/>
              <a:tabLst>
                <a:tab pos="446088" algn="l"/>
              </a:tabLst>
              <a:defRPr/>
            </a:pPr>
            <a:endParaRPr lang="fr-FR" sz="1400" dirty="0">
              <a:solidFill>
                <a:schemeClr val="bg2"/>
              </a:solidFill>
              <a:ea typeface="Times New Roman" pitchFamily="18" charset="0"/>
              <a:cs typeface="Calibri" pitchFamily="34" charset="0"/>
            </a:endParaRPr>
          </a:p>
          <a:p>
            <a:pPr marL="312738" indent="-255588">
              <a:spcBef>
                <a:spcPts val="600"/>
              </a:spcBef>
              <a:buFont typeface="+mj-lt"/>
              <a:buAutoNum type="arabicPeriod"/>
              <a:tabLst>
                <a:tab pos="446088" algn="l"/>
              </a:tabLst>
              <a:defRPr/>
            </a:pPr>
            <a:r>
              <a:rPr lang="fr-LU" sz="1600" b="1" dirty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Après le 1er janvier 2021</a:t>
            </a:r>
            <a:endParaRPr lang="fr-FR" sz="1600" b="1" dirty="0">
              <a:solidFill>
                <a:schemeClr val="bg2"/>
              </a:solidFill>
              <a:ea typeface="Times New Roman" pitchFamily="18" charset="0"/>
              <a:cs typeface="Calibri" pitchFamily="34" charset="0"/>
            </a:endParaRPr>
          </a:p>
          <a:p>
            <a:pPr marL="765175" lvl="1" indent="-271463">
              <a:spcBef>
                <a:spcPts val="600"/>
              </a:spcBef>
              <a:buSzPct val="80000"/>
              <a:tabLst>
                <a:tab pos="446088" algn="l"/>
              </a:tabLst>
              <a:defRPr/>
            </a:pPr>
            <a:r>
              <a:rPr lang="fr-LU" sz="1400" dirty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en matière d’émissions de CO</a:t>
            </a:r>
            <a:r>
              <a:rPr lang="fr-LU" sz="1400" baseline="-25000" dirty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2</a:t>
            </a:r>
            <a:r>
              <a:rPr lang="fr-LU" sz="1400" dirty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: max. 95g de CO</a:t>
            </a:r>
            <a:r>
              <a:rPr lang="fr-LU" sz="1400" baseline="-25000" dirty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2</a:t>
            </a:r>
            <a:r>
              <a:rPr lang="fr-LU" sz="1400" dirty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/km ; et</a:t>
            </a:r>
            <a:endParaRPr lang="fr-FR" sz="1400" dirty="0">
              <a:solidFill>
                <a:schemeClr val="bg2"/>
              </a:solidFill>
              <a:ea typeface="Times New Roman" pitchFamily="18" charset="0"/>
              <a:cs typeface="Calibri" pitchFamily="34" charset="0"/>
            </a:endParaRPr>
          </a:p>
          <a:p>
            <a:pPr marL="765175" lvl="1" indent="-271463">
              <a:spcBef>
                <a:spcPts val="600"/>
              </a:spcBef>
              <a:buSzPct val="80000"/>
              <a:tabLst>
                <a:tab pos="446088" algn="l"/>
              </a:tabLst>
              <a:defRPr/>
            </a:pPr>
            <a:r>
              <a:rPr lang="fr-LU" sz="1400" dirty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en matière de norme EURO: min. EURO VI</a:t>
            </a:r>
            <a:r>
              <a:rPr lang="fr-LU" sz="1400" dirty="0" smtClean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.</a:t>
            </a:r>
          </a:p>
          <a:p>
            <a:pPr marL="765175" lvl="1" indent="-271463">
              <a:spcBef>
                <a:spcPts val="600"/>
              </a:spcBef>
              <a:buSzPct val="80000"/>
              <a:tabLst>
                <a:tab pos="446088" algn="l"/>
              </a:tabLst>
              <a:defRPr/>
            </a:pPr>
            <a:endParaRPr lang="fr-LU" sz="1400" dirty="0">
              <a:solidFill>
                <a:schemeClr val="bg2"/>
              </a:solidFill>
              <a:ea typeface="Times New Roman" pitchFamily="18" charset="0"/>
              <a:cs typeface="Calibri" pitchFamily="34" charset="0"/>
            </a:endParaRPr>
          </a:p>
          <a:p>
            <a:pPr marL="312738" indent="-255588">
              <a:spcBef>
                <a:spcPts val="600"/>
              </a:spcBef>
              <a:buFont typeface="+mj-lt"/>
              <a:buAutoNum type="arabicPeriod"/>
              <a:tabLst>
                <a:tab pos="446088" algn="l"/>
              </a:tabLst>
              <a:defRPr/>
            </a:pPr>
            <a:r>
              <a:rPr lang="fr-LU" sz="1600" b="1" dirty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Après le 1er janvier </a:t>
            </a:r>
            <a:r>
              <a:rPr lang="fr-FR" sz="1600" b="1" dirty="0" smtClean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2022</a:t>
            </a:r>
            <a:r>
              <a:rPr lang="fr-FR" sz="1600" dirty="0" smtClean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 (voitures avec plus de 5 places assises)</a:t>
            </a:r>
            <a:endParaRPr lang="fr-FR" sz="1600" dirty="0">
              <a:solidFill>
                <a:schemeClr val="bg2"/>
              </a:solidFill>
              <a:ea typeface="Times New Roman" pitchFamily="18" charset="0"/>
              <a:cs typeface="Calibri" pitchFamily="34" charset="0"/>
            </a:endParaRPr>
          </a:p>
          <a:p>
            <a:pPr marL="765175" lvl="1" indent="-271463">
              <a:spcBef>
                <a:spcPts val="600"/>
              </a:spcBef>
              <a:buSzPct val="80000"/>
              <a:tabLst>
                <a:tab pos="446088" algn="l"/>
              </a:tabLst>
              <a:defRPr/>
            </a:pPr>
            <a:r>
              <a:rPr lang="fr-LU" sz="1400" dirty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en matière d’émissions de CO</a:t>
            </a:r>
            <a:r>
              <a:rPr lang="fr-LU" sz="1400" baseline="-25000" dirty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2</a:t>
            </a:r>
            <a:r>
              <a:rPr lang="fr-LU" sz="1400" dirty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: max. </a:t>
            </a:r>
            <a:r>
              <a:rPr lang="fr-LU" sz="1400" dirty="0" smtClean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147g </a:t>
            </a:r>
            <a:r>
              <a:rPr lang="fr-LU" sz="1400" dirty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de CO</a:t>
            </a:r>
            <a:r>
              <a:rPr lang="fr-LU" sz="1400" baseline="-25000" dirty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2</a:t>
            </a:r>
            <a:r>
              <a:rPr lang="fr-LU" sz="1400" dirty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/km ; et</a:t>
            </a:r>
            <a:endParaRPr lang="fr-FR" sz="1400" dirty="0">
              <a:solidFill>
                <a:schemeClr val="bg2"/>
              </a:solidFill>
              <a:ea typeface="Times New Roman" pitchFamily="18" charset="0"/>
              <a:cs typeface="Calibri" pitchFamily="34" charset="0"/>
            </a:endParaRPr>
          </a:p>
          <a:p>
            <a:pPr marL="765175" lvl="1" indent="-271463">
              <a:spcBef>
                <a:spcPts val="600"/>
              </a:spcBef>
              <a:buSzPct val="80000"/>
              <a:tabLst>
                <a:tab pos="446088" algn="l"/>
              </a:tabLst>
              <a:defRPr/>
            </a:pPr>
            <a:r>
              <a:rPr lang="fr-LU" sz="1400" dirty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en matière de norme EURO: min. EURO VI</a:t>
            </a:r>
            <a:r>
              <a:rPr lang="fr-LU" sz="1400" dirty="0" smtClean="0">
                <a:solidFill>
                  <a:schemeClr val="bg2"/>
                </a:solidFill>
                <a:ea typeface="Times New Roman" pitchFamily="18" charset="0"/>
                <a:cs typeface="Calibri" pitchFamily="34" charset="0"/>
              </a:rPr>
              <a:t>.</a:t>
            </a:r>
            <a:endParaRPr lang="fr-LU" sz="1400" dirty="0">
              <a:solidFill>
                <a:schemeClr val="bg2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19</a:t>
            </a:fld>
            <a:endParaRPr lang="fr-CH" dirty="0"/>
          </a:p>
        </p:txBody>
      </p:sp>
      <p:pic>
        <p:nvPicPr>
          <p:cNvPr id="8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6415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Présentation </a:t>
            </a:r>
            <a:r>
              <a:rPr lang="fr-FR" sz="2000" dirty="0"/>
              <a:t>de la réforme </a:t>
            </a:r>
            <a:r>
              <a:rPr lang="fr-FR" sz="2000" dirty="0" smtClean="0"/>
              <a:t>- Grandes lignes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599" y="1268760"/>
            <a:ext cx="7914673" cy="4929411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sz="1600" dirty="0">
                <a:ea typeface="Times New Roman"/>
              </a:rPr>
              <a:t>Liberté tarifaire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 smtClean="0">
                <a:ea typeface="ＭＳ Ｐゴシック" pitchFamily="34" charset="-128"/>
              </a:rPr>
              <a:t>Régime </a:t>
            </a:r>
            <a:r>
              <a:rPr lang="fr-FR" altLang="fr-FR" sz="1600" dirty="0">
                <a:ea typeface="ＭＳ Ｐゴシック" pitchFamily="34" charset="-128"/>
              </a:rPr>
              <a:t>d’autorisation centralisé : Ministère (MDDI)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>
                <a:ea typeface="ＭＳ Ｐゴシック" pitchFamily="34" charset="-128"/>
              </a:rPr>
              <a:t>Cloisonnement géographique revisité </a:t>
            </a:r>
            <a:r>
              <a:rPr lang="fr-FR" altLang="fr-FR" sz="1600" dirty="0" smtClean="0">
                <a:ea typeface="ＭＳ Ｐゴシック" pitchFamily="34" charset="-128"/>
              </a:rPr>
              <a:t>(6 </a:t>
            </a:r>
            <a:r>
              <a:rPr lang="fr-FR" altLang="fr-FR" sz="1600" dirty="0">
                <a:ea typeface="ＭＳ Ｐゴシック" pitchFamily="34" charset="-128"/>
              </a:rPr>
              <a:t>zones)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>
                <a:ea typeface="ＭＳ Ｐゴシック" pitchFamily="34" charset="-128"/>
              </a:rPr>
              <a:t>Accès à la profession (exploitant et conducteur) : Conditions plus exigeantes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 smtClean="0">
                <a:ea typeface="ＭＳ Ｐゴシック" pitchFamily="34" charset="-128"/>
              </a:rPr>
              <a:t>Maintien du principe de l’incessibilité </a:t>
            </a:r>
            <a:r>
              <a:rPr lang="fr-FR" altLang="fr-FR" sz="1600" dirty="0">
                <a:ea typeface="ＭＳ Ｐゴシック" pitchFamily="34" charset="-128"/>
              </a:rPr>
              <a:t>des </a:t>
            </a:r>
            <a:r>
              <a:rPr lang="fr-FR" altLang="fr-FR" sz="1600" dirty="0" smtClean="0">
                <a:ea typeface="ＭＳ Ｐゴシック" pitchFamily="34" charset="-128"/>
              </a:rPr>
              <a:t>autorisations, sauf reprise d’activité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 smtClean="0">
                <a:ea typeface="ＭＳ Ｐゴシック" pitchFamily="34" charset="-128"/>
              </a:rPr>
              <a:t>Création </a:t>
            </a:r>
            <a:r>
              <a:rPr lang="fr-FR" altLang="fr-FR" sz="1600" dirty="0">
                <a:ea typeface="ＭＳ Ｐゴシック" pitchFamily="34" charset="-128"/>
              </a:rPr>
              <a:t>d’un point de </a:t>
            </a:r>
            <a:r>
              <a:rPr lang="fr-FR" altLang="fr-FR" sz="1600" dirty="0" smtClean="0">
                <a:ea typeface="ＭＳ Ｐゴシック" pitchFamily="34" charset="-128"/>
              </a:rPr>
              <a:t>contact/réclamations unique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 smtClean="0">
                <a:ea typeface="ＭＳ Ｐゴシック" pitchFamily="34" charset="-128"/>
              </a:rPr>
              <a:t>Dotation de la SNCA du mandat de contrôle des équipements techniques (équipements et carnet métrologique pour taximètre)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 smtClean="0">
                <a:ea typeface="ＭＳ Ｐゴシック" pitchFamily="34" charset="-128"/>
              </a:rPr>
              <a:t>Publicité autorisée sur </a:t>
            </a:r>
            <a:r>
              <a:rPr lang="fr-FR" altLang="fr-FR" sz="1600" dirty="0">
                <a:ea typeface="ＭＳ Ｐゴシック" pitchFamily="34" charset="-128"/>
              </a:rPr>
              <a:t>les </a:t>
            </a:r>
            <a:r>
              <a:rPr lang="fr-FR" altLang="fr-FR" sz="1600" dirty="0" smtClean="0">
                <a:ea typeface="ＭＳ Ｐゴシック" pitchFamily="34" charset="-128"/>
              </a:rPr>
              <a:t>taxis, sauf exceptions</a:t>
            </a:r>
            <a:endParaRPr lang="fr-FR" altLang="fr-FR" sz="1600" dirty="0">
              <a:ea typeface="ＭＳ Ｐゴシック" pitchFamily="34" charset="-128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>
                <a:ea typeface="ＭＳ Ｐゴシック" pitchFamily="34" charset="-128"/>
              </a:rPr>
              <a:t>Renforcement </a:t>
            </a:r>
            <a:r>
              <a:rPr lang="fr-FR" altLang="fr-FR" sz="1600" dirty="0" smtClean="0">
                <a:ea typeface="ＭＳ Ｐゴシック" pitchFamily="34" charset="-128"/>
              </a:rPr>
              <a:t>des </a:t>
            </a:r>
            <a:r>
              <a:rPr lang="fr-FR" altLang="fr-FR" sz="1600" dirty="0">
                <a:ea typeface="ＭＳ Ｐゴシック" pitchFamily="34" charset="-128"/>
              </a:rPr>
              <a:t>moyens </a:t>
            </a:r>
            <a:r>
              <a:rPr lang="fr-FR" altLang="fr-FR" sz="1600" dirty="0" smtClean="0">
                <a:ea typeface="ＭＳ Ｐゴシック" pitchFamily="34" charset="-128"/>
              </a:rPr>
              <a:t>d’action et de contrôle </a:t>
            </a:r>
            <a:r>
              <a:rPr lang="fr-FR" altLang="fr-FR" sz="1600" dirty="0">
                <a:ea typeface="ＭＳ Ｐゴシック" pitchFamily="34" charset="-128"/>
              </a:rPr>
              <a:t>sur le terrain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>
                <a:ea typeface="ＭＳ Ｐゴシック" pitchFamily="34" charset="-128"/>
              </a:rPr>
              <a:t>Introduction de critères écologiques pour les véhicules </a:t>
            </a:r>
            <a:br>
              <a:rPr lang="fr-FR" altLang="fr-FR" sz="1600" dirty="0">
                <a:ea typeface="ＭＳ Ｐゴシック" pitchFamily="34" charset="-128"/>
              </a:rPr>
            </a:br>
            <a:r>
              <a:rPr lang="fr-FR" altLang="fr-FR" sz="1600" dirty="0" smtClean="0">
                <a:ea typeface="ＭＳ Ｐゴシック" pitchFamily="34" charset="-128"/>
              </a:rPr>
              <a:t>(niveau des taxes</a:t>
            </a:r>
            <a:r>
              <a:rPr lang="fr-FR" altLang="fr-FR" sz="1600" dirty="0">
                <a:ea typeface="ＭＳ Ｐゴシック" pitchFamily="34" charset="-128"/>
              </a:rPr>
              <a:t>, </a:t>
            </a:r>
            <a:r>
              <a:rPr lang="fr-FR" altLang="fr-FR" sz="1600" dirty="0" smtClean="0">
                <a:ea typeface="ＭＳ Ｐゴシック" pitchFamily="34" charset="-128"/>
              </a:rPr>
              <a:t>conditions d’exploitation, nouvelles licences pour </a:t>
            </a:r>
            <a:r>
              <a:rPr lang="fr-FR" altLang="fr-FR" sz="1600" dirty="0">
                <a:ea typeface="ＭＳ Ｐゴシック" pitchFamily="34" charset="-128"/>
              </a:rPr>
              <a:t>les </a:t>
            </a:r>
            <a:r>
              <a:rPr lang="fr-FR" altLang="fr-FR" sz="1600" dirty="0" smtClean="0">
                <a:ea typeface="ＭＳ Ｐゴシック" pitchFamily="34" charset="-128"/>
              </a:rPr>
              <a:t>seuls «</a:t>
            </a:r>
            <a:r>
              <a:rPr lang="fr-FR" altLang="fr-FR" sz="1600" dirty="0">
                <a:ea typeface="ＭＳ Ｐゴシック" pitchFamily="34" charset="-128"/>
              </a:rPr>
              <a:t> taxis zéro émissions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</a:t>
            </a:fld>
            <a:endParaRPr lang="fr-CH" dirty="0"/>
          </a:p>
        </p:txBody>
      </p:sp>
      <p:pic>
        <p:nvPicPr>
          <p:cNvPr id="8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8217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340768"/>
            <a:ext cx="4320480" cy="4464496"/>
          </a:xfrm>
        </p:spPr>
        <p:txBody>
          <a:bodyPr/>
          <a:lstStyle/>
          <a:p>
            <a:pPr marL="0" indent="0" algn="just">
              <a:spcBef>
                <a:spcPts val="432"/>
              </a:spcBef>
              <a:buNone/>
              <a:defRPr/>
            </a:pPr>
            <a:r>
              <a:rPr lang="fr-CH" sz="1800" b="1" dirty="0" smtClean="0"/>
              <a:t>Prise en charge: </a:t>
            </a:r>
            <a:r>
              <a:rPr lang="fr-CH" sz="1800" b="1" i="1" dirty="0" smtClean="0"/>
              <a:t>réglementée</a:t>
            </a:r>
          </a:p>
          <a:p>
            <a:pPr marL="0" indent="0" algn="just">
              <a:spcBef>
                <a:spcPts val="432"/>
              </a:spcBef>
              <a:buNone/>
              <a:defRPr/>
            </a:pPr>
            <a:endParaRPr lang="fr-CH" sz="1800" dirty="0" smtClean="0"/>
          </a:p>
          <a:p>
            <a:pPr marL="361950" indent="-361950" algn="just">
              <a:spcBef>
                <a:spcPts val="432"/>
              </a:spcBef>
              <a:buFont typeface="Arial" pitchFamily="34" charset="0"/>
              <a:buChar char="•"/>
              <a:defRPr/>
            </a:pPr>
            <a:r>
              <a:rPr lang="fr-CH" sz="1600" dirty="0" smtClean="0"/>
              <a:t>Sur un emplacement de stationnement </a:t>
            </a:r>
            <a:r>
              <a:rPr lang="fr-CH" sz="1600" u="sng" dirty="0" smtClean="0"/>
              <a:t>dans la zone</a:t>
            </a:r>
            <a:r>
              <a:rPr lang="fr-CH" sz="1600" dirty="0" smtClean="0"/>
              <a:t> de validité géographique de la licence</a:t>
            </a:r>
          </a:p>
          <a:p>
            <a:pPr marL="0" indent="0" algn="just">
              <a:spcBef>
                <a:spcPts val="432"/>
              </a:spcBef>
              <a:buNone/>
              <a:defRPr/>
            </a:pPr>
            <a:endParaRPr lang="fr-CH" sz="1600" dirty="0" smtClean="0"/>
          </a:p>
          <a:p>
            <a:pPr marL="361950" indent="-361950" algn="just">
              <a:spcBef>
                <a:spcPts val="432"/>
              </a:spcBef>
              <a:buFont typeface="Arial" pitchFamily="34" charset="0"/>
              <a:buChar char="•"/>
              <a:defRPr/>
            </a:pPr>
            <a:r>
              <a:rPr lang="fr-CH" sz="1600" dirty="0" smtClean="0"/>
              <a:t>En cours de route, sur simple signe du client </a:t>
            </a:r>
            <a:r>
              <a:rPr lang="fr-CH" sz="1600" u="sng" dirty="0" smtClean="0"/>
              <a:t>quelle que soit</a:t>
            </a:r>
            <a:r>
              <a:rPr lang="fr-CH" sz="1600" dirty="0" smtClean="0"/>
              <a:t> la </a:t>
            </a:r>
            <a:r>
              <a:rPr lang="fr-CH" sz="1600" dirty="0"/>
              <a:t>zone de validité </a:t>
            </a:r>
            <a:r>
              <a:rPr lang="fr-CH" sz="1600" dirty="0" smtClean="0"/>
              <a:t>géographique</a:t>
            </a:r>
          </a:p>
          <a:p>
            <a:pPr marL="712788" indent="-250825" algn="just">
              <a:spcBef>
                <a:spcPts val="432"/>
              </a:spcBef>
              <a:buFont typeface="Arial" panose="020B0604020202020204" pitchFamily="34" charset="0"/>
              <a:buChar char="•"/>
              <a:defRPr/>
            </a:pPr>
            <a:r>
              <a:rPr lang="fr-CH" sz="1400" dirty="0" smtClean="0"/>
              <a:t>Condition</a:t>
            </a:r>
            <a:r>
              <a:rPr lang="fr-CH" sz="1400" dirty="0"/>
              <a:t>: </a:t>
            </a:r>
            <a:r>
              <a:rPr lang="fr-CH" sz="1400" dirty="0" smtClean="0"/>
              <a:t>au moins 50m de distance d’un </a:t>
            </a:r>
            <a:r>
              <a:rPr lang="fr-CH" sz="1400" dirty="0"/>
              <a:t>emplacement </a:t>
            </a:r>
            <a:r>
              <a:rPr lang="fr-CH" sz="1400" dirty="0" smtClean="0"/>
              <a:t>de stationnement</a:t>
            </a:r>
          </a:p>
          <a:p>
            <a:pPr marL="361950" indent="-361950" algn="just">
              <a:spcBef>
                <a:spcPts val="432"/>
              </a:spcBef>
              <a:buFont typeface="Arial" pitchFamily="34" charset="0"/>
              <a:buChar char="•"/>
              <a:defRPr/>
            </a:pPr>
            <a:r>
              <a:rPr lang="fr-CH" sz="1600" dirty="0" smtClean="0"/>
              <a:t>Par téléphone ou par écrit </a:t>
            </a:r>
            <a:r>
              <a:rPr lang="fr-CH" sz="1600" u="sng" dirty="0" smtClean="0"/>
              <a:t>quelle que soit</a:t>
            </a:r>
            <a:r>
              <a:rPr lang="fr-CH" sz="1600" dirty="0" smtClean="0"/>
              <a:t> la zone de validité géographique</a:t>
            </a:r>
          </a:p>
          <a:p>
            <a:pPr marL="712788" indent="-260350" algn="just">
              <a:spcBef>
                <a:spcPts val="432"/>
              </a:spcBef>
              <a:buFont typeface="Arial" panose="020B0604020202020204" pitchFamily="34" charset="0"/>
              <a:buChar char="•"/>
              <a:defRPr/>
            </a:pPr>
            <a:r>
              <a:rPr lang="fr-CH" sz="1400" dirty="0" smtClean="0"/>
              <a:t>Condition: aucune restriction si preuve d’une demande préalable dûment documentée</a:t>
            </a:r>
          </a:p>
          <a:p>
            <a:pPr marL="57150" indent="0" algn="just">
              <a:spcBef>
                <a:spcPts val="432"/>
              </a:spcBef>
              <a:buNone/>
              <a:tabLst>
                <a:tab pos="1704975" algn="l"/>
              </a:tabLst>
              <a:defRPr/>
            </a:pPr>
            <a:endParaRPr lang="fr-CH" sz="1600" b="1" dirty="0" smtClean="0">
              <a:ea typeface="Times New Roman" pitchFamily="18" charset="0"/>
              <a:cs typeface="Calibri" pitchFamily="34" charset="0"/>
            </a:endParaRPr>
          </a:p>
          <a:p>
            <a:pPr marL="0" indent="0" algn="just">
              <a:spcBef>
                <a:spcPts val="432"/>
              </a:spcBef>
              <a:buNone/>
              <a:tabLst>
                <a:tab pos="1704975" algn="l"/>
              </a:tabLst>
              <a:defRPr/>
            </a:pPr>
            <a:r>
              <a:rPr lang="fr-FR" sz="1800" b="1" dirty="0" smtClean="0">
                <a:ea typeface="Times New Roman" pitchFamily="18" charset="0"/>
                <a:cs typeface="Calibri" pitchFamily="34" charset="0"/>
              </a:rPr>
              <a:t>Lieu </a:t>
            </a:r>
            <a:r>
              <a:rPr lang="fr-FR" sz="1800" b="1" dirty="0">
                <a:ea typeface="Times New Roman" pitchFamily="18" charset="0"/>
                <a:cs typeface="Calibri" pitchFamily="34" charset="0"/>
              </a:rPr>
              <a:t>du déchargement </a:t>
            </a:r>
            <a:r>
              <a:rPr lang="fr-FR" sz="1800" dirty="0" smtClean="0">
                <a:ea typeface="Times New Roman" pitchFamily="18" charset="0"/>
                <a:cs typeface="Calibri" pitchFamily="34" charset="0"/>
              </a:rPr>
              <a:t>: </a:t>
            </a:r>
            <a:r>
              <a:rPr lang="fr-FR" sz="1800" b="1" dirty="0" smtClean="0">
                <a:ea typeface="Times New Roman" pitchFamily="18" charset="0"/>
                <a:cs typeface="Calibri" pitchFamily="34" charset="0"/>
              </a:rPr>
              <a:t>toujours</a:t>
            </a:r>
            <a:r>
              <a:rPr lang="fr-FR" sz="1800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fr-FR" sz="1800" b="1" dirty="0" smtClean="0">
                <a:ea typeface="Times New Roman" pitchFamily="18" charset="0"/>
                <a:cs typeface="Calibri" pitchFamily="34" charset="0"/>
              </a:rPr>
              <a:t>libre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323528" y="116632"/>
            <a:ext cx="61926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FR" sz="2000" kern="0" dirty="0" smtClean="0"/>
              <a:t>Mise à disposition des taxis </a:t>
            </a:r>
            <a:endParaRPr lang="fr-FR" sz="2000" kern="0" dirty="0"/>
          </a:p>
        </p:txBody>
      </p:sp>
      <p:pic>
        <p:nvPicPr>
          <p:cNvPr id="7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  <p:sp>
        <p:nvSpPr>
          <p:cNvPr id="2" name="Ellipse 1"/>
          <p:cNvSpPr>
            <a:spLocks noChangeAspect="1"/>
          </p:cNvSpPr>
          <p:nvPr/>
        </p:nvSpPr>
        <p:spPr>
          <a:xfrm>
            <a:off x="5724128" y="2204864"/>
            <a:ext cx="3060000" cy="3060000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Maraudage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(circuler de manière continue en vue de démarcher un client)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=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interdit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481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Sanctions (1/3)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21</a:t>
            </a:fld>
            <a:endParaRPr lang="fr-CH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971600" y="1260001"/>
            <a:ext cx="7920880" cy="2313016"/>
          </a:xfrm>
        </p:spPr>
        <p:txBody>
          <a:bodyPr/>
          <a:lstStyle/>
          <a:p>
            <a:pPr marL="57150" indent="0">
              <a:buFontTx/>
              <a:buNone/>
              <a:defRPr/>
            </a:pPr>
            <a:r>
              <a:rPr lang="fr-FR" sz="1800" b="1" dirty="0" smtClean="0">
                <a:ea typeface="Times New Roman" pitchFamily="18" charset="0"/>
                <a:cs typeface="Calibri" pitchFamily="34" charset="0"/>
              </a:rPr>
              <a:t>Mesures et sanctions administratives</a:t>
            </a:r>
          </a:p>
          <a:p>
            <a:pPr marL="57150" indent="0">
              <a:buFontTx/>
              <a:buNone/>
              <a:defRPr/>
            </a:pPr>
            <a:endParaRPr lang="fr-FR" sz="1800" dirty="0" smtClean="0">
              <a:ea typeface="Times New Roman" pitchFamily="18" charset="0"/>
              <a:cs typeface="Calibri" pitchFamily="34" charset="0"/>
            </a:endParaRPr>
          </a:p>
          <a:p>
            <a:pPr marL="400050"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ea typeface="Times New Roman" pitchFamily="18" charset="0"/>
                <a:cs typeface="Calibri" pitchFamily="34" charset="0"/>
              </a:rPr>
              <a:t>Refus, non renouvellement de l’autorisation d’exploitation ou de la carte de conducteur</a:t>
            </a:r>
          </a:p>
          <a:p>
            <a:pPr marL="400050"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ea typeface="Times New Roman" pitchFamily="18" charset="0"/>
                <a:cs typeface="Calibri" pitchFamily="34" charset="0"/>
              </a:rPr>
              <a:t>Restriction, suspension provisoire jusqu’à 1 an </a:t>
            </a:r>
            <a:r>
              <a:rPr lang="fr-FR" sz="1600" dirty="0">
                <a:ea typeface="Times New Roman" pitchFamily="18" charset="0"/>
                <a:cs typeface="Calibri" pitchFamily="34" charset="0"/>
              </a:rPr>
              <a:t>de l’autorisation d’exploitation ou de la carte de conducteur </a:t>
            </a:r>
            <a:endParaRPr lang="fr-FR" sz="1600" dirty="0" smtClean="0">
              <a:ea typeface="Times New Roman" pitchFamily="18" charset="0"/>
              <a:cs typeface="Calibri" pitchFamily="34" charset="0"/>
            </a:endParaRPr>
          </a:p>
          <a:p>
            <a:pPr marL="400050"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ea typeface="Times New Roman" pitchFamily="18" charset="0"/>
                <a:cs typeface="Calibri" pitchFamily="34" charset="0"/>
              </a:rPr>
              <a:t>Radiation de la liste d’attente</a:t>
            </a:r>
          </a:p>
          <a:p>
            <a:pPr marL="457200" lvl="1" indent="0">
              <a:buSzPct val="80000"/>
              <a:buNone/>
              <a:defRPr/>
            </a:pPr>
            <a:endParaRPr lang="fr-FR" sz="1600" dirty="0">
              <a:ea typeface="Times New Roman" pitchFamily="18" charset="0"/>
              <a:cs typeface="Calibri" pitchFamily="34" charset="0"/>
            </a:endParaRPr>
          </a:p>
          <a:p>
            <a:pPr lvl="1">
              <a:buSzPct val="80000"/>
              <a:buFont typeface="Symbol" panose="05050102010706020507" pitchFamily="18" charset="2"/>
              <a:buChar char="Þ"/>
              <a:defRPr/>
            </a:pPr>
            <a:r>
              <a:rPr lang="fr-FR" sz="2000" dirty="0" smtClean="0">
                <a:ea typeface="Times New Roman" pitchFamily="18" charset="0"/>
                <a:cs typeface="Calibri" pitchFamily="34" charset="0"/>
              </a:rPr>
              <a:t>Passage obligatoire par </a:t>
            </a:r>
            <a:r>
              <a:rPr lang="fr-FR" sz="2000" dirty="0">
                <a:ea typeface="Times New Roman" pitchFamily="18" charset="0"/>
                <a:cs typeface="Calibri" pitchFamily="34" charset="0"/>
              </a:rPr>
              <a:t>la commission des taxis instaurée par la </a:t>
            </a:r>
            <a:r>
              <a:rPr lang="fr-FR" sz="2000" dirty="0" smtClean="0">
                <a:ea typeface="Times New Roman" pitchFamily="18" charset="0"/>
                <a:cs typeface="Calibri" pitchFamily="34" charset="0"/>
              </a:rPr>
              <a:t>loi</a:t>
            </a:r>
          </a:p>
          <a:p>
            <a:pPr marL="457200" lvl="1" indent="0">
              <a:buSzPct val="80000"/>
              <a:buNone/>
              <a:defRPr/>
            </a:pPr>
            <a:endParaRPr lang="fr-FR" sz="1400" dirty="0">
              <a:ea typeface="Times New Roman" pitchFamily="18" charset="0"/>
              <a:cs typeface="Calibri" pitchFamily="34" charset="0"/>
            </a:endParaRPr>
          </a:p>
          <a:p>
            <a:pPr marL="457200" lvl="1" indent="0">
              <a:buSzPct val="80000"/>
              <a:buNone/>
              <a:defRPr/>
            </a:pPr>
            <a:r>
              <a:rPr lang="fr-FR" sz="1400" dirty="0" smtClean="0">
                <a:ea typeface="Times New Roman" pitchFamily="18" charset="0"/>
                <a:cs typeface="Calibri" pitchFamily="34" charset="0"/>
              </a:rPr>
              <a:t>	Exemples</a:t>
            </a:r>
            <a:r>
              <a:rPr lang="fr-FR" sz="1400" dirty="0">
                <a:ea typeface="Times New Roman" pitchFamily="18" charset="0"/>
                <a:cs typeface="Calibri" pitchFamily="34" charset="0"/>
              </a:rPr>
              <a:t>: </a:t>
            </a:r>
            <a:r>
              <a:rPr lang="fr-FR" sz="1400" dirty="0" smtClean="0">
                <a:ea typeface="Times New Roman" pitchFamily="18" charset="0"/>
                <a:cs typeface="Calibri" pitchFamily="34" charset="0"/>
              </a:rPr>
              <a:t>retrait si fausses déclarations, cession de la licence ou carte de conducteur</a:t>
            </a:r>
          </a:p>
          <a:p>
            <a:pPr marL="457200" lvl="1" indent="0">
              <a:buSzPct val="80000"/>
              <a:buNone/>
              <a:defRPr/>
            </a:pPr>
            <a:r>
              <a:rPr lang="fr-FR" sz="1400" dirty="0" smtClean="0">
                <a:ea typeface="Times New Roman" pitchFamily="18" charset="0"/>
                <a:cs typeface="Calibri" pitchFamily="34" charset="0"/>
              </a:rPr>
              <a:t>	                    suspension si recherche de clients par pancartes, refus de course</a:t>
            </a:r>
            <a:endParaRPr lang="fr-FR" sz="1400" dirty="0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9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4827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Sanctions (2/3)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22</a:t>
            </a:fld>
            <a:endParaRPr lang="fr-CH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11560" y="904340"/>
            <a:ext cx="7920880" cy="5121327"/>
          </a:xfrm>
        </p:spPr>
        <p:txBody>
          <a:bodyPr/>
          <a:lstStyle/>
          <a:p>
            <a:pPr marL="0" indent="0">
              <a:buFontTx/>
              <a:buNone/>
              <a:tabLst>
                <a:tab pos="269875" algn="l"/>
              </a:tabLst>
            </a:pPr>
            <a:r>
              <a:rPr lang="fr-LU" altLang="fr-FR" sz="1800" b="1" dirty="0">
                <a:ea typeface="ＭＳ Ｐゴシック" pitchFamily="34" charset="-128"/>
                <a:cs typeface="Times New Roman" pitchFamily="18" charset="0"/>
              </a:rPr>
              <a:t>Sanctions pénales sous forme </a:t>
            </a:r>
            <a:r>
              <a:rPr lang="fr-LU" altLang="fr-FR" sz="1800" b="1" u="sng" dirty="0">
                <a:ea typeface="ＭＳ Ｐゴシック" pitchFamily="34" charset="-128"/>
                <a:cs typeface="Times New Roman" pitchFamily="18" charset="0"/>
              </a:rPr>
              <a:t>d’avertissements </a:t>
            </a:r>
            <a:r>
              <a:rPr lang="fr-LU" altLang="fr-FR" sz="1800" b="1" u="sng" dirty="0" smtClean="0">
                <a:ea typeface="ＭＳ Ｐゴシック" pitchFamily="34" charset="-128"/>
                <a:cs typeface="Times New Roman" pitchFamily="18" charset="0"/>
              </a:rPr>
              <a:t>taxés</a:t>
            </a:r>
          </a:p>
          <a:p>
            <a:pPr marL="0" indent="0">
              <a:buFontTx/>
              <a:buNone/>
              <a:tabLst>
                <a:tab pos="269875" algn="l"/>
              </a:tabLst>
            </a:pPr>
            <a:endParaRPr lang="fr-LU" sz="1400" dirty="0" smtClean="0">
              <a:ea typeface="Times New Roman" pitchFamily="18" charset="0"/>
              <a:cs typeface="Calibri" pitchFamily="34" charset="0"/>
            </a:endParaRPr>
          </a:p>
          <a:p>
            <a:pPr lvl="2">
              <a:buSzPct val="80000"/>
              <a:buFont typeface="Symbol"/>
              <a:buChar char="Þ"/>
              <a:tabLst>
                <a:tab pos="269875" algn="l"/>
              </a:tabLst>
              <a:defRPr/>
            </a:pPr>
            <a:r>
              <a:rPr lang="fr-LU" sz="1800" dirty="0" smtClean="0">
                <a:ea typeface="Times New Roman" pitchFamily="18" charset="0"/>
                <a:cs typeface="Calibri" pitchFamily="34" charset="0"/>
              </a:rPr>
              <a:t>Compétence </a:t>
            </a:r>
            <a:r>
              <a:rPr lang="fr-LU" sz="1800" dirty="0">
                <a:ea typeface="Times New Roman" pitchFamily="18" charset="0"/>
                <a:cs typeface="Calibri" pitchFamily="34" charset="0"/>
              </a:rPr>
              <a:t>étendue aux </a:t>
            </a:r>
            <a:r>
              <a:rPr lang="fr-LU" sz="1800" b="1" dirty="0">
                <a:ea typeface="Times New Roman" pitchFamily="18" charset="0"/>
                <a:cs typeface="Calibri" pitchFamily="34" charset="0"/>
              </a:rPr>
              <a:t>agents de la </a:t>
            </a:r>
            <a:r>
              <a:rPr lang="fr-LU" sz="1800" b="1" dirty="0" smtClean="0">
                <a:ea typeface="Times New Roman" pitchFamily="18" charset="0"/>
                <a:cs typeface="Calibri" pitchFamily="34" charset="0"/>
              </a:rPr>
              <a:t>Douanes</a:t>
            </a:r>
          </a:p>
          <a:p>
            <a:pPr lvl="2">
              <a:buSzPct val="80000"/>
              <a:buFont typeface="Symbol"/>
              <a:buChar char="Þ"/>
              <a:tabLst>
                <a:tab pos="269875" algn="l"/>
              </a:tabLst>
              <a:defRPr/>
            </a:pPr>
            <a:endParaRPr lang="fr-LU" altLang="fr-FR" sz="1800" b="1" dirty="0"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+mj-lt"/>
              <a:buAutoNum type="arabicPeriod"/>
              <a:tabLst>
                <a:tab pos="269875" algn="l"/>
              </a:tabLst>
            </a:pPr>
            <a:r>
              <a:rPr lang="fr-LU" altLang="fr-FR" sz="1600" b="1" dirty="0">
                <a:ea typeface="ＭＳ Ｐゴシック" pitchFamily="34" charset="-128"/>
                <a:cs typeface="Times New Roman" pitchFamily="18" charset="0"/>
              </a:rPr>
              <a:t>Contraventions : 25 à 250 euros </a:t>
            </a:r>
          </a:p>
          <a:p>
            <a:pPr lvl="1">
              <a:buSzPct val="80000"/>
              <a:tabLst>
                <a:tab pos="269875" algn="l"/>
              </a:tabLst>
            </a:pPr>
            <a:r>
              <a:rPr lang="fr-FR" altLang="fr-FR" sz="1600" dirty="0">
                <a:ea typeface="ＭＳ Ｐゴシック" pitchFamily="34" charset="-128"/>
                <a:cs typeface="Times New Roman" pitchFamily="18" charset="0"/>
              </a:rPr>
              <a:t>Stationnement du taxi sur un emplacement autre que sur un emplacement de stationnement « TAXI » </a:t>
            </a:r>
            <a:endParaRPr lang="fr-LU" altLang="fr-FR" sz="1600" dirty="0">
              <a:ea typeface="ＭＳ Ｐゴシック" pitchFamily="34" charset="-128"/>
              <a:cs typeface="Times New Roman" pitchFamily="18" charset="0"/>
            </a:endParaRPr>
          </a:p>
          <a:p>
            <a:pPr lvl="1">
              <a:buSzPct val="80000"/>
              <a:tabLst>
                <a:tab pos="269875" algn="l"/>
              </a:tabLst>
            </a:pPr>
            <a:r>
              <a:rPr lang="fr-FR" altLang="fr-FR" sz="1600" dirty="0">
                <a:ea typeface="ＭＳ Ｐゴシック" pitchFamily="34" charset="-128"/>
                <a:cs typeface="Times New Roman" pitchFamily="18" charset="0"/>
              </a:rPr>
              <a:t>Absence d’affichage pendant le service de la carte de conducteur de taxi</a:t>
            </a:r>
          </a:p>
          <a:p>
            <a:pPr marL="0" indent="0">
              <a:buNone/>
            </a:pPr>
            <a:endParaRPr lang="fr-FR" altLang="fr-FR" sz="1600" b="1" dirty="0" smtClean="0">
              <a:ea typeface="ＭＳ Ｐゴシック" pitchFamily="34" charset="-128"/>
            </a:endParaRPr>
          </a:p>
          <a:p>
            <a:pPr marL="342000" indent="-358775">
              <a:buFont typeface="+mj-lt"/>
              <a:buAutoNum type="arabicPeriod" startAt="2"/>
            </a:pPr>
            <a:r>
              <a:rPr lang="fr-FR" altLang="fr-FR" sz="1600" b="1" dirty="0" smtClean="0">
                <a:ea typeface="ＭＳ Ｐゴシック" pitchFamily="34" charset="-128"/>
              </a:rPr>
              <a:t>C</a:t>
            </a:r>
            <a:r>
              <a:rPr lang="fr-LU" altLang="fr-FR" sz="1600" b="1" dirty="0">
                <a:ea typeface="ＭＳ Ｐゴシック" pitchFamily="34" charset="-128"/>
              </a:rPr>
              <a:t>ontraventions graves : 25 à 500 euros </a:t>
            </a:r>
          </a:p>
          <a:p>
            <a:pPr lvl="1">
              <a:buSzPct val="80000"/>
            </a:pPr>
            <a:r>
              <a:rPr lang="fr-FR" sz="1600" dirty="0" smtClean="0">
                <a:ea typeface="Times New Roman" pitchFamily="18" charset="0"/>
                <a:cs typeface="Calibri" pitchFamily="34" charset="0"/>
              </a:rPr>
              <a:t>Exemples</a:t>
            </a:r>
            <a:r>
              <a:rPr lang="fr-FR" sz="1600" dirty="0">
                <a:ea typeface="Times New Roman" pitchFamily="18" charset="0"/>
                <a:cs typeface="Calibri" pitchFamily="34" charset="0"/>
              </a:rPr>
              <a:t>: </a:t>
            </a:r>
            <a:r>
              <a:rPr lang="fr-FR" altLang="fr-FR" sz="1600" dirty="0" smtClean="0">
                <a:ea typeface="ＭＳ Ｐゴシック" pitchFamily="34" charset="-128"/>
                <a:cs typeface="Times New Roman" pitchFamily="18" charset="0"/>
              </a:rPr>
              <a:t>défaut de licence </a:t>
            </a:r>
            <a:r>
              <a:rPr lang="fr-FR" altLang="fr-FR" sz="1600" dirty="0">
                <a:ea typeface="ＭＳ Ｐゴシック" pitchFamily="34" charset="-128"/>
                <a:cs typeface="Times New Roman" pitchFamily="18" charset="0"/>
              </a:rPr>
              <a:t>d’exploitation de taxi </a:t>
            </a:r>
            <a:r>
              <a:rPr lang="fr-FR" altLang="fr-FR" sz="1600" dirty="0" smtClean="0">
                <a:ea typeface="ＭＳ Ｐゴシック" pitchFamily="34" charset="-128"/>
                <a:cs typeface="Times New Roman" pitchFamily="18" charset="0"/>
              </a:rPr>
              <a:t>valable, cession </a:t>
            </a:r>
            <a:r>
              <a:rPr lang="fr-FR" altLang="fr-FR" sz="1600" dirty="0">
                <a:ea typeface="ＭＳ Ｐゴシック" pitchFamily="34" charset="-128"/>
                <a:cs typeface="Times New Roman" pitchFamily="18" charset="0"/>
              </a:rPr>
              <a:t>de licence </a:t>
            </a:r>
            <a:r>
              <a:rPr lang="fr-FR" altLang="fr-FR" sz="1600" dirty="0" smtClean="0">
                <a:ea typeface="ＭＳ Ｐゴシック" pitchFamily="34" charset="-128"/>
                <a:cs typeface="Times New Roman" pitchFamily="18" charset="0"/>
              </a:rPr>
              <a:t>d’exploitation </a:t>
            </a:r>
            <a:r>
              <a:rPr lang="fr-FR" altLang="fr-FR" sz="1600" dirty="0">
                <a:ea typeface="ＭＳ Ｐゴシック" pitchFamily="34" charset="-128"/>
                <a:cs typeface="Times New Roman" pitchFamily="18" charset="0"/>
              </a:rPr>
              <a:t>de </a:t>
            </a:r>
            <a:r>
              <a:rPr lang="fr-FR" altLang="fr-FR" sz="1600" dirty="0" smtClean="0">
                <a:ea typeface="ＭＳ Ｐゴシック" pitchFamily="34" charset="-128"/>
                <a:cs typeface="Times New Roman" pitchFamily="18" charset="0"/>
              </a:rPr>
              <a:t>taxi, défaut </a:t>
            </a:r>
            <a:r>
              <a:rPr lang="fr-FR" altLang="fr-FR" sz="1600" dirty="0">
                <a:ea typeface="ＭＳ Ｐゴシック" pitchFamily="34" charset="-128"/>
                <a:cs typeface="Times New Roman" pitchFamily="18" charset="0"/>
              </a:rPr>
              <a:t>de carte de conducteur de taxi valable </a:t>
            </a:r>
            <a:endParaRPr lang="fr-LU" altLang="fr-FR" sz="1600" dirty="0">
              <a:ea typeface="ＭＳ Ｐゴシック" pitchFamily="34" charset="-128"/>
              <a:cs typeface="Times New Roman" pitchFamily="18" charset="0"/>
            </a:endParaRPr>
          </a:p>
          <a:p>
            <a:pPr lvl="2">
              <a:buSzPct val="80000"/>
              <a:buFontTx/>
              <a:buNone/>
            </a:pPr>
            <a:endParaRPr lang="fr-LU" altLang="fr-FR" sz="1400" dirty="0">
              <a:ea typeface="ＭＳ Ｐゴシック" pitchFamily="34" charset="-128"/>
            </a:endParaRPr>
          </a:p>
          <a:p>
            <a:pPr lvl="2">
              <a:buSzPct val="80000"/>
              <a:buFont typeface="Symbol"/>
              <a:buChar char="Þ"/>
            </a:pPr>
            <a:r>
              <a:rPr lang="fr-LU" altLang="fr-FR" sz="1400" dirty="0" smtClean="0">
                <a:ea typeface="ＭＳ Ｐゴシック" pitchFamily="34" charset="-128"/>
                <a:cs typeface="Times New Roman" pitchFamily="18" charset="0"/>
              </a:rPr>
              <a:t>Le MDDI est informé </a:t>
            </a:r>
            <a:r>
              <a:rPr lang="fr-LU" altLang="fr-FR" sz="1400" dirty="0">
                <a:ea typeface="ＭＳ Ｐゴシック" pitchFamily="34" charset="-128"/>
                <a:cs typeface="Times New Roman" pitchFamily="18" charset="0"/>
              </a:rPr>
              <a:t>par la PGD de toute contravention</a:t>
            </a:r>
          </a:p>
          <a:p>
            <a:pPr lvl="2">
              <a:buSzPct val="80000"/>
              <a:buFont typeface="Symbol"/>
              <a:buChar char="Þ"/>
            </a:pPr>
            <a:r>
              <a:rPr lang="fr-LU" altLang="fr-FR" sz="1400" dirty="0" smtClean="0">
                <a:ea typeface="ＭＳ Ｐゴシック" pitchFamily="34" charset="-128"/>
                <a:cs typeface="Times New Roman" pitchFamily="18" charset="0"/>
              </a:rPr>
              <a:t>Le MDDI est informé par </a:t>
            </a:r>
            <a:r>
              <a:rPr lang="fr-LU" altLang="fr-FR" sz="1400" dirty="0">
                <a:ea typeface="ＭＳ Ｐゴシック" pitchFamily="34" charset="-128"/>
                <a:cs typeface="Times New Roman" pitchFamily="18" charset="0"/>
              </a:rPr>
              <a:t>le parquet de tout jugement ayant force de chose jugée</a:t>
            </a:r>
          </a:p>
          <a:p>
            <a:pPr marL="0" indent="0">
              <a:buNone/>
            </a:pPr>
            <a:endParaRPr lang="fr-LU" altLang="fr-FR" sz="1600" dirty="0"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+mj-lt"/>
              <a:buAutoNum type="arabicPeriod" startAt="3"/>
            </a:pPr>
            <a:r>
              <a:rPr lang="fr-FR" altLang="fr-FR" sz="1600" b="1" dirty="0" smtClean="0">
                <a:ea typeface="ＭＳ Ｐゴシック" pitchFamily="34" charset="-128"/>
              </a:rPr>
              <a:t>En </a:t>
            </a:r>
            <a:r>
              <a:rPr lang="fr-FR" altLang="fr-FR" sz="1600" b="1" dirty="0">
                <a:ea typeface="ＭＳ Ｐゴシック" pitchFamily="34" charset="-128"/>
              </a:rPr>
              <a:t>cas d’absence de paiement de l’AT: possibilité d’immobilisation du taxi, enlèvement des clefs de contact, rétention des papiers de </a:t>
            </a:r>
            <a:r>
              <a:rPr lang="fr-FR" altLang="fr-FR" sz="1600" b="1" dirty="0" smtClean="0">
                <a:ea typeface="ＭＳ Ｐゴシック" pitchFamily="34" charset="-128"/>
              </a:rPr>
              <a:t>bords</a:t>
            </a:r>
            <a:endParaRPr lang="fr-LU" altLang="fr-FR" sz="2400" dirty="0"/>
          </a:p>
        </p:txBody>
      </p:sp>
      <p:pic>
        <p:nvPicPr>
          <p:cNvPr id="9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9908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Sanctions (2/3)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23</a:t>
            </a:fld>
            <a:endParaRPr lang="fr-CH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971600" y="1260001"/>
            <a:ext cx="7920880" cy="368799"/>
          </a:xfrm>
        </p:spPr>
        <p:txBody>
          <a:bodyPr/>
          <a:lstStyle/>
          <a:p>
            <a:pPr marL="0" indent="0">
              <a:buFontTx/>
              <a:buNone/>
              <a:tabLst>
                <a:tab pos="269875" algn="l"/>
              </a:tabLst>
            </a:pPr>
            <a:r>
              <a:rPr lang="fr-LU" altLang="fr-FR" sz="1800" b="1" dirty="0" smtClean="0">
                <a:ea typeface="ＭＳ Ｐゴシック" pitchFamily="34" charset="-128"/>
                <a:cs typeface="Times New Roman" pitchFamily="18" charset="0"/>
              </a:rPr>
              <a:t>Exemples de sanctions </a:t>
            </a:r>
            <a:r>
              <a:rPr lang="fr-LU" altLang="fr-FR" sz="1800" b="1" dirty="0">
                <a:ea typeface="ＭＳ Ｐゴシック" pitchFamily="34" charset="-128"/>
                <a:cs typeface="Times New Roman" pitchFamily="18" charset="0"/>
              </a:rPr>
              <a:t>pénales sous forme </a:t>
            </a:r>
            <a:r>
              <a:rPr lang="fr-LU" altLang="fr-FR" sz="1800" b="1" u="sng" dirty="0">
                <a:ea typeface="ＭＳ Ｐゴシック" pitchFamily="34" charset="-128"/>
                <a:cs typeface="Times New Roman" pitchFamily="18" charset="0"/>
              </a:rPr>
              <a:t>d’avertissements </a:t>
            </a:r>
            <a:r>
              <a:rPr lang="fr-LU" altLang="fr-FR" sz="1800" b="1" u="sng" dirty="0" smtClean="0">
                <a:ea typeface="ＭＳ Ｐゴシック" pitchFamily="34" charset="-128"/>
                <a:cs typeface="Times New Roman" pitchFamily="18" charset="0"/>
              </a:rPr>
              <a:t>taxés</a:t>
            </a:r>
            <a:endParaRPr lang="fr-LU" altLang="fr-FR" sz="1800" dirty="0"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9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308585"/>
              </p:ext>
            </p:extLst>
          </p:nvPr>
        </p:nvGraphicFramePr>
        <p:xfrm>
          <a:off x="971600" y="1856080"/>
          <a:ext cx="7920880" cy="353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5A5A59"/>
                          </a:solidFill>
                        </a:rPr>
                        <a:t>Nature</a:t>
                      </a:r>
                      <a:r>
                        <a:rPr lang="fr-FR" sz="1400" baseline="0" dirty="0" smtClean="0">
                          <a:solidFill>
                            <a:srgbClr val="5A5A59"/>
                          </a:solidFill>
                        </a:rPr>
                        <a:t> de l’infraction</a:t>
                      </a:r>
                      <a:endParaRPr lang="fr-FR" sz="1400" dirty="0">
                        <a:solidFill>
                          <a:srgbClr val="5A5A59"/>
                        </a:solidFill>
                      </a:endParaRPr>
                    </a:p>
                  </a:txBody>
                  <a:tcPr anchor="ctr">
                    <a:solidFill>
                      <a:srgbClr val="FFCD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5A5A59"/>
                          </a:solidFill>
                        </a:rPr>
                        <a:t>Montant</a:t>
                      </a:r>
                      <a:r>
                        <a:rPr lang="fr-FR" sz="1400" baseline="0" dirty="0" smtClean="0">
                          <a:solidFill>
                            <a:srgbClr val="5A5A59"/>
                          </a:solidFill>
                        </a:rPr>
                        <a:t> de la taxe (€)</a:t>
                      </a:r>
                      <a:endParaRPr lang="fr-FR" sz="1400" dirty="0">
                        <a:solidFill>
                          <a:srgbClr val="5A5A59"/>
                        </a:solidFill>
                      </a:endParaRPr>
                    </a:p>
                  </a:txBody>
                  <a:tcPr anchor="ctr">
                    <a:solidFill>
                      <a:srgbClr val="FFCD0D"/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LU" sz="1200" dirty="0" smtClean="0">
                          <a:solidFill>
                            <a:srgbClr val="5A5A59"/>
                          </a:solidFill>
                          <a:ea typeface="ＭＳ Ｐゴシック" pitchFamily="34" charset="-128"/>
                          <a:cs typeface="Times New Roman" pitchFamily="18" charset="0"/>
                        </a:rPr>
                        <a:t>Effectuer le service des taxis sans être titulaire d’une licence d’exploitation de taxi valable</a:t>
                      </a:r>
                      <a:endParaRPr lang="fr-LU" sz="1200" dirty="0" smtClean="0">
                        <a:solidFill>
                          <a:srgbClr val="5A5A59"/>
                        </a:solidFill>
                        <a:ea typeface="ＭＳ Ｐゴシック" pitchFamily="34" charset="-128"/>
                      </a:endParaRPr>
                    </a:p>
                  </a:txBody>
                  <a:tcPr>
                    <a:solidFill>
                      <a:srgbClr val="FFCD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5A5A59"/>
                          </a:solidFill>
                        </a:rPr>
                        <a:t>500</a:t>
                      </a:r>
                      <a:endParaRPr lang="fr-FR" sz="1200" dirty="0">
                        <a:solidFill>
                          <a:srgbClr val="5A5A59"/>
                        </a:solidFill>
                      </a:endParaRPr>
                    </a:p>
                  </a:txBody>
                  <a:tcPr>
                    <a:solidFill>
                      <a:srgbClr val="FFCD0D"/>
                    </a:solidFill>
                  </a:tcPr>
                </a:tc>
              </a:tr>
              <a:tr h="273472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>
                          <a:solidFill>
                            <a:srgbClr val="5A5A59"/>
                          </a:solidFill>
                        </a:rPr>
                        <a:t>Non-titulaire</a:t>
                      </a:r>
                      <a:r>
                        <a:rPr lang="fr-FR" sz="1200" baseline="0" dirty="0" smtClean="0">
                          <a:solidFill>
                            <a:srgbClr val="5A5A59"/>
                          </a:solidFill>
                        </a:rPr>
                        <a:t> d’une carte de conducteur de taxi valable</a:t>
                      </a:r>
                      <a:endParaRPr lang="fr-FR" sz="1200" dirty="0">
                        <a:solidFill>
                          <a:srgbClr val="5A5A59"/>
                        </a:solidFill>
                      </a:endParaRPr>
                    </a:p>
                  </a:txBody>
                  <a:tcPr>
                    <a:solidFill>
                      <a:srgbClr val="FFCD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5A5A59"/>
                          </a:solidFill>
                        </a:rPr>
                        <a:t>250</a:t>
                      </a:r>
                      <a:endParaRPr lang="fr-FR" sz="1200" dirty="0">
                        <a:solidFill>
                          <a:srgbClr val="5A5A59"/>
                        </a:solidFill>
                      </a:endParaRPr>
                    </a:p>
                  </a:txBody>
                  <a:tcPr>
                    <a:solidFill>
                      <a:srgbClr val="FFCD0D"/>
                    </a:solidFill>
                  </a:tcPr>
                </a:tc>
              </a:tr>
              <a:tr h="143168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>
                          <a:solidFill>
                            <a:srgbClr val="5A5A59"/>
                          </a:solidFill>
                        </a:rPr>
                        <a:t>Utilisation d’un véhicule, autre qu’un taxi dans le cadre des services de taxis</a:t>
                      </a:r>
                      <a:endParaRPr lang="fr-FR" sz="1200" dirty="0">
                        <a:solidFill>
                          <a:srgbClr val="5A5A59"/>
                        </a:solidFill>
                      </a:endParaRPr>
                    </a:p>
                  </a:txBody>
                  <a:tcPr>
                    <a:solidFill>
                      <a:srgbClr val="FFCD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5A5A59"/>
                          </a:solidFill>
                        </a:rPr>
                        <a:t>500</a:t>
                      </a:r>
                      <a:endParaRPr lang="fr-FR" sz="1200" dirty="0">
                        <a:solidFill>
                          <a:srgbClr val="5A5A59"/>
                        </a:solidFill>
                      </a:endParaRPr>
                    </a:p>
                  </a:txBody>
                  <a:tcPr>
                    <a:solidFill>
                      <a:srgbClr val="FFCD0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>
                          <a:solidFill>
                            <a:srgbClr val="5A5A59"/>
                          </a:solidFill>
                        </a:rPr>
                        <a:t>Utilisation à des fins autres que comme taxi, d’un véhicule routier équipé d’un taximètre règlementaire, d’un tableau-taxi, d’une plaque-zone-taxi ou d’un panneau lumineux « TAXI »</a:t>
                      </a:r>
                      <a:endParaRPr lang="fr-FR" sz="1200" dirty="0">
                        <a:solidFill>
                          <a:srgbClr val="5A5A59"/>
                        </a:solidFill>
                      </a:endParaRPr>
                    </a:p>
                  </a:txBody>
                  <a:tcPr>
                    <a:solidFill>
                      <a:srgbClr val="FFCD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5A5A59"/>
                          </a:solidFill>
                        </a:rPr>
                        <a:t>500</a:t>
                      </a:r>
                      <a:endParaRPr lang="fr-FR" sz="1200" dirty="0">
                        <a:solidFill>
                          <a:srgbClr val="5A5A59"/>
                        </a:solidFill>
                      </a:endParaRPr>
                    </a:p>
                  </a:txBody>
                  <a:tcPr>
                    <a:solidFill>
                      <a:srgbClr val="FFCD0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0" indent="28440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200" dirty="0" smtClean="0">
                          <a:solidFill>
                            <a:srgbClr val="5A5A59"/>
                          </a:solidFill>
                        </a:rPr>
                        <a:t>Utilisation d’un taxi non muni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>
                          <a:solidFill>
                            <a:srgbClr val="5A5A59"/>
                          </a:solidFill>
                        </a:rPr>
                        <a:t>d’un taximètre réglementaire</a:t>
                      </a:r>
                    </a:p>
                  </a:txBody>
                  <a:tcPr>
                    <a:solidFill>
                      <a:srgbClr val="FFCD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5A5A59"/>
                          </a:solidFill>
                        </a:rPr>
                        <a:t>250</a:t>
                      </a:r>
                      <a:endParaRPr lang="fr-FR" sz="1200" dirty="0">
                        <a:solidFill>
                          <a:srgbClr val="5A5A59"/>
                        </a:solidFill>
                      </a:endParaRPr>
                    </a:p>
                  </a:txBody>
                  <a:tcPr>
                    <a:solidFill>
                      <a:srgbClr val="FFCD0D"/>
                    </a:solidFill>
                  </a:tcPr>
                </a:tc>
              </a:tr>
              <a:tr h="178584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>
                          <a:solidFill>
                            <a:srgbClr val="5A5A59"/>
                          </a:solidFill>
                        </a:rPr>
                        <a:t>d’un tableau-taxi réglementaire</a:t>
                      </a:r>
                      <a:endParaRPr lang="fr-FR" sz="1200" dirty="0">
                        <a:solidFill>
                          <a:srgbClr val="5A5A59"/>
                        </a:solidFill>
                      </a:endParaRPr>
                    </a:p>
                  </a:txBody>
                  <a:tcPr>
                    <a:solidFill>
                      <a:srgbClr val="FFCD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5A5A59"/>
                          </a:solidFill>
                        </a:rPr>
                        <a:t>250</a:t>
                      </a:r>
                      <a:endParaRPr lang="fr-FR" sz="1200" dirty="0">
                        <a:solidFill>
                          <a:srgbClr val="5A5A59"/>
                        </a:solidFill>
                      </a:endParaRPr>
                    </a:p>
                  </a:txBody>
                  <a:tcPr>
                    <a:solidFill>
                      <a:srgbClr val="FFCD0D"/>
                    </a:solidFill>
                  </a:tcPr>
                </a:tc>
              </a:tr>
              <a:tr h="120288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>
                          <a:solidFill>
                            <a:srgbClr val="5A5A59"/>
                          </a:solidFill>
                        </a:rPr>
                        <a:t>d’une plaque-zone-taxi réglementaire</a:t>
                      </a:r>
                      <a:endParaRPr lang="fr-FR" sz="1200" dirty="0">
                        <a:solidFill>
                          <a:srgbClr val="5A5A59"/>
                        </a:solidFill>
                      </a:endParaRPr>
                    </a:p>
                  </a:txBody>
                  <a:tcPr>
                    <a:solidFill>
                      <a:srgbClr val="FFCD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5A5A59"/>
                          </a:solidFill>
                        </a:rPr>
                        <a:t>250</a:t>
                      </a:r>
                      <a:endParaRPr lang="fr-FR" sz="1200" dirty="0">
                        <a:solidFill>
                          <a:srgbClr val="5A5A59"/>
                        </a:solidFill>
                      </a:endParaRPr>
                    </a:p>
                  </a:txBody>
                  <a:tcPr>
                    <a:solidFill>
                      <a:srgbClr val="FFCD0D"/>
                    </a:solidFill>
                  </a:tcPr>
                </a:tc>
              </a:tr>
              <a:tr h="206008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>
                          <a:solidFill>
                            <a:srgbClr val="5A5A59"/>
                          </a:solidFill>
                        </a:rPr>
                        <a:t>d’un panneau lumineux « TAXI » réglementaire</a:t>
                      </a:r>
                      <a:endParaRPr lang="fr-FR" sz="1200" dirty="0">
                        <a:solidFill>
                          <a:srgbClr val="5A5A59"/>
                        </a:solidFill>
                      </a:endParaRPr>
                    </a:p>
                  </a:txBody>
                  <a:tcPr>
                    <a:solidFill>
                      <a:srgbClr val="FFCD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5A5A59"/>
                          </a:solidFill>
                        </a:rPr>
                        <a:t>250</a:t>
                      </a:r>
                      <a:endParaRPr lang="fr-FR" sz="1200" dirty="0">
                        <a:solidFill>
                          <a:srgbClr val="5A5A59"/>
                        </a:solidFill>
                      </a:endParaRPr>
                    </a:p>
                  </a:txBody>
                  <a:tcPr>
                    <a:solidFill>
                      <a:srgbClr val="FFCD0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>
                          <a:solidFill>
                            <a:srgbClr val="5A5A59"/>
                          </a:solidFill>
                        </a:rPr>
                        <a:t>Installation sur un véhicule routier, autre qu’un taxi, d’un taximètre réglementaire, d’un tableau-taxi, d’une plaque-zone-taxi ou d’un panneau lumineux « TAXI »</a:t>
                      </a:r>
                      <a:endParaRPr lang="fr-FR" sz="1200" dirty="0">
                        <a:solidFill>
                          <a:srgbClr val="5A5A59"/>
                        </a:solidFill>
                      </a:endParaRPr>
                    </a:p>
                  </a:txBody>
                  <a:tcPr>
                    <a:solidFill>
                      <a:srgbClr val="FFCD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5A5A59"/>
                          </a:solidFill>
                        </a:rPr>
                        <a:t>250</a:t>
                      </a:r>
                      <a:endParaRPr lang="fr-FR" sz="1200" dirty="0">
                        <a:solidFill>
                          <a:srgbClr val="5A5A59"/>
                        </a:solidFill>
                      </a:endParaRPr>
                    </a:p>
                  </a:txBody>
                  <a:tcPr>
                    <a:solidFill>
                      <a:srgbClr val="FFCD0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Etat </a:t>
            </a:r>
            <a:r>
              <a:rPr lang="fr-FR" sz="2000" dirty="0"/>
              <a:t>des lieux législatif et réglementaire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260000"/>
            <a:ext cx="7715200" cy="1808959"/>
          </a:xfrm>
        </p:spPr>
        <p:txBody>
          <a:bodyPr/>
          <a:lstStyle/>
          <a:p>
            <a:pPr marL="361950" indent="-361950">
              <a:buFont typeface="+mj-lt"/>
              <a:buAutoNum type="arabicPeriod"/>
            </a:pPr>
            <a:r>
              <a:rPr lang="fr-FR" sz="1600" dirty="0" smtClean="0"/>
              <a:t>Vote de la loi par la Chambre des Députés le 20 avril 2016</a:t>
            </a:r>
          </a:p>
          <a:p>
            <a:pPr marL="361950" indent="-361950">
              <a:buFont typeface="+mj-lt"/>
              <a:buAutoNum type="arabicPeriod"/>
            </a:pPr>
            <a:r>
              <a:rPr lang="fr-FR" sz="1600" dirty="0" smtClean="0"/>
              <a:t>Publication de la loi du 5 juillet 2016 au Mémorial le 8 juillet 2016</a:t>
            </a:r>
            <a:endParaRPr lang="fr-FR" sz="1600" dirty="0"/>
          </a:p>
          <a:p>
            <a:pPr marL="361950" indent="-361950">
              <a:buFont typeface="+mj-lt"/>
              <a:buAutoNum type="arabicPeriod"/>
            </a:pPr>
            <a:r>
              <a:rPr lang="fr-FR" sz="1600" dirty="0" smtClean="0"/>
              <a:t>Règlement grand-ducal - en voie de finalisation</a:t>
            </a:r>
          </a:p>
          <a:p>
            <a:pPr marL="361950" indent="-361950">
              <a:buFont typeface="+mj-lt"/>
              <a:buAutoNum type="arabicPeriod"/>
            </a:pPr>
            <a:r>
              <a:rPr lang="fr-FR" sz="1600" dirty="0" smtClean="0"/>
              <a:t>Règlement ministériel concernant les taximètres  - en </a:t>
            </a:r>
            <a:r>
              <a:rPr lang="fr-FR" sz="1600" dirty="0"/>
              <a:t>voie de </a:t>
            </a:r>
            <a:r>
              <a:rPr lang="fr-FR" sz="1600" dirty="0" smtClean="0"/>
              <a:t>finalisation</a:t>
            </a:r>
            <a:endParaRPr lang="fr-FR" sz="1600" dirty="0"/>
          </a:p>
          <a:p>
            <a:pPr marL="361950" indent="-361950">
              <a:buFont typeface="+mj-lt"/>
              <a:buAutoNum type="arabicPeriod"/>
            </a:pPr>
            <a:r>
              <a:rPr lang="fr-FR" sz="1600" dirty="0" smtClean="0"/>
              <a:t>Entrée en vigueur pour le 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septembre 2016 (PL &amp; PRGD)</a:t>
            </a:r>
          </a:p>
          <a:p>
            <a:pPr marL="361950" indent="-361950">
              <a:buFont typeface="+mj-lt"/>
              <a:buAutoNum type="arabicPeriod"/>
            </a:pPr>
            <a:r>
              <a:rPr lang="fr-FR" sz="1600" dirty="0" smtClean="0"/>
              <a:t>Fin des dispositions transitoires le 28 février 2017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24</a:t>
            </a:fld>
            <a:endParaRPr lang="fr-CH" dirty="0"/>
          </a:p>
        </p:txBody>
      </p:sp>
      <p:pic>
        <p:nvPicPr>
          <p:cNvPr id="8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4053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fr-LU" sz="2000" b="1" dirty="0" smtClean="0"/>
              <a:t/>
            </a:r>
            <a:br>
              <a:rPr lang="fr-LU" sz="2000" b="1" dirty="0" smtClean="0"/>
            </a:br>
            <a:r>
              <a:rPr lang="fr-LU" sz="2000" dirty="0" smtClean="0"/>
              <a:t>Ce </a:t>
            </a:r>
            <a:r>
              <a:rPr lang="fr-LU" sz="2000" dirty="0"/>
              <a:t>qui change pour les clients</a:t>
            </a:r>
            <a:r>
              <a:rPr lang="fr-FR" sz="1600" b="1" dirty="0"/>
              <a:t/>
            </a:r>
            <a:br>
              <a:rPr lang="fr-FR" sz="1600" b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25</a:t>
            </a:fld>
            <a:endParaRPr lang="fr-CH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7920880" cy="3744416"/>
          </a:xfrm>
        </p:spPr>
        <p:txBody>
          <a:bodyPr/>
          <a:lstStyle/>
          <a:p>
            <a:pPr marL="342000" lvl="1" indent="-742950" algn="just">
              <a:buNone/>
            </a:pPr>
            <a:r>
              <a:rPr lang="fr-FR" sz="1600" b="1" dirty="0" smtClean="0"/>
              <a:t>Dès le 1</a:t>
            </a:r>
            <a:r>
              <a:rPr lang="fr-FR" sz="1600" b="1" baseline="30000" dirty="0" smtClean="0"/>
              <a:t>er</a:t>
            </a:r>
            <a:r>
              <a:rPr lang="fr-FR" sz="1600" b="1" dirty="0" smtClean="0"/>
              <a:t> septembre 2016</a:t>
            </a:r>
            <a:endParaRPr lang="fr-FR" sz="1600" dirty="0" smtClean="0"/>
          </a:p>
          <a:p>
            <a:pPr marL="342000" lvl="1" indent="-742950" algn="just"/>
            <a:endParaRPr lang="fr-FR" sz="1600" dirty="0" smtClean="0"/>
          </a:p>
          <a:p>
            <a:pPr marL="341313" lvl="1" indent="-341313" algn="just">
              <a:buSzPct val="80000"/>
            </a:pPr>
            <a:r>
              <a:rPr lang="fr-FR" sz="1400" dirty="0" smtClean="0"/>
              <a:t>Les </a:t>
            </a:r>
            <a:r>
              <a:rPr lang="fr-FR" sz="1400" dirty="0"/>
              <a:t>tarifs sont libres, à afficher par l’exploitant et à comparer et à négocier, le cas échéant, par le client</a:t>
            </a:r>
          </a:p>
          <a:p>
            <a:pPr marL="341313" lvl="1" indent="-341313" algn="just">
              <a:buSzPct val="80000"/>
            </a:pPr>
            <a:r>
              <a:rPr lang="fr-FR" sz="1400" dirty="0"/>
              <a:t>La tête de file est </a:t>
            </a:r>
            <a:r>
              <a:rPr lang="fr-FR" sz="1400" dirty="0" smtClean="0"/>
              <a:t>abolie </a:t>
            </a:r>
            <a:r>
              <a:rPr lang="fr-FR" sz="1400" dirty="0"/>
              <a:t>pour le client : </a:t>
            </a:r>
            <a:r>
              <a:rPr lang="fr-FR" sz="1400" dirty="0" smtClean="0"/>
              <a:t>le client a </a:t>
            </a:r>
            <a:r>
              <a:rPr lang="fr-FR" sz="1400" dirty="0"/>
              <a:t>le libre choix d’emprunter le taxi qu’il veut</a:t>
            </a:r>
          </a:p>
          <a:p>
            <a:pPr marL="341313" lvl="1" indent="-341313" algn="just">
              <a:buSzPct val="80000"/>
            </a:pPr>
            <a:r>
              <a:rPr lang="fr-CH" sz="1400" dirty="0"/>
              <a:t>6 </a:t>
            </a:r>
            <a:r>
              <a:rPr lang="fr-CH" sz="1400" dirty="0" smtClean="0"/>
              <a:t>zones </a:t>
            </a:r>
            <a:r>
              <a:rPr lang="fr-CH" sz="1400" dirty="0"/>
              <a:t>pour tout le </a:t>
            </a:r>
            <a:r>
              <a:rPr lang="fr-CH" sz="1400" dirty="0" smtClean="0"/>
              <a:t>pays au lieu de 44</a:t>
            </a:r>
            <a:endParaRPr lang="fr-CH" sz="1400" dirty="0"/>
          </a:p>
          <a:p>
            <a:pPr marL="341313" lvl="1" indent="-341313" algn="just">
              <a:buSzPct val="80000"/>
            </a:pPr>
            <a:r>
              <a:rPr lang="fr-FR" sz="1400" dirty="0"/>
              <a:t>Les taxis peuvent circuler et charger dans toute les zones. Sur les </a:t>
            </a:r>
            <a:r>
              <a:rPr lang="fr-FR" sz="1400" dirty="0" smtClean="0"/>
              <a:t>emplacements </a:t>
            </a:r>
            <a:r>
              <a:rPr lang="fr-FR" sz="1400" dirty="0"/>
              <a:t>réservés aux taxis dans une zone spécifique, seuls les taxis de cette zone peuvent s’y garer </a:t>
            </a:r>
          </a:p>
          <a:p>
            <a:pPr marL="341313" lvl="1" indent="-341313" algn="just">
              <a:buSzPct val="80000"/>
            </a:pPr>
            <a:r>
              <a:rPr lang="fr-FR" sz="1400" dirty="0"/>
              <a:t>Héler un taxi dans la rue est possible (peu importe la zone pour laquelle ce taxi est agréé, sous condition que ceci s’effectue à une distance d’au moins 50 </a:t>
            </a:r>
            <a:r>
              <a:rPr lang="fr-FR" sz="1400" dirty="0" smtClean="0"/>
              <a:t>mètres </a:t>
            </a:r>
            <a:r>
              <a:rPr lang="fr-FR" sz="1400" dirty="0"/>
              <a:t>d’un emplacement réservé) </a:t>
            </a:r>
          </a:p>
          <a:p>
            <a:pPr marL="341313" lvl="1" indent="-341313" algn="just">
              <a:buSzPct val="80000"/>
            </a:pPr>
            <a:r>
              <a:rPr lang="fr-CH" sz="1400" dirty="0"/>
              <a:t>Obligation pour le conducteur de remettre à «0» le taximètre en début de course et de laisser l’affichage visible au client à la fin de la course jusqu’au paiement de celle-ci</a:t>
            </a:r>
          </a:p>
          <a:p>
            <a:pPr marL="341313" lvl="1" indent="-341313" algn="just">
              <a:buSzPct val="80000"/>
            </a:pPr>
            <a:r>
              <a:rPr lang="fr-CH" sz="1400" dirty="0"/>
              <a:t>Obligation de remettre une copie du ticket de course émis par le dispositif imprimeur relié au taximètre</a:t>
            </a:r>
          </a:p>
          <a:p>
            <a:pPr marL="341313" lvl="1" indent="-341313" algn="just">
              <a:buSzPct val="80000"/>
            </a:pPr>
            <a:r>
              <a:rPr lang="fr-CH" sz="1400" dirty="0" smtClean="0"/>
              <a:t>Le centre </a:t>
            </a:r>
            <a:r>
              <a:rPr lang="fr-CH" sz="1400" dirty="0"/>
              <a:t>de </a:t>
            </a:r>
            <a:r>
              <a:rPr lang="fr-CH" sz="1400" dirty="0" smtClean="0"/>
              <a:t>réclamations est opérationnel</a:t>
            </a:r>
            <a:endParaRPr lang="fr-FR" sz="1400" dirty="0"/>
          </a:p>
        </p:txBody>
      </p:sp>
      <p:pic>
        <p:nvPicPr>
          <p:cNvPr id="6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8387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Recommandations </a:t>
            </a:r>
            <a:r>
              <a:rPr lang="fr-FR" sz="2000" dirty="0"/>
              <a:t>pratiques</a:t>
            </a:r>
            <a:br>
              <a:rPr lang="fr-FR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3888432" cy="4032447"/>
          </a:xfrm>
        </p:spPr>
        <p:txBody>
          <a:bodyPr/>
          <a:lstStyle/>
          <a:p>
            <a:pPr marL="0" lvl="1" indent="0" algn="just">
              <a:buSzPct val="80000"/>
              <a:buNone/>
            </a:pPr>
            <a:endParaRPr lang="fr-FR" sz="1600" dirty="0" smtClean="0"/>
          </a:p>
          <a:p>
            <a:pPr marL="341313" lvl="1" indent="-341313" algn="just">
              <a:buSzPct val="80000"/>
            </a:pPr>
            <a:r>
              <a:rPr lang="fr-FR" sz="1600" dirty="0" smtClean="0"/>
              <a:t>Avant </a:t>
            </a:r>
            <a:r>
              <a:rPr lang="fr-FR" sz="1600" dirty="0"/>
              <a:t>d’entrer dans un </a:t>
            </a:r>
            <a:r>
              <a:rPr lang="fr-FR" sz="1600" dirty="0" smtClean="0"/>
              <a:t>taxi</a:t>
            </a:r>
          </a:p>
          <a:p>
            <a:pPr marL="798513" lvl="3" indent="-341313" algn="just">
              <a:buSzPct val="80000"/>
              <a:buFont typeface="Arial" panose="020B0604020202020204" pitchFamily="34" charset="0"/>
              <a:buChar char="•"/>
            </a:pPr>
            <a:r>
              <a:rPr lang="fr-FR" sz="1400" dirty="0" smtClean="0"/>
              <a:t>vérifiez que le taxi dispose </a:t>
            </a:r>
            <a:r>
              <a:rPr lang="fr-FR" sz="1400" dirty="0"/>
              <a:t>d’un plaque communale ou d’une plaque-zone-taxi, sinon il risque ne pas être enregistré</a:t>
            </a:r>
          </a:p>
          <a:p>
            <a:pPr marL="798513" lvl="3" indent="-341313" algn="just">
              <a:buSzPct val="80000"/>
              <a:buFont typeface="Arial" panose="020B0604020202020204" pitchFamily="34" charset="0"/>
              <a:buChar char="•"/>
            </a:pPr>
            <a:r>
              <a:rPr lang="fr-FR" sz="1400" dirty="0" smtClean="0"/>
              <a:t>comparer les tarifs (prise en charge, tarif km/min, suppléments) et la qualité</a:t>
            </a:r>
          </a:p>
          <a:p>
            <a:pPr marL="341313" lvl="1" indent="-341313" algn="just">
              <a:buSzPct val="80000"/>
            </a:pPr>
            <a:r>
              <a:rPr lang="fr-FR" sz="1600" dirty="0" smtClean="0"/>
              <a:t>Préférer un taxi qui a son siège à proximité du lieu de chargement</a:t>
            </a:r>
          </a:p>
          <a:p>
            <a:pPr marL="341313" lvl="1" indent="-341313" algn="just">
              <a:buSzPct val="80000"/>
            </a:pPr>
            <a:r>
              <a:rPr lang="fr-FR" sz="1600" dirty="0" smtClean="0"/>
              <a:t>Vérifier que le taximètre est mis en marche au moment de l’entrée dans le véhicule</a:t>
            </a:r>
          </a:p>
          <a:p>
            <a:pPr marL="341313" lvl="1" indent="-341313" algn="just">
              <a:buSzPct val="80000"/>
            </a:pPr>
            <a:r>
              <a:rPr lang="fr-FR" sz="1600" dirty="0" smtClean="0"/>
              <a:t>Exigez et gardez votre ticket-reçu de la course</a:t>
            </a:r>
          </a:p>
          <a:p>
            <a:pPr marL="341313" lvl="1" indent="-341313" algn="just">
              <a:buSzPct val="80000"/>
            </a:pPr>
            <a:endParaRPr lang="fr-FR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26</a:t>
            </a:fld>
            <a:endParaRPr lang="fr-CH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8" t="18508" r="59832" b="13847"/>
          <a:stretch/>
        </p:blipFill>
        <p:spPr bwMode="auto">
          <a:xfrm>
            <a:off x="5814066" y="1268760"/>
            <a:ext cx="2350008" cy="4948367"/>
          </a:xfrm>
          <a:prstGeom prst="rect">
            <a:avLst/>
          </a:prstGeom>
          <a:noFill/>
          <a:ln w="9525">
            <a:solidFill>
              <a:srgbClr val="5A5A5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7848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Questions?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27</a:t>
            </a:fld>
            <a:endParaRPr lang="fr-CH" dirty="0"/>
          </a:p>
        </p:txBody>
      </p:sp>
      <p:pic>
        <p:nvPicPr>
          <p:cNvPr id="9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  <p:sp>
        <p:nvSpPr>
          <p:cNvPr id="3" name="ZoneTexte 2"/>
          <p:cNvSpPr txBox="1"/>
          <p:nvPr/>
        </p:nvSpPr>
        <p:spPr>
          <a:xfrm>
            <a:off x="971599" y="2973866"/>
            <a:ext cx="72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5A5A59"/>
                </a:solidFill>
              </a:rPr>
              <a:t>Téléchargement de la présentation sur</a:t>
            </a:r>
          </a:p>
          <a:p>
            <a:pPr algn="ctr"/>
            <a:endParaRPr lang="fr-FR" dirty="0" smtClean="0">
              <a:solidFill>
                <a:srgbClr val="5A5A59"/>
              </a:solidFill>
            </a:endParaRPr>
          </a:p>
          <a:p>
            <a:pPr algn="ctr"/>
            <a:r>
              <a:rPr lang="fr-FR" b="1" dirty="0" smtClean="0">
                <a:solidFill>
                  <a:srgbClr val="5A5A59"/>
                </a:solidFill>
              </a:rPr>
              <a:t>www.mddi.lu</a:t>
            </a:r>
            <a:endParaRPr lang="fr-FR" b="1" dirty="0">
              <a:solidFill>
                <a:srgbClr val="5A5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Exploitant de taxi – Licence d’exploitation (1/4)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277437"/>
            <a:ext cx="7920880" cy="4599835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fr-LU" altLang="fr-FR" sz="1600" dirty="0"/>
              <a:t>L’exploitant de taxi doit être titulaire d’une licence d’exploitation de taxi </a:t>
            </a:r>
            <a:r>
              <a:rPr lang="fr-LU" altLang="fr-FR" sz="1600" b="1" dirty="0"/>
              <a:t>délivrée par le MDDI</a:t>
            </a:r>
            <a:r>
              <a:rPr lang="fr-LU" altLang="fr-FR" sz="1600" dirty="0" smtClean="0"/>
              <a:t>.</a:t>
            </a:r>
            <a:endParaRPr lang="fr-LU" altLang="fr-FR" sz="1600" b="1" dirty="0"/>
          </a:p>
          <a:p>
            <a:pPr algn="just"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r>
              <a:rPr lang="fr-LU" altLang="fr-FR" sz="1800" dirty="0"/>
              <a:t>	</a:t>
            </a:r>
            <a:r>
              <a:rPr lang="fr-LU" altLang="fr-FR" sz="1600" dirty="0"/>
              <a:t>Conditions à remplir par l’exploitant de </a:t>
            </a:r>
            <a:r>
              <a:rPr lang="fr-LU" altLang="fr-FR" sz="1600" dirty="0" smtClean="0"/>
              <a:t>taxi</a:t>
            </a:r>
            <a:endParaRPr lang="fr-FR" altLang="fr-FR" sz="1600" b="1" dirty="0">
              <a:ea typeface="ＭＳ Ｐゴシック" pitchFamily="34" charset="-128"/>
              <a:cs typeface="Times New Roman" pitchFamily="18" charset="0"/>
            </a:endParaRPr>
          </a:p>
          <a:p>
            <a:pPr lvl="1" algn="just">
              <a:buSzPct val="80000"/>
              <a:buFont typeface="+mj-lt"/>
              <a:buAutoNum type="arabicPeriod"/>
            </a:pPr>
            <a:r>
              <a:rPr lang="fr-FR" altLang="fr-FR" sz="1400" dirty="0">
                <a:ea typeface="ＭＳ Ｐゴシック" pitchFamily="34" charset="-128"/>
                <a:cs typeface="Times New Roman" pitchFamily="18" charset="0"/>
              </a:rPr>
              <a:t>Autorisation d’établissement </a:t>
            </a:r>
            <a:endParaRPr lang="fr-FR" altLang="fr-FR" sz="1400" dirty="0" smtClean="0">
              <a:ea typeface="ＭＳ Ｐゴシック" pitchFamily="34" charset="-128"/>
              <a:cs typeface="Times New Roman" pitchFamily="18" charset="0"/>
            </a:endParaRPr>
          </a:p>
          <a:p>
            <a:pPr lvl="1" algn="just">
              <a:buSzPct val="80000"/>
              <a:buFont typeface="+mj-lt"/>
              <a:buAutoNum type="arabicPeriod"/>
            </a:pPr>
            <a:r>
              <a:rPr lang="fr-FR" altLang="fr-FR" sz="1400" dirty="0" smtClean="0">
                <a:ea typeface="ＭＳ Ｐゴシック" pitchFamily="34" charset="-128"/>
                <a:cs typeface="Times New Roman" pitchFamily="18" charset="0"/>
              </a:rPr>
              <a:t>Propriétaire </a:t>
            </a:r>
            <a:r>
              <a:rPr lang="fr-FR" altLang="fr-FR" sz="1400" dirty="0">
                <a:ea typeface="ＭＳ Ｐゴシック" pitchFamily="34" charset="-128"/>
                <a:cs typeface="Times New Roman" pitchFamily="18" charset="0"/>
              </a:rPr>
              <a:t>ou détenteur d’un taxi </a:t>
            </a:r>
          </a:p>
          <a:p>
            <a:pPr lvl="1" algn="just">
              <a:buSzPct val="80000"/>
              <a:buFont typeface="+mj-lt"/>
              <a:buAutoNum type="arabicPeriod"/>
            </a:pPr>
            <a:r>
              <a:rPr lang="fr-FR" altLang="fr-FR" sz="1400" dirty="0">
                <a:ea typeface="ＭＳ Ｐゴシック" pitchFamily="34" charset="-128"/>
                <a:cs typeface="Times New Roman" pitchFamily="18" charset="0"/>
              </a:rPr>
              <a:t>Titulaire d’une licence d’exploitation de </a:t>
            </a:r>
            <a:r>
              <a:rPr lang="fr-FR" altLang="fr-FR" sz="1400" dirty="0" smtClean="0">
                <a:ea typeface="ＭＳ Ｐゴシック" pitchFamily="34" charset="-128"/>
                <a:cs typeface="Times New Roman" pitchFamily="18" charset="0"/>
              </a:rPr>
              <a:t>taxi</a:t>
            </a:r>
            <a:endParaRPr lang="fr-LU" altLang="fr-FR" sz="1800" dirty="0" smtClean="0"/>
          </a:p>
          <a:p>
            <a:pPr algn="just"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r>
              <a:rPr lang="fr-LU" altLang="fr-FR" sz="1800" dirty="0" smtClean="0"/>
              <a:t>	</a:t>
            </a:r>
            <a:r>
              <a:rPr lang="fr-LU" altLang="fr-FR" sz="1600" dirty="0" smtClean="0"/>
              <a:t>Validité de la licence d’exploitation (5 ans)</a:t>
            </a:r>
          </a:p>
          <a:p>
            <a:pPr lvl="1" algn="just">
              <a:buSzPct val="80000"/>
              <a:buFont typeface="+mj-lt"/>
              <a:buAutoNum type="arabicPeriod"/>
              <a:defRPr/>
            </a:pPr>
            <a:r>
              <a:rPr lang="fr-FR" sz="1400" dirty="0" smtClean="0">
                <a:ea typeface="ＭＳ Ｐゴシック" pitchFamily="34" charset="-128"/>
                <a:cs typeface="Times New Roman" pitchFamily="18" charset="0"/>
              </a:rPr>
              <a:t>Personnelle </a:t>
            </a:r>
            <a:r>
              <a:rPr lang="fr-FR" sz="1400" dirty="0">
                <a:ea typeface="ＭＳ Ｐゴシック" pitchFamily="34" charset="-128"/>
                <a:cs typeface="Times New Roman" pitchFamily="18" charset="0"/>
              </a:rPr>
              <a:t>et incessible (≠ louée, ≠ cédée, ≠ prêtée)</a:t>
            </a:r>
            <a:endParaRPr lang="fr-LU" sz="1400" dirty="0">
              <a:ea typeface="ＭＳ Ｐゴシック" pitchFamily="34" charset="-128"/>
              <a:cs typeface="Times New Roman" pitchFamily="18" charset="0"/>
            </a:endParaRPr>
          </a:p>
          <a:p>
            <a:pPr lvl="1" algn="just">
              <a:buSzPct val="80000"/>
              <a:buFont typeface="+mj-lt"/>
              <a:buAutoNum type="arabicPeriod"/>
              <a:defRPr/>
            </a:pPr>
            <a:r>
              <a:rPr lang="fr-FR" sz="1400" dirty="0">
                <a:ea typeface="ＭＳ Ｐゴシック" pitchFamily="34" charset="-128"/>
                <a:cs typeface="Times New Roman" pitchFamily="18" charset="0"/>
              </a:rPr>
              <a:t>Valable pour un seul taxi du même type</a:t>
            </a:r>
            <a:endParaRPr lang="fr-LU" sz="1400" dirty="0">
              <a:ea typeface="ＭＳ Ｐゴシック" pitchFamily="34" charset="-128"/>
              <a:cs typeface="Times New Roman" pitchFamily="18" charset="0"/>
            </a:endParaRPr>
          </a:p>
          <a:p>
            <a:pPr lvl="1" algn="just">
              <a:buSzPct val="80000"/>
              <a:buFont typeface="+mj-lt"/>
              <a:buAutoNum type="arabicPeriod"/>
              <a:defRPr/>
            </a:pPr>
            <a:r>
              <a:rPr lang="fr-FR" sz="1400" dirty="0">
                <a:ea typeface="ＭＳ Ｐゴシック" pitchFamily="34" charset="-128"/>
                <a:cs typeface="Times New Roman" pitchFamily="18" charset="0"/>
              </a:rPr>
              <a:t>Valable sur </a:t>
            </a:r>
            <a:r>
              <a:rPr lang="fr-FR" sz="1400" dirty="0" smtClean="0">
                <a:ea typeface="ＭＳ Ｐゴシック" pitchFamily="34" charset="-128"/>
                <a:cs typeface="Times New Roman" pitchFamily="18" charset="0"/>
              </a:rPr>
              <a:t>les emplacements d’une zone </a:t>
            </a:r>
            <a:r>
              <a:rPr lang="fr-FR" sz="1400" dirty="0">
                <a:ea typeface="ＭＳ Ｐゴシック" pitchFamily="34" charset="-128"/>
                <a:cs typeface="Times New Roman" pitchFamily="18" charset="0"/>
              </a:rPr>
              <a:t>de validité </a:t>
            </a:r>
            <a:r>
              <a:rPr lang="fr-FR" sz="1400" dirty="0" smtClean="0">
                <a:ea typeface="ＭＳ Ｐゴシック" pitchFamily="34" charset="-128"/>
                <a:cs typeface="Times New Roman" pitchFamily="18" charset="0"/>
              </a:rPr>
              <a:t>géographique </a:t>
            </a:r>
          </a:p>
          <a:p>
            <a:pPr marL="342900" lvl="1" indent="-342900" algn="just">
              <a:buSzPct val="80000"/>
              <a:tabLst>
                <a:tab pos="361950" algn="l"/>
              </a:tabLst>
              <a:defRPr/>
            </a:pPr>
            <a:r>
              <a:rPr lang="fr-LU" altLang="fr-FR" sz="1800" dirty="0" smtClean="0"/>
              <a:t>	</a:t>
            </a:r>
            <a:r>
              <a:rPr lang="fr-LU" altLang="fr-FR" sz="1800" dirty="0">
                <a:ea typeface="+mn-ea"/>
                <a:cs typeface="+mn-cs"/>
              </a:rPr>
              <a:t>Déchéance de validité de la licence d’exploitation</a:t>
            </a:r>
          </a:p>
          <a:p>
            <a:pPr lvl="1" algn="just">
              <a:buSzPct val="80000"/>
              <a:buFont typeface="+mj-lt"/>
              <a:buAutoNum type="arabicPeriod"/>
              <a:defRPr/>
            </a:pPr>
            <a:r>
              <a:rPr lang="fr-LU" altLang="fr-FR" sz="1400" dirty="0" smtClean="0">
                <a:ea typeface="ＭＳ Ｐゴシック" pitchFamily="34" charset="-128"/>
                <a:cs typeface="Times New Roman" pitchFamily="18" charset="0"/>
              </a:rPr>
              <a:t>Non-utilisation </a:t>
            </a:r>
            <a:r>
              <a:rPr lang="fr-LU" altLang="fr-FR" sz="1400" dirty="0">
                <a:ea typeface="ＭＳ Ｐゴシック" pitchFamily="34" charset="-128"/>
                <a:cs typeface="Times New Roman" pitchFamily="18" charset="0"/>
              </a:rPr>
              <a:t>endéans les 2 mois à compter de la délivrance </a:t>
            </a:r>
          </a:p>
          <a:p>
            <a:pPr lvl="1" algn="just">
              <a:buSzPct val="80000"/>
              <a:buFont typeface="+mj-lt"/>
              <a:buAutoNum type="arabicPeriod"/>
              <a:defRPr/>
            </a:pPr>
            <a:r>
              <a:rPr lang="fr-LU" altLang="fr-FR" sz="1400" dirty="0">
                <a:ea typeface="ＭＳ Ｐゴシック" pitchFamily="34" charset="-128"/>
                <a:cs typeface="Times New Roman" pitchFamily="18" charset="0"/>
              </a:rPr>
              <a:t>Cessation de l’activité</a:t>
            </a:r>
          </a:p>
          <a:p>
            <a:pPr lvl="1" algn="just">
              <a:buSzPct val="80000"/>
              <a:buFont typeface="+mj-lt"/>
              <a:buAutoNum type="arabicPeriod"/>
              <a:defRPr/>
            </a:pPr>
            <a:r>
              <a:rPr lang="fr-LU" altLang="fr-FR" sz="1400" dirty="0">
                <a:ea typeface="ＭＳ Ｐゴシック" pitchFamily="34" charset="-128"/>
                <a:cs typeface="Times New Roman" pitchFamily="18" charset="0"/>
              </a:rPr>
              <a:t>En l’absence de direction effective et en permanence de l’activité d’exploitant de </a:t>
            </a:r>
            <a:r>
              <a:rPr lang="fr-LU" altLang="fr-FR" sz="1400" dirty="0" smtClean="0">
                <a:ea typeface="ＭＳ Ｐゴシック" pitchFamily="34" charset="-128"/>
                <a:cs typeface="Times New Roman" pitchFamily="18" charset="0"/>
              </a:rPr>
              <a:t>taxi</a:t>
            </a:r>
          </a:p>
          <a:p>
            <a:pPr lvl="1" algn="just">
              <a:buSzPct val="80000"/>
              <a:buFont typeface="+mj-lt"/>
              <a:buAutoNum type="arabicPeriod"/>
              <a:defRPr/>
            </a:pPr>
            <a:r>
              <a:rPr lang="fr-LU" altLang="fr-FR" sz="1400" dirty="0">
                <a:ea typeface="ＭＳ Ｐゴシック" pitchFamily="34" charset="-128"/>
                <a:cs typeface="Times New Roman" pitchFamily="18" charset="0"/>
              </a:rPr>
              <a:t>Cession à un tiers </a:t>
            </a:r>
            <a:r>
              <a:rPr lang="fr-LU" altLang="fr-FR" sz="1400" dirty="0" smtClean="0">
                <a:ea typeface="ＭＳ Ｐゴシック" pitchFamily="34" charset="-128"/>
                <a:cs typeface="Times New Roman" pitchFamily="18" charset="0"/>
              </a:rPr>
              <a:t>(sauf reprise d’activité –via le ministre)</a:t>
            </a:r>
            <a:endParaRPr lang="fr-LU" altLang="fr-FR" sz="1400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3</a:t>
            </a:fld>
            <a:endParaRPr lang="fr-CH" dirty="0"/>
          </a:p>
        </p:txBody>
      </p:sp>
      <p:pic>
        <p:nvPicPr>
          <p:cNvPr id="8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6940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Exploitant de taxi – Licence d’exploitation (2/4)</a:t>
            </a:r>
            <a:endParaRPr lang="fr-FR" sz="20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06" y="1772816"/>
            <a:ext cx="3228354" cy="4668675"/>
          </a:xfrm>
          <a:prstGeom prst="rect">
            <a:avLst/>
          </a:prstGeom>
        </p:spPr>
      </p:pic>
      <p:cxnSp>
        <p:nvCxnSpPr>
          <p:cNvPr id="16" name="Connecteur droit avec flèche 15"/>
          <p:cNvCxnSpPr>
            <a:stCxn id="15" idx="3"/>
          </p:cNvCxnSpPr>
          <p:nvPr/>
        </p:nvCxnSpPr>
        <p:spPr>
          <a:xfrm>
            <a:off x="2555775" y="2095982"/>
            <a:ext cx="1368153" cy="252898"/>
          </a:xfrm>
          <a:prstGeom prst="straightConnector1">
            <a:avLst/>
          </a:prstGeom>
          <a:ln>
            <a:solidFill>
              <a:srgbClr val="FFCD0D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2" idx="3"/>
          </p:cNvCxnSpPr>
          <p:nvPr/>
        </p:nvCxnSpPr>
        <p:spPr>
          <a:xfrm flipV="1">
            <a:off x="2555776" y="4293099"/>
            <a:ext cx="936104" cy="153498"/>
          </a:xfrm>
          <a:prstGeom prst="straightConnector1">
            <a:avLst/>
          </a:prstGeom>
          <a:ln>
            <a:solidFill>
              <a:srgbClr val="FFCD0D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3" idx="3"/>
          </p:cNvCxnSpPr>
          <p:nvPr/>
        </p:nvCxnSpPr>
        <p:spPr>
          <a:xfrm>
            <a:off x="2555776" y="3631862"/>
            <a:ext cx="2664296" cy="661234"/>
          </a:xfrm>
          <a:prstGeom prst="straightConnector1">
            <a:avLst/>
          </a:prstGeom>
          <a:ln>
            <a:solidFill>
              <a:srgbClr val="FFCD0D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4561756" y="5400394"/>
            <a:ext cx="10244" cy="702543"/>
          </a:xfrm>
          <a:prstGeom prst="straightConnector1">
            <a:avLst/>
          </a:prstGeom>
          <a:ln>
            <a:solidFill>
              <a:srgbClr val="FFCD0D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1" idx="3"/>
          </p:cNvCxnSpPr>
          <p:nvPr/>
        </p:nvCxnSpPr>
        <p:spPr>
          <a:xfrm>
            <a:off x="2555775" y="5268168"/>
            <a:ext cx="1152129" cy="249064"/>
          </a:xfrm>
          <a:prstGeom prst="straightConnector1">
            <a:avLst/>
          </a:prstGeom>
          <a:ln>
            <a:solidFill>
              <a:srgbClr val="FFCD0D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668344" y="1772816"/>
            <a:ext cx="1372260" cy="1000274"/>
          </a:xfrm>
          <a:prstGeom prst="rect">
            <a:avLst/>
          </a:prstGeom>
          <a:solidFill>
            <a:srgbClr val="FFCD0D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ysClr val="windowText" lastClr="000000"/>
                </a:solidFill>
                <a:latin typeface="+mj-lt"/>
              </a:rPr>
              <a:t>Total:</a:t>
            </a:r>
          </a:p>
          <a:p>
            <a:pPr algn="ctr"/>
            <a:r>
              <a:rPr lang="fr-FR" sz="1200" dirty="0" smtClean="0">
                <a:solidFill>
                  <a:sysClr val="windowText" lastClr="000000"/>
                </a:solidFill>
                <a:latin typeface="+mj-lt"/>
              </a:rPr>
              <a:t>Grand-Duché de Luxembourg</a:t>
            </a:r>
          </a:p>
          <a:p>
            <a:pPr algn="ctr"/>
            <a:r>
              <a:rPr lang="fr-FR" sz="1000" b="1" dirty="0" smtClean="0">
                <a:solidFill>
                  <a:sysClr val="windowText" lastClr="000000"/>
                </a:solidFill>
                <a:latin typeface="+mj-lt"/>
              </a:rPr>
              <a:t>max. 550 licences d’exploitation de taxi</a:t>
            </a:r>
            <a:endParaRPr lang="fr-FR" sz="1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49506" y="1266497"/>
            <a:ext cx="8624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tx2"/>
                </a:solidFill>
                <a:latin typeface="+mn-lt"/>
              </a:rPr>
              <a:t>Le nombre maximal de licences d’exploitation de taxis par zone géographique pour les taxis </a:t>
            </a:r>
            <a:r>
              <a:rPr lang="fr-FR" sz="1600" dirty="0" smtClean="0">
                <a:solidFill>
                  <a:schemeClr val="tx2"/>
                </a:solidFill>
                <a:latin typeface="+mn-lt"/>
              </a:rPr>
              <a:t>:</a:t>
            </a:r>
            <a:endParaRPr lang="fr-FR" sz="16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23" name="Connecteur droit avec flèche 22"/>
          <p:cNvCxnSpPr>
            <a:stCxn id="14" idx="3"/>
          </p:cNvCxnSpPr>
          <p:nvPr/>
        </p:nvCxnSpPr>
        <p:spPr>
          <a:xfrm>
            <a:off x="2555776" y="2824302"/>
            <a:ext cx="936104" cy="392061"/>
          </a:xfrm>
          <a:prstGeom prst="straightConnector1">
            <a:avLst/>
          </a:prstGeom>
          <a:ln>
            <a:solidFill>
              <a:srgbClr val="FFCD0D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Connecteur droit 75"/>
          <p:cNvCxnSpPr>
            <a:stCxn id="10" idx="3"/>
          </p:cNvCxnSpPr>
          <p:nvPr/>
        </p:nvCxnSpPr>
        <p:spPr>
          <a:xfrm>
            <a:off x="2555776" y="6087549"/>
            <a:ext cx="2016224" cy="15390"/>
          </a:xfrm>
          <a:prstGeom prst="line">
            <a:avLst/>
          </a:prstGeom>
          <a:ln w="38100">
            <a:solidFill>
              <a:srgbClr val="FFC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5911956" y="1772816"/>
            <a:ext cx="1656184" cy="3744416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ysClr val="windowText" lastClr="000000"/>
                </a:solidFill>
                <a:latin typeface="+mj-lt"/>
              </a:rPr>
              <a:t>Zones 2-6</a:t>
            </a:r>
          </a:p>
          <a:p>
            <a:pPr algn="ctr"/>
            <a:r>
              <a:rPr lang="fr-FR" sz="1000" b="1" dirty="0" smtClean="0">
                <a:solidFill>
                  <a:sysClr val="windowText" lastClr="000000"/>
                </a:solidFill>
                <a:latin typeface="+mj-lt"/>
              </a:rPr>
              <a:t>5 licences d’exploitation de taxi zéro émissions / an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907900" y="5589240"/>
            <a:ext cx="1660240" cy="852251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400" b="1" dirty="0" smtClean="0">
                <a:solidFill>
                  <a:sysClr val="windowText" lastClr="000000"/>
                </a:solidFill>
              </a:rPr>
              <a:t>Zone 1</a:t>
            </a:r>
            <a:endParaRPr lang="fr-FR" sz="1400" b="1" dirty="0">
              <a:solidFill>
                <a:sysClr val="windowText" lastClr="000000"/>
              </a:solidFill>
            </a:endParaRPr>
          </a:p>
          <a:p>
            <a:pPr lvl="0" algn="ctr"/>
            <a:r>
              <a:rPr lang="fr-FR" sz="1000" b="1" dirty="0" smtClean="0">
                <a:solidFill>
                  <a:sysClr val="windowText" lastClr="000000"/>
                </a:solidFill>
              </a:rPr>
              <a:t>15 licences d’exploitation </a:t>
            </a:r>
            <a:r>
              <a:rPr lang="fr-FR" sz="1000" b="1" dirty="0">
                <a:solidFill>
                  <a:sysClr val="windowText" lastClr="000000"/>
                </a:solidFill>
              </a:rPr>
              <a:t>de taxi zéro émissions / </a:t>
            </a:r>
            <a:r>
              <a:rPr lang="fr-FR" sz="1000" b="1" dirty="0" smtClean="0">
                <a:solidFill>
                  <a:sysClr val="windowText" lastClr="000000"/>
                </a:solidFill>
              </a:rPr>
              <a:t>an</a:t>
            </a:r>
            <a:endParaRPr lang="fr-FR" sz="1000" b="1" dirty="0">
              <a:solidFill>
                <a:sysClr val="windowText" lastClr="000000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7668344" y="5314563"/>
            <a:ext cx="1372260" cy="1138773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ysClr val="windowText" lastClr="000000"/>
                </a:solidFill>
                <a:latin typeface="+mj-lt"/>
              </a:rPr>
              <a:t>Total:</a:t>
            </a:r>
          </a:p>
          <a:p>
            <a:pPr algn="ctr"/>
            <a:r>
              <a:rPr lang="fr-FR" sz="1200" dirty="0" smtClean="0">
                <a:solidFill>
                  <a:sysClr val="windowText" lastClr="000000"/>
                </a:solidFill>
                <a:latin typeface="+mj-lt"/>
              </a:rPr>
              <a:t>Grand-Duché de Luxembourg</a:t>
            </a:r>
          </a:p>
          <a:p>
            <a:pPr algn="ctr"/>
            <a:r>
              <a:rPr lang="fr-FR" sz="1000" b="1" dirty="0" smtClean="0">
                <a:solidFill>
                  <a:sysClr val="windowText" lastClr="000000"/>
                </a:solidFill>
                <a:latin typeface="+mj-lt"/>
              </a:rPr>
              <a:t>20 licences d’exploitation de taxi zéro émissions/an</a:t>
            </a:r>
            <a:endParaRPr lang="fr-FR" sz="1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8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027988" y="6453336"/>
            <a:ext cx="647700" cy="342032"/>
          </a:xfrm>
        </p:spPr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4</a:t>
            </a:fld>
            <a:endParaRPr lang="fr-CH" dirty="0"/>
          </a:p>
        </p:txBody>
      </p:sp>
      <p:pic>
        <p:nvPicPr>
          <p:cNvPr id="84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525344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  <p:sp>
        <p:nvSpPr>
          <p:cNvPr id="10" name="ZoneTexte 9"/>
          <p:cNvSpPr txBox="1"/>
          <p:nvPr/>
        </p:nvSpPr>
        <p:spPr>
          <a:xfrm>
            <a:off x="251520" y="5764383"/>
            <a:ext cx="2304256" cy="646331"/>
          </a:xfrm>
          <a:prstGeom prst="rect">
            <a:avLst/>
          </a:prstGeom>
          <a:solidFill>
            <a:srgbClr val="FFCD0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ysClr val="windowText" lastClr="000000"/>
                </a:solidFill>
                <a:latin typeface="+mj-lt"/>
              </a:rPr>
              <a:t>Zone 1</a:t>
            </a:r>
          </a:p>
          <a:p>
            <a:pPr algn="ctr"/>
            <a:r>
              <a:rPr lang="fr-FR" sz="1200" dirty="0" smtClean="0">
                <a:solidFill>
                  <a:sysClr val="windowText" lastClr="000000"/>
                </a:solidFill>
                <a:latin typeface="+mj-lt"/>
              </a:rPr>
              <a:t>Canton Luxembourg</a:t>
            </a:r>
          </a:p>
          <a:p>
            <a:pPr algn="ctr"/>
            <a:r>
              <a:rPr lang="fr-FR" sz="1000" b="1" dirty="0" smtClean="0">
                <a:solidFill>
                  <a:sysClr val="windowText" lastClr="000000"/>
                </a:solidFill>
                <a:latin typeface="+mj-lt"/>
              </a:rPr>
              <a:t>max. 290 licences d’exploitation de taxi</a:t>
            </a:r>
            <a:endParaRPr lang="fr-FR" sz="1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19" y="4852669"/>
            <a:ext cx="2304256" cy="830997"/>
          </a:xfrm>
          <a:prstGeom prst="rect">
            <a:avLst/>
          </a:prstGeom>
          <a:solidFill>
            <a:srgbClr val="FFCD0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ysClr val="windowText" lastClr="000000"/>
                </a:solidFill>
                <a:latin typeface="+mj-lt"/>
              </a:rPr>
              <a:t>Zone 2</a:t>
            </a:r>
          </a:p>
          <a:p>
            <a:pPr algn="ctr"/>
            <a:r>
              <a:rPr lang="fr-FR" sz="1200" dirty="0" smtClean="0">
                <a:solidFill>
                  <a:sysClr val="windowText" lastClr="000000"/>
                </a:solidFill>
                <a:latin typeface="+mj-lt"/>
              </a:rPr>
              <a:t>Cantons Capellen </a:t>
            </a:r>
            <a:br>
              <a:rPr lang="fr-FR" sz="1200" dirty="0" smtClean="0">
                <a:solidFill>
                  <a:sysClr val="windowText" lastClr="000000"/>
                </a:solidFill>
                <a:latin typeface="+mj-lt"/>
              </a:rPr>
            </a:br>
            <a:r>
              <a:rPr lang="fr-FR" sz="1200" dirty="0" smtClean="0">
                <a:solidFill>
                  <a:sysClr val="windowText" lastClr="000000"/>
                </a:solidFill>
                <a:latin typeface="+mj-lt"/>
              </a:rPr>
              <a:t>&amp; Esch-sur-Alzette</a:t>
            </a:r>
          </a:p>
          <a:p>
            <a:pPr algn="ctr"/>
            <a:r>
              <a:rPr lang="fr-FR" sz="1000" b="1" dirty="0" smtClean="0">
                <a:solidFill>
                  <a:sysClr val="windowText" lastClr="000000"/>
                </a:solidFill>
                <a:latin typeface="+mj-lt"/>
              </a:rPr>
              <a:t>max. 140 licences d’exploitation de taxi</a:t>
            </a:r>
            <a:endParaRPr lang="fr-FR" sz="1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1520" y="4123431"/>
            <a:ext cx="2304256" cy="646331"/>
          </a:xfrm>
          <a:prstGeom prst="rect">
            <a:avLst/>
          </a:prstGeom>
          <a:solidFill>
            <a:srgbClr val="FFCD0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ysClr val="windowText" lastClr="000000"/>
                </a:solidFill>
                <a:latin typeface="+mj-lt"/>
              </a:rPr>
              <a:t>Zone 3</a:t>
            </a:r>
          </a:p>
          <a:p>
            <a:pPr algn="ctr"/>
            <a:r>
              <a:rPr lang="fr-FR" sz="1200" dirty="0" smtClean="0">
                <a:solidFill>
                  <a:sysClr val="windowText" lastClr="000000"/>
                </a:solidFill>
                <a:latin typeface="+mj-lt"/>
              </a:rPr>
              <a:t>Cantons Mersch &amp; Redange</a:t>
            </a:r>
          </a:p>
          <a:p>
            <a:pPr algn="ctr"/>
            <a:r>
              <a:rPr lang="fr-FR" sz="1000" b="1" dirty="0" smtClean="0">
                <a:solidFill>
                  <a:sysClr val="windowText" lastClr="000000"/>
                </a:solidFill>
                <a:latin typeface="+mj-lt"/>
              </a:rPr>
              <a:t>max. 30 licences d’exploitation de taxi</a:t>
            </a:r>
            <a:endParaRPr lang="fr-FR" sz="1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1519" y="3216363"/>
            <a:ext cx="2304257" cy="830997"/>
          </a:xfrm>
          <a:prstGeom prst="rect">
            <a:avLst/>
          </a:prstGeom>
          <a:solidFill>
            <a:srgbClr val="FFCD0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ysClr val="windowText" lastClr="000000"/>
                </a:solidFill>
                <a:latin typeface="+mj-lt"/>
              </a:rPr>
              <a:t>Zone 4</a:t>
            </a:r>
          </a:p>
          <a:p>
            <a:pPr algn="ctr"/>
            <a:r>
              <a:rPr lang="fr-FR" sz="1200" dirty="0" smtClean="0">
                <a:solidFill>
                  <a:sysClr val="windowText" lastClr="000000"/>
                </a:solidFill>
                <a:latin typeface="+mj-lt"/>
              </a:rPr>
              <a:t>Cantons Echternach, Grevenmacher &amp; Remich</a:t>
            </a:r>
          </a:p>
          <a:p>
            <a:pPr algn="ctr"/>
            <a:r>
              <a:rPr lang="fr-FR" sz="1000" b="1" dirty="0" smtClean="0">
                <a:solidFill>
                  <a:sysClr val="windowText" lastClr="000000"/>
                </a:solidFill>
                <a:latin typeface="+mj-lt"/>
              </a:rPr>
              <a:t>max. 25 licences d’exploitation de taxi</a:t>
            </a:r>
            <a:endParaRPr lang="fr-FR" sz="1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1520" y="2501136"/>
            <a:ext cx="2304256" cy="646331"/>
          </a:xfrm>
          <a:prstGeom prst="rect">
            <a:avLst/>
          </a:prstGeom>
          <a:solidFill>
            <a:srgbClr val="FFCD0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ysClr val="windowText" lastClr="000000"/>
                </a:solidFill>
                <a:latin typeface="+mj-lt"/>
              </a:rPr>
              <a:t>Zone 5</a:t>
            </a:r>
          </a:p>
          <a:p>
            <a:pPr algn="ctr"/>
            <a:r>
              <a:rPr lang="fr-FR" sz="1200" dirty="0" smtClean="0">
                <a:solidFill>
                  <a:sysClr val="windowText" lastClr="000000"/>
                </a:solidFill>
                <a:latin typeface="+mj-lt"/>
              </a:rPr>
              <a:t>Cantons Diekirch &amp; Wiltz</a:t>
            </a:r>
          </a:p>
          <a:p>
            <a:pPr algn="ctr"/>
            <a:r>
              <a:rPr lang="fr-FR" sz="1000" b="1" dirty="0" smtClean="0">
                <a:solidFill>
                  <a:sysClr val="windowText" lastClr="000000"/>
                </a:solidFill>
                <a:latin typeface="+mj-lt"/>
              </a:rPr>
              <a:t>max. 50 licences d’exploitation de taxi</a:t>
            </a:r>
            <a:endParaRPr lang="fr-FR" sz="1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1520" y="1772816"/>
            <a:ext cx="2304255" cy="646331"/>
          </a:xfrm>
          <a:prstGeom prst="rect">
            <a:avLst/>
          </a:prstGeom>
          <a:solidFill>
            <a:srgbClr val="FFCD0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ysClr val="windowText" lastClr="000000"/>
                </a:solidFill>
                <a:latin typeface="+mj-lt"/>
              </a:rPr>
              <a:t>Zone 6</a:t>
            </a:r>
          </a:p>
          <a:p>
            <a:pPr algn="ctr"/>
            <a:r>
              <a:rPr lang="fr-FR" sz="1200" dirty="0" smtClean="0">
                <a:solidFill>
                  <a:sysClr val="windowText" lastClr="000000"/>
                </a:solidFill>
                <a:latin typeface="+mj-lt"/>
              </a:rPr>
              <a:t>Cantons Clervaux &amp; Vianden</a:t>
            </a:r>
          </a:p>
          <a:p>
            <a:pPr algn="ctr"/>
            <a:r>
              <a:rPr lang="fr-FR" sz="1000" b="1" dirty="0" smtClean="0">
                <a:solidFill>
                  <a:sysClr val="windowText" lastClr="000000"/>
                </a:solidFill>
                <a:latin typeface="+mj-lt"/>
              </a:rPr>
              <a:t>max. 15 licences d’exploitation de taxi</a:t>
            </a:r>
            <a:endParaRPr lang="fr-FR" sz="1000" b="1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4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Exploitant de taxi – Licence d’exploitation (3/4)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260001"/>
            <a:ext cx="7920880" cy="454526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1800" b="1" dirty="0">
                <a:ea typeface="ＭＳ Ｐゴシック" pitchFamily="34" charset="-128"/>
                <a:cs typeface="Times New Roman" pitchFamily="18" charset="0"/>
              </a:rPr>
              <a:t>Attribution d’une licence d’exploitation </a:t>
            </a:r>
            <a:r>
              <a:rPr lang="fr-FR" altLang="fr-FR" sz="1800" b="1" dirty="0" smtClean="0">
                <a:ea typeface="ＭＳ Ｐゴシック" pitchFamily="34" charset="-128"/>
                <a:cs typeface="Times New Roman" pitchFamily="18" charset="0"/>
              </a:rPr>
              <a:t>« ordinaire »</a:t>
            </a:r>
            <a:endParaRPr lang="fr-FR" altLang="fr-FR" sz="1800" b="1" dirty="0"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fr-FR" altLang="fr-FR" sz="1800" dirty="0">
              <a:ea typeface="ＭＳ Ｐゴシック" pitchFamily="34" charset="-128"/>
              <a:cs typeface="Times New Roman" pitchFamily="18" charset="0"/>
            </a:endParaRPr>
          </a:p>
          <a:p>
            <a:pPr marL="361950" indent="-361950" algn="just">
              <a:buFont typeface="+mj-lt"/>
              <a:buAutoNum type="arabicPeriod"/>
            </a:pPr>
            <a:r>
              <a:rPr lang="fr-FR" altLang="fr-FR" sz="1600" dirty="0" smtClean="0">
                <a:ea typeface="ＭＳ Ｐゴシック" pitchFamily="34" charset="-128"/>
                <a:cs typeface="Times New Roman" pitchFamily="18" charset="0"/>
              </a:rPr>
              <a:t>Liste </a:t>
            </a:r>
            <a:r>
              <a:rPr lang="fr-FR" altLang="fr-FR" sz="1600" dirty="0">
                <a:ea typeface="ＭＳ Ｐゴシック" pitchFamily="34" charset="-128"/>
                <a:cs typeface="Times New Roman" pitchFamily="18" charset="0"/>
              </a:rPr>
              <a:t>d’attente comme critère d’attribution pour les licences vacantes, sans préjudice de la reprise </a:t>
            </a:r>
            <a:r>
              <a:rPr lang="fr-FR" altLang="fr-FR" sz="1600" dirty="0" smtClean="0">
                <a:ea typeface="ＭＳ Ｐゴシック" pitchFamily="34" charset="-128"/>
                <a:cs typeface="Times New Roman" pitchFamily="18" charset="0"/>
              </a:rPr>
              <a:t>d’activité</a:t>
            </a:r>
          </a:p>
          <a:p>
            <a:pPr marL="361950" indent="-361950" algn="just">
              <a:buFont typeface="+mj-lt"/>
              <a:buAutoNum type="arabicPeriod"/>
            </a:pPr>
            <a:endParaRPr lang="fr-FR" altLang="fr-FR" sz="1600" dirty="0">
              <a:ea typeface="ＭＳ Ｐゴシック" pitchFamily="34" charset="-128"/>
              <a:cs typeface="Times New Roman" pitchFamily="18" charset="0"/>
            </a:endParaRPr>
          </a:p>
          <a:p>
            <a:pPr marL="361950" indent="-361950" algn="just">
              <a:buFont typeface="+mj-lt"/>
              <a:buAutoNum type="arabicPeriod"/>
            </a:pPr>
            <a:r>
              <a:rPr lang="fr-FR" altLang="fr-FR" sz="1600" dirty="0">
                <a:ea typeface="ＭＳ Ｐゴシック" pitchFamily="34" charset="-128"/>
                <a:cs typeface="Times New Roman" pitchFamily="18" charset="0"/>
              </a:rPr>
              <a:t>Vacances publiées par avis au Mémorial </a:t>
            </a:r>
          </a:p>
          <a:p>
            <a:pPr marL="712788" lvl="2" indent="-260350" algn="just">
              <a:buSzPct val="80000"/>
              <a:buFont typeface="Arial" panose="020B0604020202020204" pitchFamily="34" charset="0"/>
              <a:buChar char="•"/>
            </a:pPr>
            <a:r>
              <a:rPr lang="fr-FR" altLang="fr-FR" sz="1400" dirty="0">
                <a:ea typeface="ＭＳ Ｐゴシック" pitchFamily="34" charset="-128"/>
                <a:cs typeface="Times New Roman" pitchFamily="18" charset="0"/>
              </a:rPr>
              <a:t>Demande à présenter par les intéressés</a:t>
            </a:r>
            <a:endParaRPr lang="fr-LU" altLang="fr-FR" sz="1400" dirty="0">
              <a:ea typeface="ＭＳ Ｐゴシック" pitchFamily="34" charset="-128"/>
              <a:cs typeface="Times New Roman" pitchFamily="18" charset="0"/>
            </a:endParaRPr>
          </a:p>
          <a:p>
            <a:pPr marL="712788" lvl="2" indent="-260350" algn="just">
              <a:buSzPct val="80000"/>
              <a:buFont typeface="Arial" panose="020B0604020202020204" pitchFamily="34" charset="0"/>
              <a:buChar char="•"/>
            </a:pPr>
            <a:r>
              <a:rPr lang="fr-FR" altLang="fr-FR" sz="1400" dirty="0">
                <a:ea typeface="ＭＳ Ｐゴシック" pitchFamily="34" charset="-128"/>
                <a:cs typeface="Times New Roman" pitchFamily="18" charset="0"/>
              </a:rPr>
              <a:t>Attribution dans l’ordre de classement sur la liste d’attente</a:t>
            </a:r>
          </a:p>
          <a:p>
            <a:pPr marL="857250" lvl="2" indent="0" algn="just">
              <a:buNone/>
            </a:pPr>
            <a:endParaRPr lang="fr-FR" altLang="fr-FR" sz="1600" dirty="0">
              <a:ea typeface="ＭＳ Ｐゴシック" pitchFamily="34" charset="-128"/>
              <a:cs typeface="Times New Roman" pitchFamily="18" charset="0"/>
            </a:endParaRPr>
          </a:p>
          <a:p>
            <a:pPr marL="361950" lvl="2" indent="-361950" algn="just">
              <a:buNone/>
            </a:pPr>
            <a:r>
              <a:rPr lang="fr-FR" altLang="fr-FR" sz="1600" dirty="0" smtClean="0">
                <a:ea typeface="ＭＳ Ｐゴシック" pitchFamily="34" charset="-128"/>
                <a:cs typeface="Times New Roman" pitchFamily="18" charset="0"/>
              </a:rPr>
              <a:t>=&gt;	</a:t>
            </a:r>
            <a:r>
              <a:rPr lang="fr-FR" altLang="fr-FR" sz="1600" b="1" dirty="0" smtClean="0">
                <a:ea typeface="ＭＳ Ｐゴシック" pitchFamily="34" charset="-128"/>
                <a:cs typeface="Times New Roman" pitchFamily="18" charset="0"/>
              </a:rPr>
              <a:t>Echange</a:t>
            </a:r>
            <a:r>
              <a:rPr lang="fr-FR" altLang="fr-FR" sz="16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fr-FR" altLang="fr-FR" sz="1600" dirty="0">
                <a:ea typeface="ＭＳ Ｐゴシック" pitchFamily="34" charset="-128"/>
                <a:cs typeface="Times New Roman" pitchFamily="18" charset="0"/>
              </a:rPr>
              <a:t>des licences émises sous l’ancien régime par des licences émises sous le nouveau </a:t>
            </a:r>
            <a:r>
              <a:rPr lang="fr-FR" altLang="fr-FR" sz="1600" dirty="0" smtClean="0">
                <a:ea typeface="ＭＳ Ｐゴシック" pitchFamily="34" charset="-128"/>
                <a:cs typeface="Times New Roman" pitchFamily="18" charset="0"/>
              </a:rPr>
              <a:t>régime</a:t>
            </a:r>
            <a:endParaRPr lang="fr-FR" altLang="fr-FR" sz="1600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5</a:t>
            </a:fld>
            <a:endParaRPr lang="fr-CH" dirty="0"/>
          </a:p>
        </p:txBody>
      </p:sp>
      <p:pic>
        <p:nvPicPr>
          <p:cNvPr id="8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9419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Exploitant de taxi – Licence d’exploitation (4/4)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6</a:t>
            </a:fld>
            <a:endParaRPr lang="fr-CH" dirty="0"/>
          </a:p>
        </p:txBody>
      </p:sp>
      <p:pic>
        <p:nvPicPr>
          <p:cNvPr id="8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732013" y="1628800"/>
            <a:ext cx="7920880" cy="280667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1800" b="1" dirty="0">
                <a:ea typeface="ＭＳ Ｐゴシック" pitchFamily="34" charset="-128"/>
                <a:cs typeface="Times New Roman" pitchFamily="18" charset="0"/>
              </a:rPr>
              <a:t>Attribution d’une licence d’exploitation « zéro émissions »</a:t>
            </a:r>
          </a:p>
          <a:p>
            <a:pPr marL="0" indent="0">
              <a:buFontTx/>
              <a:buNone/>
            </a:pPr>
            <a:endParaRPr lang="fr-FR" altLang="fr-FR" sz="1800" dirty="0">
              <a:ea typeface="ＭＳ Ｐゴシック" pitchFamily="34" charset="-128"/>
              <a:cs typeface="Times New Roman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fr-FR" altLang="fr-FR" sz="1600" b="1" dirty="0" smtClean="0">
                <a:ea typeface="ＭＳ Ｐゴシック" pitchFamily="34" charset="-128"/>
                <a:cs typeface="Times New Roman" pitchFamily="18" charset="0"/>
              </a:rPr>
              <a:t>20 </a:t>
            </a:r>
            <a:r>
              <a:rPr lang="fr-FR" altLang="fr-FR" sz="1600" b="1" dirty="0">
                <a:ea typeface="ＭＳ Ｐゴシック" pitchFamily="34" charset="-128"/>
                <a:cs typeface="Times New Roman" pitchFamily="18" charset="0"/>
              </a:rPr>
              <a:t>licences par année civile </a:t>
            </a:r>
            <a:r>
              <a:rPr lang="fr-FR" altLang="fr-FR" sz="1600" dirty="0">
                <a:ea typeface="ＭＳ Ｐゴシック" pitchFamily="34" charset="-128"/>
                <a:cs typeface="Times New Roman" pitchFamily="18" charset="0"/>
              </a:rPr>
              <a:t>(15 licences pour la zone 1, et </a:t>
            </a:r>
            <a:r>
              <a:rPr lang="fr-FR" altLang="fr-FR" sz="1600" dirty="0" smtClean="0">
                <a:ea typeface="ＭＳ Ｐゴシック" pitchFamily="34" charset="-128"/>
                <a:cs typeface="Times New Roman" pitchFamily="18" charset="0"/>
              </a:rPr>
              <a:t>5 </a:t>
            </a:r>
            <a:r>
              <a:rPr lang="fr-FR" altLang="fr-FR" sz="1600" dirty="0">
                <a:ea typeface="ＭＳ Ｐゴシック" pitchFamily="34" charset="-128"/>
                <a:cs typeface="Times New Roman" pitchFamily="18" charset="0"/>
              </a:rPr>
              <a:t>pour les zones 2 à 6 confondues)</a:t>
            </a:r>
          </a:p>
          <a:p>
            <a:pPr marL="712788" lvl="2" indent="-260350" algn="just">
              <a:buSzPct val="80000"/>
              <a:buFont typeface="Arial" panose="020B0604020202020204" pitchFamily="34" charset="0"/>
              <a:buChar char="•"/>
            </a:pPr>
            <a:r>
              <a:rPr lang="fr-FR" altLang="fr-FR" sz="1400" dirty="0">
                <a:ea typeface="ＭＳ Ｐゴシック" pitchFamily="34" charset="-128"/>
                <a:cs typeface="Times New Roman" pitchFamily="18" charset="0"/>
              </a:rPr>
              <a:t>Un maximum de 3 licences par requérant (personne physique ou société commerciale) par année</a:t>
            </a:r>
          </a:p>
          <a:p>
            <a:pPr marL="712788" lvl="2" indent="-260350" algn="just">
              <a:buSzPct val="80000"/>
              <a:buFont typeface="Arial" panose="020B0604020202020204" pitchFamily="34" charset="0"/>
              <a:buChar char="•"/>
            </a:pPr>
            <a:r>
              <a:rPr lang="fr-FR" altLang="fr-FR" sz="1400" dirty="0">
                <a:ea typeface="ＭＳ Ｐゴシック" pitchFamily="34" charset="-128"/>
                <a:cs typeface="Times New Roman" pitchFamily="18" charset="0"/>
              </a:rPr>
              <a:t>Demande à présenter exclusivement via MyGuichet par les intéressés</a:t>
            </a:r>
          </a:p>
          <a:p>
            <a:pPr marL="342900" lvl="2" indent="-342900" algn="just">
              <a:buSzPct val="80000"/>
              <a:buFont typeface="+mj-lt"/>
              <a:buAutoNum type="arabicPeriod"/>
            </a:pPr>
            <a:endParaRPr lang="fr-FR" altLang="fr-FR" sz="1600" dirty="0" smtClean="0">
              <a:ea typeface="ＭＳ Ｐゴシック" pitchFamily="34" charset="-128"/>
              <a:cs typeface="Times New Roman" pitchFamily="18" charset="0"/>
            </a:endParaRPr>
          </a:p>
          <a:p>
            <a:pPr marL="342900" lvl="2" indent="-342900" algn="just">
              <a:buSzPct val="80000"/>
              <a:buFont typeface="+mj-lt"/>
              <a:buAutoNum type="arabicPeriod" startAt="2"/>
            </a:pPr>
            <a:r>
              <a:rPr lang="fr-FR" altLang="fr-FR" sz="1600" b="1" dirty="0" smtClean="0">
                <a:ea typeface="ＭＳ Ｐゴシック" pitchFamily="34" charset="-128"/>
                <a:cs typeface="Times New Roman" pitchFamily="18" charset="0"/>
              </a:rPr>
              <a:t>Plafond </a:t>
            </a:r>
            <a:r>
              <a:rPr lang="fr-FR" altLang="fr-FR" sz="1600" b="1" dirty="0">
                <a:ea typeface="ＭＳ Ｐゴシック" pitchFamily="34" charset="-128"/>
                <a:cs typeface="Times New Roman" pitchFamily="18" charset="0"/>
              </a:rPr>
              <a:t>global évolutif des licences ordinaires et zéro émissions de 1,5 taxis par 1000 habitants (actuellement 0,9 taxis par 1000 habitants)</a:t>
            </a:r>
          </a:p>
        </p:txBody>
      </p:sp>
    </p:spTree>
    <p:extLst>
      <p:ext uri="{BB962C8B-B14F-4D97-AF65-F5344CB8AC3E}">
        <p14:creationId xmlns:p14="http://schemas.microsoft.com/office/powerpoint/2010/main" val="9302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Conducteur de taxi – Carte de conducteur (1/2)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268760"/>
            <a:ext cx="7920880" cy="4929411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fr-FR" sz="1600" dirty="0">
                <a:cs typeface="Times New Roman" pitchFamily="18" charset="0"/>
              </a:rPr>
              <a:t>Le conducteur de taxi doit être titulaire d’une carte de conducteur </a:t>
            </a:r>
            <a:r>
              <a:rPr lang="fr-FR" sz="1600" b="1" dirty="0">
                <a:cs typeface="Times New Roman" pitchFamily="18" charset="0"/>
              </a:rPr>
              <a:t>délivrée par le MDDI</a:t>
            </a:r>
            <a:r>
              <a:rPr lang="fr-FR" sz="1600" dirty="0" smtClean="0">
                <a:cs typeface="Times New Roman" pitchFamily="18" charset="0"/>
              </a:rPr>
              <a:t>.</a:t>
            </a:r>
            <a:endParaRPr lang="fr-LU" sz="1600" dirty="0"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fr-FR" sz="1600" dirty="0">
                <a:cs typeface="Times New Roman" pitchFamily="18" charset="0"/>
              </a:rPr>
              <a:t>Pendant  son service, il l’affiche de manière visible. Elle renseigne les données d’identification du conducteur</a:t>
            </a:r>
            <a:r>
              <a:rPr lang="fr-FR" sz="1600" dirty="0" smtClean="0">
                <a:cs typeface="Times New Roman" pitchFamily="18" charset="0"/>
              </a:rPr>
              <a:t>.</a:t>
            </a:r>
          </a:p>
          <a:p>
            <a:pPr marL="0" indent="0" algn="just">
              <a:buFontTx/>
              <a:buNone/>
              <a:defRPr/>
            </a:pPr>
            <a:endParaRPr lang="fr-FR" sz="1600" dirty="0">
              <a:cs typeface="Times New Roman" pitchFamily="18" charset="0"/>
            </a:endParaRPr>
          </a:p>
          <a:p>
            <a:pPr marL="363538" algn="just">
              <a:buFont typeface="+mj-lt"/>
              <a:buAutoNum type="arabicPeriod"/>
              <a:defRPr/>
            </a:pPr>
            <a:r>
              <a:rPr lang="fr-FR" sz="1600" dirty="0">
                <a:cs typeface="Times New Roman" pitchFamily="18" charset="0"/>
              </a:rPr>
              <a:t>Conditions à remplir par le conducteur </a:t>
            </a:r>
          </a:p>
          <a:p>
            <a:pPr marL="763588" lvl="1" algn="just">
              <a:spcAft>
                <a:spcPts val="300"/>
              </a:spcAft>
              <a:buSzPct val="80000"/>
              <a:buFont typeface="+mj-lt"/>
              <a:buAutoNum type="arabicPeriod"/>
              <a:defRPr/>
            </a:pPr>
            <a:r>
              <a:rPr lang="fr-FR" sz="1400" dirty="0">
                <a:cs typeface="Times New Roman" pitchFamily="18" charset="0"/>
              </a:rPr>
              <a:t>Permis de conduire B depuis 2 ans au moins</a:t>
            </a:r>
            <a:endParaRPr lang="fr-LU" sz="1400" dirty="0">
              <a:cs typeface="Times New Roman" pitchFamily="18" charset="0"/>
            </a:endParaRPr>
          </a:p>
          <a:p>
            <a:pPr marL="763588" lvl="1" algn="just">
              <a:spcAft>
                <a:spcPts val="300"/>
              </a:spcAft>
              <a:buSzPct val="80000"/>
              <a:buFont typeface="+mj-lt"/>
              <a:buAutoNum type="arabicPeriod"/>
              <a:defRPr/>
            </a:pPr>
            <a:r>
              <a:rPr lang="fr-FR" sz="1400" dirty="0">
                <a:cs typeface="Times New Roman" pitchFamily="18" charset="0"/>
              </a:rPr>
              <a:t>Connaissances dans une des</a:t>
            </a:r>
            <a:r>
              <a:rPr lang="fr-LU" sz="1400" dirty="0">
                <a:cs typeface="Times New Roman" pitchFamily="18" charset="0"/>
              </a:rPr>
              <a:t> trois langues </a:t>
            </a:r>
            <a:r>
              <a:rPr lang="fr-LU" sz="1400" dirty="0" smtClean="0">
                <a:cs typeface="Times New Roman" pitchFamily="18" charset="0"/>
              </a:rPr>
              <a:t>officielles luxembourgeois</a:t>
            </a:r>
            <a:r>
              <a:rPr lang="fr-LU" sz="1400" dirty="0">
                <a:cs typeface="Times New Roman" pitchFamily="18" charset="0"/>
              </a:rPr>
              <a:t>, français, allemand </a:t>
            </a:r>
          </a:p>
          <a:p>
            <a:pPr marL="763588" lvl="1" algn="just">
              <a:spcAft>
                <a:spcPts val="300"/>
              </a:spcAft>
              <a:buSzPct val="80000"/>
              <a:buFont typeface="+mj-lt"/>
              <a:buAutoNum type="arabicPeriod"/>
              <a:defRPr/>
            </a:pPr>
            <a:r>
              <a:rPr lang="fr-LU" sz="1400" dirty="0">
                <a:cs typeface="Times New Roman" pitchFamily="18" charset="0"/>
              </a:rPr>
              <a:t>Exigences d’honorabilité </a:t>
            </a:r>
            <a:r>
              <a:rPr lang="fr-FR" sz="1400" dirty="0">
                <a:cs typeface="Times New Roman" pitchFamily="18" charset="0"/>
              </a:rPr>
              <a:t>casier judiciaire </a:t>
            </a:r>
            <a:endParaRPr lang="fr-LU" sz="1400" dirty="0">
              <a:cs typeface="Times New Roman" pitchFamily="18" charset="0"/>
            </a:endParaRPr>
          </a:p>
          <a:p>
            <a:pPr marL="763588" lvl="1" algn="just">
              <a:spcAft>
                <a:spcPts val="300"/>
              </a:spcAft>
              <a:buSzPct val="80000"/>
              <a:buFont typeface="+mj-lt"/>
              <a:buAutoNum type="arabicPeriod"/>
              <a:defRPr/>
            </a:pPr>
            <a:r>
              <a:rPr lang="fr-FR" sz="1400" dirty="0" smtClean="0">
                <a:cs typeface="Times New Roman" pitchFamily="18" charset="0"/>
              </a:rPr>
              <a:t>Séance </a:t>
            </a:r>
            <a:r>
              <a:rPr lang="fr-FR" sz="1400" dirty="0">
                <a:cs typeface="Times New Roman" pitchFamily="18" charset="0"/>
              </a:rPr>
              <a:t>d’information organisée par le MDDI </a:t>
            </a:r>
            <a:r>
              <a:rPr lang="fr-FR" sz="1400" dirty="0" smtClean="0">
                <a:cs typeface="Times New Roman" pitchFamily="18" charset="0"/>
              </a:rPr>
              <a:t>(législation, accueil client, gestion conflits, notions de secourisme)</a:t>
            </a:r>
            <a:endParaRPr lang="fr-FR" sz="1400" dirty="0">
              <a:cs typeface="Times New Roman" pitchFamily="18" charset="0"/>
            </a:endParaRPr>
          </a:p>
          <a:p>
            <a:pPr marL="363538" algn="just">
              <a:buFont typeface="+mj-lt"/>
              <a:buAutoNum type="arabicPeriod"/>
              <a:defRPr/>
            </a:pPr>
            <a:r>
              <a:rPr lang="fr-FR" sz="1600" dirty="0" smtClean="0">
                <a:cs typeface="Times New Roman" pitchFamily="18" charset="0"/>
              </a:rPr>
              <a:t>Validité </a:t>
            </a:r>
            <a:r>
              <a:rPr lang="fr-FR" sz="1600" dirty="0">
                <a:cs typeface="Times New Roman" pitchFamily="18" charset="0"/>
              </a:rPr>
              <a:t>de la carte de conducteur</a:t>
            </a:r>
          </a:p>
          <a:p>
            <a:pPr lvl="1" algn="just">
              <a:buSzPct val="80000"/>
              <a:defRPr/>
            </a:pPr>
            <a:r>
              <a:rPr lang="fr-FR" sz="1400" dirty="0" smtClean="0">
                <a:cs typeface="Times New Roman" pitchFamily="18" charset="0"/>
              </a:rPr>
              <a:t>10 ans</a:t>
            </a:r>
            <a:endParaRPr lang="fr-FR" sz="1400" dirty="0">
              <a:cs typeface="Times New Roman" pitchFamily="18" charset="0"/>
            </a:endParaRPr>
          </a:p>
          <a:p>
            <a:pPr marL="363538" algn="just">
              <a:buFont typeface="+mj-lt"/>
              <a:buAutoNum type="arabicPeriod"/>
              <a:defRPr/>
            </a:pPr>
            <a:r>
              <a:rPr lang="fr-LU" sz="1600" dirty="0">
                <a:cs typeface="Times New Roman" pitchFamily="18" charset="0"/>
              </a:rPr>
              <a:t>Déchéance de validité de la carte </a:t>
            </a:r>
            <a:r>
              <a:rPr lang="fr-FR" sz="1600" dirty="0">
                <a:cs typeface="Times New Roman" pitchFamily="18" charset="0"/>
              </a:rPr>
              <a:t>de conducteur</a:t>
            </a:r>
            <a:endParaRPr lang="fr-LU" altLang="fr-FR" sz="1800" dirty="0">
              <a:cs typeface="Times New Roman" pitchFamily="18" charset="0"/>
            </a:endParaRPr>
          </a:p>
          <a:p>
            <a:pPr marL="762000" lvl="1" indent="-361950" algn="just">
              <a:buSzPct val="80000"/>
              <a:buFont typeface="+mj-lt"/>
              <a:buAutoNum type="arabicPeriod"/>
            </a:pPr>
            <a:r>
              <a:rPr lang="fr-LU" altLang="fr-FR" sz="1400" dirty="0">
                <a:ea typeface="ＭＳ Ｐゴシック" pitchFamily="34" charset="-128"/>
                <a:cs typeface="Times New Roman" pitchFamily="18" charset="0"/>
              </a:rPr>
              <a:t>Cessation de l’activité de conducteur de taxi</a:t>
            </a:r>
          </a:p>
          <a:p>
            <a:pPr marL="762000" lvl="1" indent="-361950" algn="just">
              <a:buSzPct val="80000"/>
              <a:buFont typeface="+mj-lt"/>
              <a:buAutoNum type="arabicPeriod"/>
            </a:pPr>
            <a:r>
              <a:rPr lang="fr-LU" altLang="fr-FR" sz="1400" dirty="0">
                <a:ea typeface="ＭＳ Ｐゴシック" pitchFamily="34" charset="-128"/>
                <a:cs typeface="Times New Roman" pitchFamily="18" charset="0"/>
              </a:rPr>
              <a:t>Cession à un </a:t>
            </a:r>
            <a:r>
              <a:rPr lang="fr-LU" altLang="fr-FR" sz="1400" dirty="0" smtClean="0">
                <a:ea typeface="ＭＳ Ｐゴシック" pitchFamily="34" charset="-128"/>
                <a:cs typeface="Times New Roman" pitchFamily="18" charset="0"/>
              </a:rPr>
              <a:t>tiers</a:t>
            </a:r>
            <a:endParaRPr lang="fr-LU" altLang="fr-FR" sz="1400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7</a:t>
            </a:fld>
            <a:endParaRPr lang="fr-CH" dirty="0"/>
          </a:p>
        </p:txBody>
      </p:sp>
      <p:pic>
        <p:nvPicPr>
          <p:cNvPr id="8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42467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Conducteur de taxi – Carte de conducteur (2/2)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8</a:t>
            </a:fld>
            <a:endParaRPr lang="fr-CH" dirty="0"/>
          </a:p>
        </p:txBody>
      </p:sp>
      <p:pic>
        <p:nvPicPr>
          <p:cNvPr id="8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972012" y="4516992"/>
            <a:ext cx="719142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000" i="1" dirty="0" smtClean="0">
                <a:solidFill>
                  <a:srgbClr val="000000"/>
                </a:solidFill>
                <a:latin typeface="Calibri" pitchFamily="34" charset="0"/>
              </a:rPr>
              <a:t>Modèle de carte de conducteur de taxi</a:t>
            </a:r>
            <a:endParaRPr lang="fr-FR" altLang="fr-FR" sz="1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35" y="2356992"/>
            <a:ext cx="3510000" cy="2160000"/>
          </a:xfrm>
          <a:prstGeom prst="rect">
            <a:avLst/>
          </a:prstGeom>
          <a:noFill/>
          <a:ln w="317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12" y="2353484"/>
            <a:ext cx="3510954" cy="2160000"/>
          </a:xfrm>
          <a:prstGeom prst="rect">
            <a:avLst/>
          </a:prstGeom>
          <a:noFill/>
          <a:ln w="317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5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Taxis &amp; Equipements (1/8)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9</a:t>
            </a:fld>
            <a:endParaRPr lang="fr-CH" dirty="0"/>
          </a:p>
        </p:txBody>
      </p:sp>
      <p:pic>
        <p:nvPicPr>
          <p:cNvPr id="21" name="Picture 4" descr="C:\Users\SXE478\AppData\Local\Temp\7zE5D40.tmp\TAXI_logo_CMJN.eps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6309320"/>
            <a:ext cx="1085234" cy="27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971600" y="1268966"/>
            <a:ext cx="5040560" cy="267305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1800" b="1" dirty="0">
                <a:ea typeface="Times New Roman" pitchFamily="18" charset="0"/>
                <a:cs typeface="Calibri" pitchFamily="34" charset="0"/>
              </a:rPr>
              <a:t>Equipements </a:t>
            </a:r>
            <a:r>
              <a:rPr lang="fr-FR" sz="1800" dirty="0">
                <a:ea typeface="Times New Roman" pitchFamily="18" charset="0"/>
                <a:cs typeface="Calibri" pitchFamily="34" charset="0"/>
              </a:rPr>
              <a:t> </a:t>
            </a:r>
          </a:p>
          <a:p>
            <a:pPr marL="0" indent="0" algn="just">
              <a:buFontTx/>
              <a:buNone/>
              <a:defRPr/>
            </a:pPr>
            <a:endParaRPr lang="fr-FR" sz="1800" dirty="0">
              <a:ea typeface="Times New Roman" pitchFamily="18" charset="0"/>
              <a:cs typeface="Calibri" pitchFamily="34" charset="0"/>
            </a:endParaRPr>
          </a:p>
          <a:p>
            <a:pPr marL="361950" indent="-361950">
              <a:buFont typeface="+mj-lt"/>
              <a:buAutoNum type="arabicPeriod"/>
              <a:defRPr/>
            </a:pPr>
            <a:r>
              <a:rPr lang="fr-FR" sz="1600" dirty="0">
                <a:ea typeface="Times New Roman" pitchFamily="18" charset="0"/>
                <a:cs typeface="Calibri" pitchFamily="34" charset="0"/>
              </a:rPr>
              <a:t>Taximètre scellé et vérifié (avec carnet de métrologie) </a:t>
            </a:r>
            <a:endParaRPr lang="fr-LU" sz="1600" dirty="0">
              <a:ea typeface="Times New Roman" pitchFamily="18" charset="0"/>
              <a:cs typeface="Calibri" pitchFamily="34" charset="0"/>
            </a:endParaRPr>
          </a:p>
          <a:p>
            <a:pPr marL="361950" indent="-361950">
              <a:buFont typeface="+mj-lt"/>
              <a:buAutoNum type="arabicPeriod"/>
              <a:defRPr/>
            </a:pPr>
            <a:r>
              <a:rPr lang="fr-LU" sz="1600" dirty="0">
                <a:ea typeface="Times New Roman" pitchFamily="18" charset="0"/>
                <a:cs typeface="Calibri" pitchFamily="34" charset="0"/>
              </a:rPr>
              <a:t>T</a:t>
            </a:r>
            <a:r>
              <a:rPr lang="fr-FR" sz="1600" dirty="0">
                <a:ea typeface="Times New Roman" pitchFamily="18" charset="0"/>
                <a:cs typeface="Calibri" pitchFamily="34" charset="0"/>
              </a:rPr>
              <a:t>ableau-taxi</a:t>
            </a:r>
            <a:r>
              <a:rPr lang="fr-LU" sz="1600" dirty="0">
                <a:ea typeface="Times New Roman" pitchFamily="18" charset="0"/>
                <a:cs typeface="Calibri" pitchFamily="34" charset="0"/>
              </a:rPr>
              <a:t> </a:t>
            </a:r>
            <a:endParaRPr lang="fr-LU" sz="1600" dirty="0" smtClean="0">
              <a:ea typeface="Times New Roman" pitchFamily="18" charset="0"/>
              <a:cs typeface="Calibri" pitchFamily="34" charset="0"/>
            </a:endParaRPr>
          </a:p>
          <a:p>
            <a:pPr marL="361950" indent="-361950">
              <a:buFont typeface="+mj-lt"/>
              <a:buAutoNum type="arabicPeriod"/>
              <a:defRPr/>
            </a:pPr>
            <a:r>
              <a:rPr lang="fr-FR" sz="1600" dirty="0" smtClean="0">
                <a:ea typeface="Times New Roman" pitchFamily="18" charset="0"/>
                <a:cs typeface="Calibri" pitchFamily="34" charset="0"/>
              </a:rPr>
              <a:t>Panneau lumineux</a:t>
            </a:r>
            <a:endParaRPr lang="fr-FR" sz="1600" dirty="0">
              <a:ea typeface="Times New Roman" pitchFamily="18" charset="0"/>
              <a:cs typeface="Calibri" pitchFamily="34" charset="0"/>
            </a:endParaRPr>
          </a:p>
          <a:p>
            <a:pPr marL="361950" indent="-361950">
              <a:buFont typeface="+mj-lt"/>
              <a:buAutoNum type="arabicPeriod"/>
              <a:defRPr/>
            </a:pPr>
            <a:r>
              <a:rPr lang="fr-FR" sz="1600" dirty="0" smtClean="0">
                <a:ea typeface="Times New Roman" pitchFamily="18" charset="0"/>
                <a:cs typeface="Calibri" pitchFamily="34" charset="0"/>
              </a:rPr>
              <a:t>Plaque-zone-taxi</a:t>
            </a:r>
            <a:endParaRPr lang="fr-LU" sz="1600" dirty="0" smtClean="0">
              <a:ea typeface="Times New Roman" pitchFamily="18" charset="0"/>
              <a:cs typeface="Calibri" pitchFamily="34" charset="0"/>
            </a:endParaRPr>
          </a:p>
          <a:p>
            <a:pPr marL="361950" indent="-361950">
              <a:buFont typeface="+mj-lt"/>
              <a:buAutoNum type="arabicPeriod"/>
              <a:defRPr/>
            </a:pPr>
            <a:r>
              <a:rPr lang="fr-LU" sz="1600" dirty="0" smtClean="0">
                <a:ea typeface="Times New Roman" pitchFamily="18" charset="0"/>
                <a:cs typeface="Calibri" pitchFamily="34" charset="0"/>
              </a:rPr>
              <a:t>Affiche des tarifs</a:t>
            </a:r>
            <a:endParaRPr lang="fr-FR" sz="1600" dirty="0">
              <a:ea typeface="Times New Roman" pitchFamily="18" charset="0"/>
              <a:cs typeface="Calibri" pitchFamily="34" charset="0"/>
            </a:endParaRPr>
          </a:p>
          <a:p>
            <a:pPr marL="0" indent="0">
              <a:buNone/>
              <a:defRPr/>
            </a:pPr>
            <a:endParaRPr lang="fr-FR" sz="1600" dirty="0">
              <a:ea typeface="Times New Roman" pitchFamily="18" charset="0"/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fr-FR" sz="1600" dirty="0">
                <a:ea typeface="Times New Roman" pitchFamily="18" charset="0"/>
                <a:cs typeface="Calibri" pitchFamily="34" charset="0"/>
              </a:rPr>
              <a:t>(abolition du « T »,disque-taxi)</a:t>
            </a:r>
          </a:p>
        </p:txBody>
      </p:sp>
    </p:spTree>
    <p:extLst>
      <p:ext uri="{BB962C8B-B14F-4D97-AF65-F5344CB8AC3E}">
        <p14:creationId xmlns:p14="http://schemas.microsoft.com/office/powerpoint/2010/main" val="3913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1281</Words>
  <Application>Microsoft Office PowerPoint</Application>
  <PresentationFormat>Affichage à l'écran (4:3)</PresentationFormat>
  <Paragraphs>281</Paragraphs>
  <Slides>27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Modèle par défaut</vt:lpstr>
      <vt:lpstr>Présentation de la réforme des taxis </vt:lpstr>
      <vt:lpstr>Présentation de la réforme - Grandes lignes</vt:lpstr>
      <vt:lpstr>Exploitant de taxi – Licence d’exploitation (1/4)</vt:lpstr>
      <vt:lpstr>Exploitant de taxi – Licence d’exploitation (2/4)</vt:lpstr>
      <vt:lpstr>Exploitant de taxi – Licence d’exploitation (3/4)</vt:lpstr>
      <vt:lpstr>Exploitant de taxi – Licence d’exploitation (4/4)</vt:lpstr>
      <vt:lpstr>Conducteur de taxi – Carte de conducteur (1/2)</vt:lpstr>
      <vt:lpstr>Conducteur de taxi – Carte de conducteur (2/2)</vt:lpstr>
      <vt:lpstr>Taxis &amp; Equipements (1/8)</vt:lpstr>
      <vt:lpstr>Taxis &amp; Equipements (2/8)</vt:lpstr>
      <vt:lpstr>Taxis &amp; Equipements (3/8)</vt:lpstr>
      <vt:lpstr>Taxis &amp; Equipements (4/8)</vt:lpstr>
      <vt:lpstr>Taxis &amp; Equipements (5/8)</vt:lpstr>
      <vt:lpstr>Taxis &amp; Equipements (6/8)</vt:lpstr>
      <vt:lpstr>Taxis &amp; Equipements (7/8)</vt:lpstr>
      <vt:lpstr>Taxis &amp; Equipements (8/8)</vt:lpstr>
      <vt:lpstr>Présentation PowerPoint</vt:lpstr>
      <vt:lpstr>Critères environnementaux (1/2)</vt:lpstr>
      <vt:lpstr>Critères environnementaux (2/2)</vt:lpstr>
      <vt:lpstr>Présentation PowerPoint</vt:lpstr>
      <vt:lpstr>Sanctions (1/3)</vt:lpstr>
      <vt:lpstr>Sanctions (2/3)</vt:lpstr>
      <vt:lpstr>Sanctions (2/3)</vt:lpstr>
      <vt:lpstr>Etat des lieux législatif et réglementaire</vt:lpstr>
      <vt:lpstr> Ce qui change pour les clients </vt:lpstr>
      <vt:lpstr> Recommandations pratiques </vt:lpstr>
      <vt:lpstr>Questions?</vt:lpstr>
    </vt:vector>
  </TitlesOfParts>
  <Company>CIE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Administrator</dc:creator>
  <cp:lastModifiedBy>admin</cp:lastModifiedBy>
  <cp:revision>349</cp:revision>
  <cp:lastPrinted>2016-07-06T12:46:41Z</cp:lastPrinted>
  <dcterms:created xsi:type="dcterms:W3CDTF">2014-02-06T11:46:14Z</dcterms:created>
  <dcterms:modified xsi:type="dcterms:W3CDTF">2016-07-11T13:36:17Z</dcterms:modified>
</cp:coreProperties>
</file>