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commentAuthors.xml" ContentType="application/vnd.openxmlformats-officedocument.presentationml.commentAuthors+xml"/>
  <Default Extension="vml" ContentType="application/vnd.openxmlformats-officedocument.vmlDrawing"/>
  <Default Extension="tiff" ContentType="image/tif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06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8" r:id="rId3"/>
    <p:sldId id="267" r:id="rId4"/>
    <p:sldId id="259" r:id="rId5"/>
    <p:sldId id="261" r:id="rId6"/>
    <p:sldId id="264" r:id="rId7"/>
    <p:sldId id="263" r:id="rId8"/>
    <p:sldId id="265" r:id="rId9"/>
    <p:sldId id="266" r:id="rId10"/>
  </p:sldIdLst>
  <p:sldSz cx="9144000" cy="6858000" type="screen4x3"/>
  <p:notesSz cx="6858000" cy="9144000"/>
  <p:custDataLst>
    <p:tags r:id="rId13"/>
  </p:custDataLst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24">
          <p15:clr>
            <a:srgbClr val="A4A3A4"/>
          </p15:clr>
        </p15:guide>
        <p15:guide id="2" orient="horz" pos="876">
          <p15:clr>
            <a:srgbClr val="A4A3A4"/>
          </p15:clr>
        </p15:guide>
        <p15:guide id="3" orient="horz" pos="3848">
          <p15:clr>
            <a:srgbClr val="A4A3A4"/>
          </p15:clr>
        </p15:guide>
        <p15:guide id="4" pos="67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324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an Steil" initials="YS" lastIdx="8" clrIdx="0">
    <p:extLst>
      <p:ext uri="{19B8F6BF-5375-455C-9EA6-DF929625EA0E}">
        <p15:presenceInfo xmlns:p15="http://schemas.microsoft.com/office/powerpoint/2012/main" xmlns="" userId="S-1-5-21-3210268068-3955779823-4248853682-5899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612583"/>
    <a:srgbClr val="000000"/>
    <a:srgbClr val="FFFFFF"/>
    <a:srgbClr val="BDCF06"/>
    <a:srgbClr val="FF3333"/>
    <a:srgbClr val="A6A6A6"/>
    <a:srgbClr val="FF993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378" autoAdjust="0"/>
    <p:restoredTop sz="93841" autoAdjust="0"/>
  </p:normalViewPr>
  <p:slideViewPr>
    <p:cSldViewPr snapToGrid="0" showGuides="1">
      <p:cViewPr varScale="1">
        <p:scale>
          <a:sx n="110" d="100"/>
          <a:sy n="110" d="100"/>
        </p:scale>
        <p:origin x="-1422" y="-90"/>
      </p:cViewPr>
      <p:guideLst>
        <p:guide orient="horz" pos="324"/>
        <p:guide orient="horz" pos="876"/>
        <p:guide orient="horz" pos="3848"/>
        <p:guide pos="679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 showGuides="1">
      <p:cViewPr varScale="1">
        <p:scale>
          <a:sx n="53" d="100"/>
          <a:sy n="53" d="100"/>
        </p:scale>
        <p:origin x="-1842" y="-90"/>
      </p:cViewPr>
      <p:guideLst>
        <p:guide orient="horz" pos="2880"/>
        <p:guide pos="3244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519940" y="216000"/>
            <a:ext cx="4374789" cy="457200"/>
          </a:xfrm>
          <a:prstGeom prst="rect">
            <a:avLst/>
          </a:prstGeom>
        </p:spPr>
        <p:txBody>
          <a:bodyPr vert="horz" lIns="108000" tIns="0" rIns="108000" bIns="0" rtlCol="0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502024" y="8489576"/>
            <a:ext cx="2971800" cy="457200"/>
          </a:xfrm>
          <a:prstGeom prst="rect">
            <a:avLst/>
          </a:prstGeom>
        </p:spPr>
        <p:txBody>
          <a:bodyPr vert="horz" lIns="108000" tIns="0" rIns="108000" bIns="0" rtlCol="0"/>
          <a:lstStyle/>
          <a:p>
            <a:endParaRPr lang="de-DE" sz="1200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5038180" y="8489576"/>
            <a:ext cx="1119001" cy="457200"/>
          </a:xfrm>
          <a:prstGeom prst="rect">
            <a:avLst/>
          </a:prstGeom>
        </p:spPr>
        <p:txBody>
          <a:bodyPr vert="horz" lIns="108000" tIns="0" rIns="108000" bIns="0" rtlCol="0"/>
          <a:lstStyle/>
          <a:p>
            <a:fld id="{B7A5CD9C-B285-418F-961F-F8C946A4EAFF}" type="slidenum">
              <a:rPr lang="de-DE" sz="1200"/>
              <a:pPr/>
              <a:t>‹N°›</a:t>
            </a:fld>
            <a:endParaRPr lang="de-DE" sz="1200"/>
          </a:p>
        </p:txBody>
      </p:sp>
      <p:cxnSp>
        <p:nvCxnSpPr>
          <p:cNvPr id="7" name="Gerade Verbindung 6"/>
          <p:cNvCxnSpPr/>
          <p:nvPr/>
        </p:nvCxnSpPr>
        <p:spPr>
          <a:xfrm>
            <a:off x="502024" y="216000"/>
            <a:ext cx="0" cy="448235"/>
          </a:xfrm>
          <a:prstGeom prst="line">
            <a:avLst/>
          </a:prstGeom>
          <a:ln w="3175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Gerade Verbindung 7"/>
          <p:cNvCxnSpPr/>
          <p:nvPr/>
        </p:nvCxnSpPr>
        <p:spPr>
          <a:xfrm>
            <a:off x="502024" y="8498541"/>
            <a:ext cx="0" cy="448235"/>
          </a:xfrm>
          <a:prstGeom prst="line">
            <a:avLst/>
          </a:prstGeom>
          <a:ln w="3175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9" name="Picture 20" descr="infas_Logo_11mm_sw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140800" y="216000"/>
            <a:ext cx="411163" cy="225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7088150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9AC9D1-8640-47CB-ACCC-26471A1A5863}" type="datetimeFigureOut">
              <a:rPr lang="de-DE" smtClean="0"/>
              <a:pPr/>
              <a:t>28.02.2017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758DE7-002E-4280-81E3-E50707A7AACC}" type="slidenum">
              <a:rPr lang="de-DE" smtClean="0"/>
              <a:pPr/>
              <a:t>‹N°›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41233929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oleObject" Target="../embeddings/oleObject2.bin"/><Relationship Id="rId7" Type="http://schemas.openxmlformats.org/officeDocument/2006/relationships/image" Target="../media/image5.tiff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tiff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">
    <p:bg>
      <p:bgPr>
        <a:solidFill>
          <a:srgbClr val="BDCF0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kt 5" hidden="1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xmlns="" val="4109537371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p:oleObj spid="_x0000_s2100" name="think-cell Folie" r:id="rId3" imgW="360" imgH="360" progId="">
              <p:embed/>
            </p:oleObj>
          </a:graphicData>
        </a:graphic>
      </p:graphicFrame>
      <p:pic>
        <p:nvPicPr>
          <p:cNvPr id="4" name="Grafik 3"/>
          <p:cNvPicPr>
            <a:picLocks noChangeAspect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18513"/>
          <a:stretch/>
        </p:blipFill>
        <p:spPr>
          <a:xfrm>
            <a:off x="6210267" y="6057981"/>
            <a:ext cx="2221200" cy="571419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077913" y="514350"/>
            <a:ext cx="7345362" cy="2459038"/>
          </a:xfrm>
        </p:spPr>
        <p:txBody>
          <a:bodyPr lIns="0"/>
          <a:lstStyle>
            <a:lvl1pPr>
              <a:lnSpc>
                <a:spcPts val="6500"/>
              </a:lnSpc>
              <a:defRPr sz="7200">
                <a:solidFill>
                  <a:srgbClr val="612583"/>
                </a:solidFill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077914" y="2982531"/>
            <a:ext cx="7345362" cy="1453439"/>
          </a:xfrm>
        </p:spPr>
        <p:txBody>
          <a:bodyPr lIns="0"/>
          <a:lstStyle>
            <a:lvl1pPr marL="0" indent="0" algn="l">
              <a:lnSpc>
                <a:spcPts val="3200"/>
              </a:lnSpc>
              <a:buNone/>
              <a:defRPr sz="2800" b="1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/>
              <a:t>Formatvorlage des Untertitelmasters durch Klicken bearbeiten</a:t>
            </a:r>
          </a:p>
        </p:txBody>
      </p:sp>
      <p:pic>
        <p:nvPicPr>
          <p:cNvPr id="8" name="Grafik 7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74090" y="6011799"/>
            <a:ext cx="4420439" cy="910209"/>
          </a:xfrm>
          <a:prstGeom prst="rect">
            <a:avLst/>
          </a:prstGeom>
        </p:spPr>
      </p:pic>
      <p:pic>
        <p:nvPicPr>
          <p:cNvPr id="11" name="Grafik 10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498355" y="4607701"/>
            <a:ext cx="1826060" cy="476364"/>
          </a:xfrm>
          <a:prstGeom prst="rect">
            <a:avLst/>
          </a:prstGeom>
        </p:spPr>
      </p:pic>
      <p:pic>
        <p:nvPicPr>
          <p:cNvPr id="12" name="Grafik 11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74675" y="4607700"/>
            <a:ext cx="3217178" cy="471185"/>
          </a:xfrm>
          <a:prstGeom prst="rect">
            <a:avLst/>
          </a:prstGeom>
        </p:spPr>
      </p:pic>
      <p:pic>
        <p:nvPicPr>
          <p:cNvPr id="13" name="Grafik 12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669792" y="4666576"/>
            <a:ext cx="1620000" cy="303749"/>
          </a:xfrm>
          <a:prstGeom prst="rect">
            <a:avLst/>
          </a:prstGeom>
        </p:spPr>
      </p:pic>
      <p:sp>
        <p:nvSpPr>
          <p:cNvPr id="14" name="Textfeld 13"/>
          <p:cNvSpPr txBox="1"/>
          <p:nvPr userDrawn="1"/>
        </p:nvSpPr>
        <p:spPr>
          <a:xfrm>
            <a:off x="6578352" y="4435971"/>
            <a:ext cx="161294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" b="1" dirty="0">
                <a:solidFill>
                  <a:srgbClr val="FFFFFF"/>
                </a:solidFill>
              </a:rPr>
              <a:t>Mit der Durchführung beauftragt:</a:t>
            </a:r>
          </a:p>
        </p:txBody>
      </p:sp>
    </p:spTree>
    <p:extLst>
      <p:ext uri="{BB962C8B-B14F-4D97-AF65-F5344CB8AC3E}">
        <p14:creationId xmlns:p14="http://schemas.microsoft.com/office/powerpoint/2010/main" xmlns="" val="16881728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">
    <p:bg>
      <p:bgPr>
        <a:solidFill>
          <a:srgbClr val="BDCF0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el 1"/>
          <p:cNvSpPr>
            <a:spLocks noGrp="1"/>
          </p:cNvSpPr>
          <p:nvPr>
            <p:ph type="ctrTitle"/>
          </p:nvPr>
        </p:nvSpPr>
        <p:spPr>
          <a:xfrm>
            <a:off x="1077913" y="514350"/>
            <a:ext cx="7345362" cy="2459038"/>
          </a:xfrm>
        </p:spPr>
        <p:txBody>
          <a:bodyPr lIns="0"/>
          <a:lstStyle>
            <a:lvl1pPr>
              <a:lnSpc>
                <a:spcPts val="6500"/>
              </a:lnSpc>
              <a:defRPr sz="7200">
                <a:solidFill>
                  <a:srgbClr val="612583"/>
                </a:solidFill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  <p:pic>
        <p:nvPicPr>
          <p:cNvPr id="5" name="Grafik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74090" y="6011799"/>
            <a:ext cx="4420439" cy="910209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18513"/>
          <a:stretch/>
        </p:blipFill>
        <p:spPr>
          <a:xfrm>
            <a:off x="6210267" y="6057981"/>
            <a:ext cx="2221200" cy="5714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6503004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seite">
    <p:bg>
      <p:bgPr>
        <a:solidFill>
          <a:srgbClr val="BDCF0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kt 5" hidden="1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xmlns="" val="453311019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p:oleObj spid="_x0000_s4145" name="think-cell Folie" r:id="rId3" imgW="360" imgH="360" progId="">
              <p:embed/>
            </p:oleObj>
          </a:graphicData>
        </a:graphic>
      </p:graphicFrame>
      <p:pic>
        <p:nvPicPr>
          <p:cNvPr id="11" name="Grafik 10"/>
          <p:cNvPicPr>
            <a:picLocks noChangeAspect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18513"/>
          <a:stretch/>
        </p:blipFill>
        <p:spPr>
          <a:xfrm>
            <a:off x="7472200" y="6424026"/>
            <a:ext cx="1494000" cy="384342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077912" y="128016"/>
            <a:ext cx="7672896" cy="996696"/>
          </a:xfrm>
        </p:spPr>
        <p:txBody>
          <a:bodyPr lIns="0" anchor="ctr" anchorCtr="0"/>
          <a:lstStyle>
            <a:lvl1pPr>
              <a:defRPr sz="3200">
                <a:solidFill>
                  <a:srgbClr val="612583"/>
                </a:solidFill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  <p:pic>
        <p:nvPicPr>
          <p:cNvPr id="8" name="Grafik 7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33724" y="6424026"/>
            <a:ext cx="2196413" cy="452261"/>
          </a:xfrm>
          <a:prstGeom prst="rect">
            <a:avLst/>
          </a:prstGeom>
        </p:spPr>
      </p:pic>
      <p:sp>
        <p:nvSpPr>
          <p:cNvPr id="7" name="Fußzeilenplatzhalter 6"/>
          <p:cNvSpPr>
            <a:spLocks noGrp="1"/>
          </p:cNvSpPr>
          <p:nvPr>
            <p:ph type="ftr" sz="quarter" idx="10"/>
          </p:nvPr>
        </p:nvSpPr>
        <p:spPr>
          <a:xfrm>
            <a:off x="712744" y="6424613"/>
            <a:ext cx="3447776" cy="360000"/>
          </a:xfrm>
        </p:spPr>
        <p:txBody>
          <a:bodyPr lIns="0"/>
          <a:lstStyle/>
          <a:p>
            <a:pPr>
              <a:lnSpc>
                <a:spcPts val="1300"/>
              </a:lnSpc>
            </a:pPr>
            <a:r>
              <a:rPr lang="de-DE"/>
              <a:t>Ihre Antworten für eine bessere Mobilität</a:t>
            </a:r>
            <a:endParaRPr lang="de-DE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1"/>
          </p:nvPr>
        </p:nvSpPr>
        <p:spPr>
          <a:xfrm>
            <a:off x="251714" y="6416822"/>
            <a:ext cx="507238" cy="215444"/>
          </a:xfrm>
        </p:spPr>
        <p:txBody>
          <a:bodyPr/>
          <a:lstStyle>
            <a:lvl1pPr>
              <a:defRPr b="1"/>
            </a:lvl1pPr>
          </a:lstStyle>
          <a:p>
            <a:fld id="{EC394455-EBE5-457D-B188-43FCED0FE3BE}" type="slidenum">
              <a:rPr lang="de-DE" smtClean="0"/>
              <a:pPr/>
              <a:t>‹N°›</a:t>
            </a:fld>
            <a:endParaRPr lang="de-DE" dirty="0"/>
          </a:p>
        </p:txBody>
      </p:sp>
      <p:sp>
        <p:nvSpPr>
          <p:cNvPr id="15" name="Rechteck 14"/>
          <p:cNvSpPr/>
          <p:nvPr userDrawn="1"/>
        </p:nvSpPr>
        <p:spPr>
          <a:xfrm>
            <a:off x="0" y="1124712"/>
            <a:ext cx="9144000" cy="52120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" name="Textplatzhalter 16"/>
          <p:cNvSpPr>
            <a:spLocks noGrp="1"/>
          </p:cNvSpPr>
          <p:nvPr>
            <p:ph type="body" sz="quarter" idx="12"/>
          </p:nvPr>
        </p:nvSpPr>
        <p:spPr>
          <a:xfrm>
            <a:off x="1077913" y="1390333"/>
            <a:ext cx="6988175" cy="4718367"/>
          </a:xfrm>
        </p:spPr>
        <p:txBody>
          <a:bodyPr lIns="0" rIns="0" numCol="1" spcCol="0">
            <a:noAutofit/>
          </a:bodyPr>
          <a:lstStyle>
            <a:lvl1pPr marL="0" indent="0">
              <a:buFontTx/>
              <a:buNone/>
              <a:defRPr b="0">
                <a:solidFill>
                  <a:srgbClr val="000000"/>
                </a:solidFill>
                <a:latin typeface="+mn-lt"/>
              </a:defRPr>
            </a:lvl1pPr>
            <a:lvl2pPr marL="0" indent="0">
              <a:buFontTx/>
              <a:buNone/>
              <a:defRPr b="0">
                <a:solidFill>
                  <a:srgbClr val="000000"/>
                </a:solidFill>
                <a:latin typeface="+mn-lt"/>
              </a:defRPr>
            </a:lvl2pPr>
            <a:lvl3pPr marL="0" indent="0">
              <a:buFontTx/>
              <a:buNone/>
              <a:defRPr/>
            </a:lvl3pPr>
            <a:lvl4pPr marL="0" indent="0">
              <a:buFontTx/>
              <a:buNone/>
              <a:defRPr/>
            </a:lvl4pPr>
            <a:lvl5pPr marL="0" indent="0">
              <a:buFontTx/>
              <a:buNone/>
              <a:defRPr/>
            </a:lvl5pPr>
          </a:lstStyle>
          <a:p>
            <a:pPr lvl="0"/>
            <a:r>
              <a:rPr lang="de-DE" dirty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xmlns="" val="900331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oleObject" Target="../embeddings/oleObject1.bin"/><Relationship Id="rId5" Type="http://schemas.openxmlformats.org/officeDocument/2006/relationships/vmlDrawing" Target="../drawings/vmlDrawing1.v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kt 3" hidden="1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xmlns="" val="1289692987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p:oleObj spid="_x0000_s1077" name="think-cell Folie" r:id="rId6" imgW="360" imgH="360" progId="">
              <p:embed/>
            </p:oleObj>
          </a:graphicData>
        </a:graphic>
      </p:graphicFrame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96850" y="514350"/>
            <a:ext cx="6318738" cy="1143000"/>
          </a:xfrm>
          <a:prstGeom prst="rect">
            <a:avLst/>
          </a:prstGeom>
        </p:spPr>
        <p:txBody>
          <a:bodyPr vert="horz" lIns="108000" tIns="45720" rIns="108000" bIns="45720" rtlCol="0" anchor="t" anchorCtr="0">
            <a:noAutofit/>
          </a:bodyPr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96850" y="1617662"/>
            <a:ext cx="6318738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96850" y="6416822"/>
            <a:ext cx="507238" cy="215444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l">
              <a:defRPr sz="1400">
                <a:solidFill>
                  <a:srgbClr val="FFFFFF"/>
                </a:solidFill>
              </a:defRPr>
            </a:lvl1pPr>
          </a:lstStyle>
          <a:p>
            <a:fld id="{EC394455-EBE5-457D-B188-43FCED0FE3BE}" type="slidenum">
              <a:rPr lang="de-DE" smtClean="0"/>
              <a:pPr/>
              <a:t>‹N°›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712744" y="6465888"/>
            <a:ext cx="3447776" cy="360000"/>
          </a:xfrm>
          <a:prstGeom prst="rect">
            <a:avLst/>
          </a:prstGeom>
          <a:noFill/>
          <a:ln>
            <a:noFill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08000" tIns="0" rIns="108000" bIns="46800">
            <a:noAutofit/>
          </a:bodyPr>
          <a:lstStyle>
            <a:lvl1pPr>
              <a:defRPr kumimoji="0" lang="de-DE" sz="1000" b="1" i="0" u="none" strike="noStrike" kern="0" cap="none" spc="0" normalizeH="0" baseline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defRPr>
            </a:lvl1pPr>
          </a:lstStyle>
          <a:p>
            <a:pPr>
              <a:lnSpc>
                <a:spcPts val="1300"/>
              </a:lnSpc>
            </a:pPr>
            <a:r>
              <a:rPr lang="de-DE"/>
              <a:t>Ihre Antworten für eine bessere Mobilität</a:t>
            </a:r>
          </a:p>
        </p:txBody>
      </p:sp>
    </p:spTree>
    <p:extLst>
      <p:ext uri="{BB962C8B-B14F-4D97-AF65-F5344CB8AC3E}">
        <p14:creationId xmlns:p14="http://schemas.microsoft.com/office/powerpoint/2010/main" xmlns="" val="4153358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22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9388" indent="-179388" algn="l" defTabSz="914400" rtl="0" eaLnBrk="1" latinLnBrk="0" hangingPunct="1">
        <a:spcBef>
          <a:spcPts val="0"/>
        </a:spcBef>
        <a:spcAft>
          <a:spcPts val="600"/>
        </a:spcAft>
        <a:buFont typeface="Symbol" panose="05050102010706020507" pitchFamily="18" charset="2"/>
        <a:buChar char="-"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625475" indent="-168275" algn="l" defTabSz="914400" rtl="0" eaLnBrk="1" latinLnBrk="0" hangingPunct="1">
        <a:spcBef>
          <a:spcPts val="0"/>
        </a:spcBef>
        <a:spcAft>
          <a:spcPts val="600"/>
        </a:spcAft>
        <a:buFont typeface="Symbol" panose="05050102010706020507" pitchFamily="18" charset="2"/>
        <a:buChar char="-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073150" indent="-158750" algn="l" defTabSz="914400" rtl="0" eaLnBrk="1" latinLnBrk="0" hangingPunct="1">
        <a:spcBef>
          <a:spcPts val="0"/>
        </a:spcBef>
        <a:spcAft>
          <a:spcPts val="600"/>
        </a:spcAft>
        <a:buFont typeface="Symbol" panose="05050102010706020507" pitchFamily="18" charset="2"/>
        <a:buChar char="-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520825" indent="-149225" algn="l" defTabSz="914400" rtl="0" eaLnBrk="1" latinLnBrk="0" hangingPunct="1">
        <a:spcBef>
          <a:spcPts val="0"/>
        </a:spcBef>
        <a:spcAft>
          <a:spcPts val="600"/>
        </a:spcAft>
        <a:buFont typeface="Symbol" panose="05050102010706020507" pitchFamily="18" charset="2"/>
        <a:buChar char="-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978025" indent="-149225" algn="l" defTabSz="914400" rtl="0" eaLnBrk="1" latinLnBrk="0" hangingPunct="1">
        <a:spcBef>
          <a:spcPts val="0"/>
        </a:spcBef>
        <a:spcAft>
          <a:spcPts val="600"/>
        </a:spcAft>
        <a:buFont typeface="Symbol" panose="05050102010706020507" pitchFamily="18" charset="2"/>
        <a:buChar char="-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Relationship Id="rId9" Type="http://schemas.openxmlformats.org/officeDocument/2006/relationships/image" Target="../media/image1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kt 3" hidden="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574851979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p:oleObj spid="_x0000_s3121" name="think-cell Folie" r:id="rId3" imgW="360" imgH="360" progId="">
              <p:embed/>
            </p:oleObj>
          </a:graphicData>
        </a:graphic>
      </p:graphicFrame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>
              <a:lnSpc>
                <a:spcPts val="6500"/>
              </a:lnSpc>
            </a:pPr>
            <a:r>
              <a:rPr lang="de-DE" sz="7200" dirty="0"/>
              <a:t>Ihre Antworten </a:t>
            </a:r>
            <a:br>
              <a:rPr lang="de-DE" sz="7200" dirty="0"/>
            </a:br>
            <a:r>
              <a:rPr lang="de-DE" sz="7200" dirty="0"/>
              <a:t>für eine bessere Mobilität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/>
              <a:t>Pressekonferenz am 28. Februar 2017</a:t>
            </a:r>
          </a:p>
        </p:txBody>
      </p:sp>
    </p:spTree>
    <p:extLst>
      <p:ext uri="{BB962C8B-B14F-4D97-AF65-F5344CB8AC3E}">
        <p14:creationId xmlns:p14="http://schemas.microsoft.com/office/powerpoint/2010/main" xmlns="" val="2694807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 anchor="ctr" anchorCtr="0"/>
          <a:lstStyle/>
          <a:p>
            <a:r>
              <a:rPr lang="de-DE" dirty="0"/>
              <a:t>Warum eine Mobilitätsstudie?</a:t>
            </a: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lnSpc>
                <a:spcPts val="1300"/>
              </a:lnSpc>
            </a:pPr>
            <a:r>
              <a:rPr lang="de-DE" dirty="0"/>
              <a:t>Ihre Antworten für eine bessere Mobilität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C394455-EBE5-457D-B188-43FCED0FE3BE}" type="slidenum">
              <a:rPr lang="de-DE" smtClean="0"/>
              <a:pPr/>
              <a:t>2</a:t>
            </a:fld>
            <a:endParaRPr lang="de-DE" dirty="0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/>
          </p:nvPr>
        </p:nvSpPr>
        <p:spPr>
          <a:xfrm>
            <a:off x="1077913" y="1390333"/>
            <a:ext cx="6988175" cy="4718367"/>
          </a:xfrm>
        </p:spPr>
        <p:txBody>
          <a:bodyPr/>
          <a:lstStyle/>
          <a:p>
            <a:pPr marL="285750" indent="-285750">
              <a:spcAft>
                <a:spcPts val="1800"/>
              </a:spcAft>
              <a:buClr>
                <a:schemeClr val="accent2"/>
              </a:buClr>
              <a:buSzPct val="150000"/>
              <a:buFont typeface="Arial" panose="020B0604020202020204" pitchFamily="34" charset="0"/>
              <a:buChar char="•"/>
            </a:pPr>
            <a:r>
              <a:rPr lang="de-DE" dirty="0"/>
              <a:t>Mobilität muss nachhaltiger werden.</a:t>
            </a:r>
          </a:p>
          <a:p>
            <a:pPr marL="285750" indent="-285750">
              <a:spcAft>
                <a:spcPts val="1800"/>
              </a:spcAft>
              <a:buClr>
                <a:schemeClr val="accent2"/>
              </a:buClr>
              <a:buSzPct val="150000"/>
              <a:buFont typeface="Arial" panose="020B0604020202020204" pitchFamily="34" charset="0"/>
              <a:buChar char="•"/>
            </a:pPr>
            <a:r>
              <a:rPr lang="de-DE" dirty="0"/>
              <a:t>Dazu müssen wir wissen, wie sie heute abläuft.</a:t>
            </a:r>
          </a:p>
          <a:p>
            <a:pPr marL="285750" indent="-285750">
              <a:spcAft>
                <a:spcPts val="1800"/>
              </a:spcAft>
              <a:buClr>
                <a:schemeClr val="accent2"/>
              </a:buClr>
              <a:buSzPct val="150000"/>
              <a:buFont typeface="Arial" panose="020B0604020202020204" pitchFamily="34" charset="0"/>
              <a:buChar char="•"/>
            </a:pPr>
            <a:r>
              <a:rPr lang="de-DE" dirty="0"/>
              <a:t>Eine Befragung der Verkehrsteilnehmer</a:t>
            </a:r>
            <a:br>
              <a:rPr lang="de-DE" dirty="0"/>
            </a:br>
            <a:r>
              <a:rPr lang="de-DE" dirty="0"/>
              <a:t>ist dafür ein wichtiger Baustein.</a:t>
            </a:r>
          </a:p>
          <a:p>
            <a:pPr marL="285750" indent="-285750">
              <a:spcAft>
                <a:spcPts val="1800"/>
              </a:spcAft>
              <a:buClr>
                <a:schemeClr val="accent2"/>
              </a:buClr>
              <a:buSzPct val="150000"/>
              <a:buFont typeface="Arial" panose="020B0604020202020204" pitchFamily="34" charset="0"/>
              <a:buChar char="•"/>
            </a:pPr>
            <a:r>
              <a:rPr lang="de-DE" dirty="0"/>
              <a:t>Die letzte landesweite Erhebung in Luxemburg </a:t>
            </a:r>
            <a:br>
              <a:rPr lang="de-DE" dirty="0"/>
            </a:br>
            <a:r>
              <a:rPr lang="de-DE" dirty="0"/>
              <a:t>liegt über 20 Jahre zurück.</a:t>
            </a:r>
          </a:p>
          <a:p>
            <a:pPr marL="285750" indent="-285750">
              <a:spcAft>
                <a:spcPts val="1800"/>
              </a:spcAft>
              <a:buClr>
                <a:schemeClr val="accent2"/>
              </a:buClr>
              <a:buSzPct val="150000"/>
              <a:buFont typeface="Arial" panose="020B0604020202020204" pitchFamily="34" charset="0"/>
              <a:buChar char="•"/>
            </a:pPr>
            <a:r>
              <a:rPr lang="de-DE" dirty="0"/>
              <a:t>Daher ist eine neue Datenbasis für die landesweite</a:t>
            </a:r>
            <a:br>
              <a:rPr lang="de-DE" dirty="0"/>
            </a:br>
            <a:r>
              <a:rPr lang="de-DE" dirty="0"/>
              <a:t>und regionale Verkehrsplanung unabdingbar.</a:t>
            </a:r>
          </a:p>
          <a:p>
            <a:pPr marL="285750" indent="-285750">
              <a:spcAft>
                <a:spcPts val="1800"/>
              </a:spcAft>
              <a:buClr>
                <a:schemeClr val="accent2"/>
              </a:buClr>
              <a:buSzPct val="150000"/>
              <a:buFont typeface="Arial" panose="020B0604020202020204" pitchFamily="34" charset="0"/>
              <a:buChar char="•"/>
            </a:pPr>
            <a:r>
              <a:rPr lang="de-DE" dirty="0"/>
              <a:t>Die Erhebung wurde nach einer europaweiten </a:t>
            </a:r>
            <a:br>
              <a:rPr lang="de-DE" dirty="0"/>
            </a:br>
            <a:r>
              <a:rPr lang="de-DE" dirty="0"/>
              <a:t>Ausschreibung an infas in Bonn vergeben. </a:t>
            </a:r>
          </a:p>
          <a:p>
            <a:pPr marL="285750" indent="-285750">
              <a:buClr>
                <a:schemeClr val="accent2"/>
              </a:buClr>
              <a:buSzPct val="150000"/>
              <a:buFont typeface="Arial" panose="020B0604020202020204" pitchFamily="34" charset="0"/>
              <a:buChar char="•"/>
            </a:pPr>
            <a:r>
              <a:rPr lang="de-DE" dirty="0"/>
              <a:t>infas ist ein spezialisierter Partner und </a:t>
            </a:r>
            <a:br>
              <a:rPr lang="de-DE" dirty="0"/>
            </a:br>
            <a:r>
              <a:rPr lang="de-DE" dirty="0"/>
              <a:t>hat die aktuellen nationalen Erhebungen </a:t>
            </a:r>
            <a:br>
              <a:rPr lang="de-DE" dirty="0"/>
            </a:br>
            <a:r>
              <a:rPr lang="de-DE" dirty="0"/>
              <a:t>in Deutschland und Österreich durchgeführt.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739879" y="1390651"/>
            <a:ext cx="3278740" cy="1968776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739019" y="3522966"/>
            <a:ext cx="3279600" cy="1965397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240420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 anchor="ctr" anchorCtr="0"/>
          <a:lstStyle/>
          <a:p>
            <a:r>
              <a:rPr lang="de-DE" dirty="0"/>
              <a:t>Wer wird kontaktiert?</a:t>
            </a: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lnSpc>
                <a:spcPts val="1300"/>
              </a:lnSpc>
            </a:pPr>
            <a:r>
              <a:rPr lang="de-DE" dirty="0"/>
              <a:t>Ihre Antworten für eine bessere Mobilität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C394455-EBE5-457D-B188-43FCED0FE3BE}" type="slidenum">
              <a:rPr lang="de-DE" smtClean="0"/>
              <a:pPr/>
              <a:t>3</a:t>
            </a:fld>
            <a:endParaRPr lang="de-DE" dirty="0"/>
          </a:p>
        </p:txBody>
      </p:sp>
      <p:sp>
        <p:nvSpPr>
          <p:cNvPr id="11" name="Textplatzhalter 6"/>
          <p:cNvSpPr>
            <a:spLocks noGrp="1"/>
          </p:cNvSpPr>
          <p:nvPr>
            <p:ph type="body" sz="quarter" idx="12"/>
          </p:nvPr>
        </p:nvSpPr>
        <p:spPr>
          <a:xfrm>
            <a:off x="1087438" y="1342708"/>
            <a:ext cx="6988175" cy="4718367"/>
          </a:xfrm>
        </p:spPr>
        <p:txBody>
          <a:bodyPr/>
          <a:lstStyle/>
          <a:p>
            <a:r>
              <a:rPr lang="de-DE" b="1" dirty="0">
                <a:solidFill>
                  <a:srgbClr val="612583"/>
                </a:solidFill>
              </a:rPr>
              <a:t>40.000 Haushalte aus dem Großherzogtum …</a:t>
            </a:r>
          </a:p>
          <a:p>
            <a:pPr marL="180975" indent="-180975">
              <a:buFontTx/>
              <a:buChar char="-"/>
            </a:pPr>
            <a:r>
              <a:rPr lang="de-DE" dirty="0"/>
              <a:t>auf Basis einer Stichprobe aus dem Melderegister</a:t>
            </a:r>
          </a:p>
          <a:p>
            <a:pPr marL="180975" indent="-180975">
              <a:buFontTx/>
              <a:buChar char="-"/>
            </a:pPr>
            <a:r>
              <a:rPr lang="de-DE" dirty="0"/>
              <a:t>mit Ergebnissen für alle Bevölkerungsgruppen und Verkehrsarten</a:t>
            </a:r>
          </a:p>
          <a:p>
            <a:pPr marL="180975" indent="-180975">
              <a:buFontTx/>
              <a:buChar char="-"/>
            </a:pPr>
            <a:r>
              <a:rPr lang="de-DE" dirty="0"/>
              <a:t>und für alle Kommunen</a:t>
            </a:r>
          </a:p>
        </p:txBody>
      </p:sp>
      <p:sp>
        <p:nvSpPr>
          <p:cNvPr id="12" name="Textplatzhalter 6"/>
          <p:cNvSpPr txBox="1">
            <a:spLocks/>
          </p:cNvSpPr>
          <p:nvPr/>
        </p:nvSpPr>
        <p:spPr>
          <a:xfrm>
            <a:off x="4240213" y="2843046"/>
            <a:ext cx="4903787" cy="4718367"/>
          </a:xfrm>
          <a:prstGeom prst="rect">
            <a:avLst/>
          </a:prstGeom>
        </p:spPr>
        <p:txBody>
          <a:bodyPr vert="horz" lIns="0" tIns="45720" rIns="0" bIns="45720" numCol="1" spcCol="0" rtlCol="0">
            <a:no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spcAft>
                <a:spcPts val="600"/>
              </a:spcAft>
              <a:buFontTx/>
              <a:buNone/>
              <a:defRPr sz="1600" b="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spcBef>
                <a:spcPts val="0"/>
              </a:spcBef>
              <a:spcAft>
                <a:spcPts val="600"/>
              </a:spcAft>
              <a:buFontTx/>
              <a:buNone/>
              <a:defRPr sz="1600" b="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0" indent="0" algn="l" defTabSz="914400" rtl="0" eaLnBrk="1" latinLnBrk="0" hangingPunct="1">
              <a:spcBef>
                <a:spcPts val="0"/>
              </a:spcBef>
              <a:spcAft>
                <a:spcPts val="600"/>
              </a:spcAft>
              <a:buFontTx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0" indent="0" algn="l" defTabSz="914400" rtl="0" eaLnBrk="1" latinLnBrk="0" hangingPunct="1">
              <a:spcBef>
                <a:spcPts val="0"/>
              </a:spcBef>
              <a:spcAft>
                <a:spcPts val="600"/>
              </a:spcAft>
              <a:buFontTx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0" indent="0" algn="l" defTabSz="914400" rtl="0" eaLnBrk="1" latinLnBrk="0" hangingPunct="1">
              <a:spcBef>
                <a:spcPts val="0"/>
              </a:spcBef>
              <a:spcAft>
                <a:spcPts val="600"/>
              </a:spcAft>
              <a:buFontTx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b="1" dirty="0">
                <a:solidFill>
                  <a:srgbClr val="612583"/>
                </a:solidFill>
              </a:rPr>
              <a:t>… und 45.000 Grenzgängerinnen und Grenzgänger</a:t>
            </a:r>
          </a:p>
          <a:p>
            <a:pPr marL="180975" indent="-180975">
              <a:buFontTx/>
              <a:buChar char="-"/>
            </a:pPr>
            <a:r>
              <a:rPr lang="de-DE" dirty="0"/>
              <a:t>aus Frankreich, Belgien und Deutschland</a:t>
            </a:r>
          </a:p>
        </p:txBody>
      </p:sp>
      <p:sp>
        <p:nvSpPr>
          <p:cNvPr id="13" name="Textplatzhalter 6"/>
          <p:cNvSpPr txBox="1">
            <a:spLocks/>
          </p:cNvSpPr>
          <p:nvPr/>
        </p:nvSpPr>
        <p:spPr>
          <a:xfrm>
            <a:off x="5837703" y="4307458"/>
            <a:ext cx="2257341" cy="1406185"/>
          </a:xfrm>
          <a:prstGeom prst="rect">
            <a:avLst/>
          </a:prstGeom>
        </p:spPr>
        <p:txBody>
          <a:bodyPr vert="horz" lIns="0" tIns="45720" rIns="0" bIns="45720" numCol="1" spcCol="0" rtlCol="0">
            <a:no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spcAft>
                <a:spcPts val="600"/>
              </a:spcAft>
              <a:buFontTx/>
              <a:buNone/>
              <a:defRPr sz="1600" b="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spcBef>
                <a:spcPts val="0"/>
              </a:spcBef>
              <a:spcAft>
                <a:spcPts val="600"/>
              </a:spcAft>
              <a:buFontTx/>
              <a:buNone/>
              <a:defRPr sz="1600" b="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0" indent="0" algn="l" defTabSz="914400" rtl="0" eaLnBrk="1" latinLnBrk="0" hangingPunct="1">
              <a:spcBef>
                <a:spcPts val="0"/>
              </a:spcBef>
              <a:spcAft>
                <a:spcPts val="600"/>
              </a:spcAft>
              <a:buFontTx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0" indent="0" algn="l" defTabSz="914400" rtl="0" eaLnBrk="1" latinLnBrk="0" hangingPunct="1">
              <a:spcBef>
                <a:spcPts val="0"/>
              </a:spcBef>
              <a:spcAft>
                <a:spcPts val="600"/>
              </a:spcAft>
              <a:buFontTx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0" indent="0" algn="l" defTabSz="914400" rtl="0" eaLnBrk="1" latinLnBrk="0" hangingPunct="1">
              <a:spcBef>
                <a:spcPts val="0"/>
              </a:spcBef>
              <a:spcAft>
                <a:spcPts val="600"/>
              </a:spcAft>
              <a:buFontTx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b="1" dirty="0">
                <a:solidFill>
                  <a:srgbClr val="612583"/>
                </a:solidFill>
              </a:rPr>
              <a:t>So entsteht ein </a:t>
            </a:r>
          </a:p>
          <a:p>
            <a:r>
              <a:rPr lang="de-DE" b="1" dirty="0">
                <a:solidFill>
                  <a:srgbClr val="612583"/>
                </a:solidFill>
              </a:rPr>
              <a:t>vollständiges Bild </a:t>
            </a:r>
          </a:p>
          <a:p>
            <a:r>
              <a:rPr lang="de-DE" b="1" dirty="0">
                <a:solidFill>
                  <a:srgbClr val="612583"/>
                </a:solidFill>
              </a:rPr>
              <a:t>der Alltagsmobilität </a:t>
            </a:r>
          </a:p>
          <a:p>
            <a:r>
              <a:rPr lang="de-DE" b="1" dirty="0">
                <a:solidFill>
                  <a:srgbClr val="612583"/>
                </a:solidFill>
              </a:rPr>
              <a:t>in Luxemburg!</a:t>
            </a:r>
            <a:endParaRPr lang="de-DE" dirty="0"/>
          </a:p>
        </p:txBody>
      </p:sp>
      <p:grpSp>
        <p:nvGrpSpPr>
          <p:cNvPr id="20" name="Gruppieren 19"/>
          <p:cNvGrpSpPr/>
          <p:nvPr/>
        </p:nvGrpSpPr>
        <p:grpSpPr>
          <a:xfrm>
            <a:off x="645682" y="3294865"/>
            <a:ext cx="3707801" cy="2562831"/>
            <a:chOff x="4113426" y="3781765"/>
            <a:chExt cx="2796439" cy="1932898"/>
          </a:xfrm>
        </p:grpSpPr>
        <p:sp>
          <p:nvSpPr>
            <p:cNvPr id="6" name="Ellipse 5"/>
            <p:cNvSpPr/>
            <p:nvPr/>
          </p:nvSpPr>
          <p:spPr>
            <a:xfrm>
              <a:off x="4945746" y="4313743"/>
              <a:ext cx="817419" cy="7620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7" name="Textfeld 6"/>
            <p:cNvSpPr txBox="1"/>
            <p:nvPr/>
          </p:nvSpPr>
          <p:spPr>
            <a:xfrm>
              <a:off x="4113426" y="5314553"/>
              <a:ext cx="9589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000" b="1" dirty="0">
                  <a:solidFill>
                    <a:srgbClr val="612583"/>
                  </a:solidFill>
                </a:rPr>
                <a:t>90.000 täglich </a:t>
              </a:r>
            </a:p>
            <a:p>
              <a:r>
                <a:rPr lang="de-DE" sz="1000" b="1" dirty="0">
                  <a:solidFill>
                    <a:srgbClr val="612583"/>
                  </a:solidFill>
                </a:rPr>
                <a:t>aus Frankreich</a:t>
              </a:r>
            </a:p>
          </p:txBody>
        </p:sp>
        <p:sp>
          <p:nvSpPr>
            <p:cNvPr id="14" name="Textfeld 13"/>
            <p:cNvSpPr txBox="1"/>
            <p:nvPr/>
          </p:nvSpPr>
          <p:spPr>
            <a:xfrm>
              <a:off x="4168749" y="3781765"/>
              <a:ext cx="9589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000" b="1" dirty="0">
                  <a:solidFill>
                    <a:srgbClr val="612583"/>
                  </a:solidFill>
                </a:rPr>
                <a:t>43.000 täglich </a:t>
              </a:r>
            </a:p>
            <a:p>
              <a:r>
                <a:rPr lang="de-DE" sz="1000" b="1" dirty="0">
                  <a:solidFill>
                    <a:srgbClr val="612583"/>
                  </a:solidFill>
                </a:rPr>
                <a:t>aus Belgien</a:t>
              </a:r>
            </a:p>
          </p:txBody>
        </p:sp>
        <p:sp>
          <p:nvSpPr>
            <p:cNvPr id="15" name="Textfeld 14"/>
            <p:cNvSpPr txBox="1"/>
            <p:nvPr/>
          </p:nvSpPr>
          <p:spPr>
            <a:xfrm>
              <a:off x="5849959" y="3838544"/>
              <a:ext cx="105990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000" b="1" dirty="0">
                  <a:solidFill>
                    <a:srgbClr val="612583"/>
                  </a:solidFill>
                </a:rPr>
                <a:t>43.000 täglich </a:t>
              </a:r>
            </a:p>
            <a:p>
              <a:r>
                <a:rPr lang="de-DE" sz="1000" b="1" dirty="0">
                  <a:solidFill>
                    <a:srgbClr val="612583"/>
                  </a:solidFill>
                </a:rPr>
                <a:t>aus Deutschland</a:t>
              </a:r>
            </a:p>
          </p:txBody>
        </p:sp>
        <p:sp>
          <p:nvSpPr>
            <p:cNvPr id="16" name="Textfeld 15"/>
            <p:cNvSpPr txBox="1"/>
            <p:nvPr/>
          </p:nvSpPr>
          <p:spPr>
            <a:xfrm>
              <a:off x="5056399" y="4475021"/>
              <a:ext cx="595035" cy="4154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de-DE" sz="1050" b="1" dirty="0" err="1">
                  <a:solidFill>
                    <a:schemeClr val="bg1"/>
                  </a:solidFill>
                </a:rPr>
                <a:t>Luxem</a:t>
              </a:r>
              <a:r>
                <a:rPr lang="de-DE" sz="1050" b="1" dirty="0">
                  <a:solidFill>
                    <a:schemeClr val="bg1"/>
                  </a:solidFill>
                </a:rPr>
                <a:t>-</a:t>
              </a:r>
            </a:p>
            <a:p>
              <a:pPr algn="ctr"/>
              <a:r>
                <a:rPr lang="de-DE" sz="1050" b="1" dirty="0" err="1">
                  <a:solidFill>
                    <a:schemeClr val="bg1"/>
                  </a:solidFill>
                </a:rPr>
                <a:t>burg</a:t>
              </a:r>
              <a:endParaRPr lang="de-DE" sz="1050" b="1" dirty="0">
                <a:solidFill>
                  <a:schemeClr val="bg1"/>
                </a:solidFill>
              </a:endParaRPr>
            </a:p>
          </p:txBody>
        </p:sp>
        <p:sp>
          <p:nvSpPr>
            <p:cNvPr id="17" name="Pfeil: nach unten 16"/>
            <p:cNvSpPr/>
            <p:nvPr/>
          </p:nvSpPr>
          <p:spPr>
            <a:xfrm rot="12755831">
              <a:off x="4807018" y="5000981"/>
              <a:ext cx="498763" cy="389110"/>
            </a:xfrm>
            <a:prstGeom prst="downArrow">
              <a:avLst/>
            </a:prstGeom>
            <a:solidFill>
              <a:srgbClr val="61258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8" name="Pfeil: nach unten 17"/>
            <p:cNvSpPr/>
            <p:nvPr/>
          </p:nvSpPr>
          <p:spPr>
            <a:xfrm rot="2876120">
              <a:off x="5604809" y="4144775"/>
              <a:ext cx="357096" cy="327765"/>
            </a:xfrm>
            <a:prstGeom prst="downArrow">
              <a:avLst/>
            </a:prstGeom>
            <a:solidFill>
              <a:srgbClr val="61258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9" name="Pfeil: nach unten 18"/>
            <p:cNvSpPr/>
            <p:nvPr/>
          </p:nvSpPr>
          <p:spPr>
            <a:xfrm rot="19253130">
              <a:off x="4878395" y="4064538"/>
              <a:ext cx="357096" cy="327765"/>
            </a:xfrm>
            <a:prstGeom prst="downArrow">
              <a:avLst/>
            </a:prstGeom>
            <a:solidFill>
              <a:srgbClr val="61258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</p:spTree>
    <p:extLst>
      <p:ext uri="{BB962C8B-B14F-4D97-AF65-F5344CB8AC3E}">
        <p14:creationId xmlns:p14="http://schemas.microsoft.com/office/powerpoint/2010/main" xmlns="" val="596399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 anchor="ctr" anchorCtr="0"/>
          <a:lstStyle/>
          <a:p>
            <a:r>
              <a:rPr lang="de-DE" dirty="0"/>
              <a:t>Wie funktioniert die Erhebung?</a:t>
            </a: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lnSpc>
                <a:spcPts val="1300"/>
              </a:lnSpc>
            </a:pPr>
            <a:r>
              <a:rPr lang="de-DE" dirty="0"/>
              <a:t>Ihre Antworten für eine bessere Mobilität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C394455-EBE5-457D-B188-43FCED0FE3BE}" type="slidenum">
              <a:rPr lang="de-DE" smtClean="0"/>
              <a:pPr/>
              <a:t>4</a:t>
            </a:fld>
            <a:endParaRPr lang="de-DE" dirty="0"/>
          </a:p>
        </p:txBody>
      </p:sp>
      <p:sp>
        <p:nvSpPr>
          <p:cNvPr id="8" name="Textplatzhalter 6"/>
          <p:cNvSpPr>
            <a:spLocks noGrp="1"/>
          </p:cNvSpPr>
          <p:nvPr>
            <p:ph type="body" sz="quarter" idx="12"/>
          </p:nvPr>
        </p:nvSpPr>
        <p:spPr>
          <a:xfrm>
            <a:off x="1077913" y="1390333"/>
            <a:ext cx="6988175" cy="4718367"/>
          </a:xfrm>
        </p:spPr>
        <p:txBody>
          <a:bodyPr/>
          <a:lstStyle/>
          <a:p>
            <a:pPr marL="285750" indent="-285750">
              <a:spcAft>
                <a:spcPts val="1800"/>
              </a:spcAft>
              <a:buClr>
                <a:schemeClr val="accent2"/>
              </a:buClr>
              <a:buSzPct val="150000"/>
              <a:buFont typeface="Arial" panose="020B0604020202020204" pitchFamily="34" charset="0"/>
              <a:buChar char="•"/>
            </a:pPr>
            <a:r>
              <a:rPr lang="de-DE" dirty="0"/>
              <a:t>Alle nach dem wissenschaftlichen Zufallsverfahren ausgewählten Personen erhalten eine Einladung per Post.</a:t>
            </a:r>
          </a:p>
          <a:p>
            <a:pPr marL="285750" indent="-285750">
              <a:spcAft>
                <a:spcPts val="1800"/>
              </a:spcAft>
              <a:buClr>
                <a:schemeClr val="accent2"/>
              </a:buClr>
              <a:buSzPct val="150000"/>
              <a:buFont typeface="Arial" panose="020B0604020202020204" pitchFamily="34" charset="0"/>
              <a:buChar char="•"/>
            </a:pPr>
            <a:r>
              <a:rPr lang="de-DE" dirty="0"/>
              <a:t>Die Einladungen werden gestaffelt in zwei Phasen außerhalb der Ferienzeit </a:t>
            </a:r>
            <a:br>
              <a:rPr lang="de-DE" dirty="0"/>
            </a:br>
            <a:r>
              <a:rPr lang="de-DE" dirty="0"/>
              <a:t>im März und Mai verschickt.</a:t>
            </a:r>
          </a:p>
          <a:p>
            <a:pPr marL="285750" indent="-285750">
              <a:spcAft>
                <a:spcPts val="1800"/>
              </a:spcAft>
              <a:buClr>
                <a:schemeClr val="accent2"/>
              </a:buClr>
              <a:buSzPct val="150000"/>
              <a:buFont typeface="Arial" panose="020B0604020202020204" pitchFamily="34" charset="0"/>
              <a:buChar char="•"/>
            </a:pPr>
            <a:r>
              <a:rPr lang="de-DE" dirty="0"/>
              <a:t>Damit wird sichergestellt, dass nicht nur die Verkehrssituation in einer einzelnen Woche sondern im Querschnitt zuverlässig abgebildet wird.</a:t>
            </a:r>
          </a:p>
          <a:p>
            <a:pPr marL="285750" indent="-285750">
              <a:spcAft>
                <a:spcPts val="1800"/>
              </a:spcAft>
              <a:buClr>
                <a:schemeClr val="accent2"/>
              </a:buClr>
              <a:buSzPct val="150000"/>
              <a:buFont typeface="Arial" panose="020B0604020202020204" pitchFamily="34" charset="0"/>
              <a:buChar char="•"/>
            </a:pPr>
            <a:r>
              <a:rPr lang="de-DE" dirty="0"/>
              <a:t>Die Beantwortung ist online, telefonisch oder schriftlich möglich.</a:t>
            </a:r>
          </a:p>
          <a:p>
            <a:pPr marL="285750" indent="-285750">
              <a:spcAft>
                <a:spcPts val="1800"/>
              </a:spcAft>
              <a:buClr>
                <a:schemeClr val="accent2"/>
              </a:buClr>
              <a:buSzPct val="150000"/>
              <a:buFont typeface="Arial" panose="020B0604020202020204" pitchFamily="34" charset="0"/>
              <a:buChar char="•"/>
            </a:pPr>
            <a:r>
              <a:rPr lang="de-DE" dirty="0"/>
              <a:t>Dazu stehen mit Französisch, Luxemburgisch, Deutsch, Portugiesisch und Englisch fünf Sprachen zur Verfügung.</a:t>
            </a:r>
          </a:p>
        </p:txBody>
      </p:sp>
      <p:pic>
        <p:nvPicPr>
          <p:cNvPr id="7" name="Picture 5" descr="M:\6100.NEPS E1 HE 2015 B100\Vertragsrelevante Unterlagen Gesamtförderphase\Abstimmung CAWI\20160719\macbook.pn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2750" t="24568" r="22318" b="12764"/>
          <a:stretch/>
        </p:blipFill>
        <p:spPr bwMode="auto">
          <a:xfrm>
            <a:off x="2932850" y="4712933"/>
            <a:ext cx="2352920" cy="15382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6" descr="M:\6100.NEPS E1 HE 2015 B100\Vertragsrelevante Unterlagen Gesamtförderphase\Abstimmung CAWI\20160719\ipad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3381" t="16217" r="33238" b="13716"/>
          <a:stretch/>
        </p:blipFill>
        <p:spPr bwMode="auto">
          <a:xfrm>
            <a:off x="1785081" y="4905168"/>
            <a:ext cx="1104227" cy="13282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10" descr="M:\6100.NEPS E1 HE 2015 B100\Vertragsrelevante Unterlagen Gesamtförderphase\Abstimmung CAWI\20160719\iphone.pn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43313" t="7999" r="43458" b="50658"/>
          <a:stretch/>
        </p:blipFill>
        <p:spPr bwMode="auto">
          <a:xfrm>
            <a:off x="1011774" y="5082412"/>
            <a:ext cx="642681" cy="11509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Grafik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478368" y="4712933"/>
            <a:ext cx="1535996" cy="1650951"/>
          </a:xfrm>
          <a:prstGeom prst="rect">
            <a:avLst/>
          </a:prstGeom>
        </p:spPr>
      </p:pic>
      <p:pic>
        <p:nvPicPr>
          <p:cNvPr id="11" name="Grafik 1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380470" y="5482053"/>
            <a:ext cx="638388" cy="679425"/>
          </a:xfrm>
          <a:prstGeom prst="rect">
            <a:avLst/>
          </a:prstGeom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79255" y="4819520"/>
            <a:ext cx="1607280" cy="9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51480" y="5031743"/>
            <a:ext cx="763200" cy="8492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7" name="Picture 7"/>
          <p:cNvPicPr>
            <a:picLocks noChangeAspect="1" noChangeArrowheads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2500"/>
          <a:stretch/>
        </p:blipFill>
        <p:spPr bwMode="auto">
          <a:xfrm>
            <a:off x="1098358" y="5291842"/>
            <a:ext cx="475200" cy="722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747000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5" descr="M:\6100.NEPS E1 HE 2015 B100\Vertragsrelevante Unterlagen Gesamtförderphase\Abstimmung CAWI\20160719\macbook.pn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2750" t="24568" r="22318" b="12764"/>
          <a:stretch/>
        </p:blipFill>
        <p:spPr bwMode="auto">
          <a:xfrm>
            <a:off x="4341395" y="3116204"/>
            <a:ext cx="4338148" cy="28361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 anchor="ctr" anchorCtr="0"/>
          <a:lstStyle/>
          <a:p>
            <a:r>
              <a:rPr lang="de-DE" dirty="0"/>
              <a:t>Wie läuft es für die Teilnehmer ab?</a:t>
            </a: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lnSpc>
                <a:spcPts val="1300"/>
              </a:lnSpc>
            </a:pPr>
            <a:r>
              <a:rPr lang="de-DE" dirty="0"/>
              <a:t>Ihre Antworten für eine bessere Mobilität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C394455-EBE5-457D-B188-43FCED0FE3BE}" type="slidenum">
              <a:rPr lang="de-DE" smtClean="0"/>
              <a:pPr/>
              <a:t>5</a:t>
            </a:fld>
            <a:endParaRPr lang="de-DE" dirty="0"/>
          </a:p>
        </p:txBody>
      </p:sp>
      <p:sp>
        <p:nvSpPr>
          <p:cNvPr id="8" name="Textplatzhalter 6"/>
          <p:cNvSpPr>
            <a:spLocks noGrp="1"/>
          </p:cNvSpPr>
          <p:nvPr>
            <p:ph type="body" sz="quarter" idx="12"/>
          </p:nvPr>
        </p:nvSpPr>
        <p:spPr>
          <a:xfrm>
            <a:off x="1077913" y="1390333"/>
            <a:ext cx="6988175" cy="4718367"/>
          </a:xfrm>
        </p:spPr>
        <p:txBody>
          <a:bodyPr/>
          <a:lstStyle/>
          <a:p>
            <a:pPr marL="285750" indent="-285750">
              <a:spcAft>
                <a:spcPts val="1800"/>
              </a:spcAft>
              <a:buClr>
                <a:schemeClr val="accent2"/>
              </a:buClr>
              <a:buSzPct val="150000"/>
              <a:buFont typeface="Arial" panose="020B0604020202020204" pitchFamily="34" charset="0"/>
              <a:buChar char="•"/>
            </a:pPr>
            <a:r>
              <a:rPr lang="de-DE" dirty="0"/>
              <a:t>In den ausgewählten </a:t>
            </a:r>
            <a:r>
              <a:rPr lang="de-DE" b="1" dirty="0">
                <a:solidFill>
                  <a:srgbClr val="7030A0"/>
                </a:solidFill>
              </a:rPr>
              <a:t>Luxemburger Haushalten </a:t>
            </a:r>
            <a:r>
              <a:rPr lang="de-DE" dirty="0"/>
              <a:t>werden alle Personen um ihre Teilnahme gebeten.</a:t>
            </a:r>
          </a:p>
          <a:p>
            <a:pPr marL="285750" indent="-285750">
              <a:spcAft>
                <a:spcPts val="1800"/>
              </a:spcAft>
              <a:buClr>
                <a:schemeClr val="accent2"/>
              </a:buClr>
              <a:buSzPct val="150000"/>
              <a:buFont typeface="Arial" panose="020B0604020202020204" pitchFamily="34" charset="0"/>
              <a:buChar char="•"/>
            </a:pPr>
            <a:r>
              <a:rPr lang="de-DE" dirty="0"/>
              <a:t>Die Interviews für die Kinder finden stellvertretend über die Eltern oder eine andere erwachsene Person statt. So kann die Studie auch zu den Belangen der jungen Verkehrsteilnehmer berichten.</a:t>
            </a:r>
          </a:p>
          <a:p>
            <a:pPr marL="285750" indent="-285750">
              <a:spcAft>
                <a:spcPts val="1800"/>
              </a:spcAft>
              <a:buClr>
                <a:schemeClr val="accent2"/>
              </a:buClr>
              <a:buSzPct val="150000"/>
              <a:buFont typeface="Arial" panose="020B0604020202020204" pitchFamily="34" charset="0"/>
              <a:buChar char="•"/>
            </a:pPr>
            <a:r>
              <a:rPr lang="de-DE" dirty="0"/>
              <a:t>In den </a:t>
            </a:r>
            <a:r>
              <a:rPr lang="de-DE" b="1" dirty="0">
                <a:solidFill>
                  <a:srgbClr val="7030A0"/>
                </a:solidFill>
              </a:rPr>
              <a:t>Grenzgänger-Haushalten</a:t>
            </a:r>
            <a:r>
              <a:rPr lang="de-DE" dirty="0"/>
              <a:t> </a:t>
            </a:r>
            <a:br>
              <a:rPr lang="de-DE" dirty="0"/>
            </a:br>
            <a:r>
              <a:rPr lang="de-DE" dirty="0"/>
              <a:t>wird jeweils nur die angeschriebene </a:t>
            </a:r>
            <a:br>
              <a:rPr lang="de-DE" dirty="0"/>
            </a:br>
            <a:r>
              <a:rPr lang="de-DE" dirty="0"/>
              <a:t>Person um Mitwirkung gebeten. </a:t>
            </a:r>
          </a:p>
          <a:p>
            <a:pPr marL="285750" indent="-285750">
              <a:spcAft>
                <a:spcPts val="1800"/>
              </a:spcAft>
              <a:buClr>
                <a:schemeClr val="accent2"/>
              </a:buClr>
              <a:buSzPct val="150000"/>
              <a:buFont typeface="Arial" panose="020B0604020202020204" pitchFamily="34" charset="0"/>
              <a:buChar char="•"/>
            </a:pPr>
            <a:r>
              <a:rPr lang="de-DE" b="1" dirty="0">
                <a:solidFill>
                  <a:schemeClr val="accent2"/>
                </a:solidFill>
              </a:rPr>
              <a:t>Jede Person berichtet über einen </a:t>
            </a:r>
            <a:br>
              <a:rPr lang="de-DE" b="1" dirty="0">
                <a:solidFill>
                  <a:schemeClr val="accent2"/>
                </a:solidFill>
              </a:rPr>
            </a:br>
            <a:r>
              <a:rPr lang="de-DE" b="1" dirty="0">
                <a:solidFill>
                  <a:schemeClr val="accent2"/>
                </a:solidFill>
              </a:rPr>
              <a:t>bestimmten Tag </a:t>
            </a:r>
            <a:r>
              <a:rPr lang="de-DE" dirty="0"/>
              <a:t>und gibt Antworten </a:t>
            </a:r>
            <a:br>
              <a:rPr lang="de-DE" dirty="0"/>
            </a:br>
            <a:r>
              <a:rPr lang="de-DE" dirty="0"/>
              <a:t>zu einigen allgemeinen Fragen </a:t>
            </a:r>
            <a:br>
              <a:rPr lang="de-DE" dirty="0"/>
            </a:br>
            <a:r>
              <a:rPr lang="de-DE" dirty="0"/>
              <a:t>rund um den Verkehr.</a:t>
            </a:r>
          </a:p>
          <a:p>
            <a:pPr marL="285750" indent="-285750">
              <a:spcAft>
                <a:spcPts val="1800"/>
              </a:spcAft>
              <a:buClr>
                <a:schemeClr val="accent2"/>
              </a:buClr>
              <a:buSzPct val="150000"/>
              <a:buFont typeface="Arial" panose="020B0604020202020204" pitchFamily="34" charset="0"/>
              <a:buChar char="•"/>
            </a:pPr>
            <a:r>
              <a:rPr lang="de-DE" dirty="0"/>
              <a:t>Das dauert im Schnitt </a:t>
            </a:r>
            <a:r>
              <a:rPr lang="de-DE" b="1" dirty="0">
                <a:solidFill>
                  <a:schemeClr val="accent2"/>
                </a:solidFill>
              </a:rPr>
              <a:t>nur etwa </a:t>
            </a:r>
            <a:br>
              <a:rPr lang="de-DE" b="1" dirty="0">
                <a:solidFill>
                  <a:schemeClr val="accent2"/>
                </a:solidFill>
              </a:rPr>
            </a:br>
            <a:r>
              <a:rPr lang="de-DE" b="1" dirty="0">
                <a:solidFill>
                  <a:schemeClr val="accent2"/>
                </a:solidFill>
              </a:rPr>
              <a:t>10 Minuten pro Teilnehmer</a:t>
            </a:r>
            <a:r>
              <a:rPr lang="de-DE" dirty="0"/>
              <a:t>.</a:t>
            </a: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991101" y="3316797"/>
            <a:ext cx="3018060" cy="17981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677116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 anchor="ctr" anchorCtr="0"/>
          <a:lstStyle/>
          <a:p>
            <a:r>
              <a:rPr lang="de-DE" dirty="0"/>
              <a:t>Vor Ort - infas in Luxemburg</a:t>
            </a: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lnSpc>
                <a:spcPts val="1300"/>
              </a:lnSpc>
            </a:pPr>
            <a:r>
              <a:rPr lang="de-DE" dirty="0"/>
              <a:t>Ihre Antworten für eine bessere Mobilität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C394455-EBE5-457D-B188-43FCED0FE3BE}" type="slidenum">
              <a:rPr lang="de-DE" smtClean="0"/>
              <a:pPr/>
              <a:t>6</a:t>
            </a:fld>
            <a:endParaRPr lang="de-DE" dirty="0"/>
          </a:p>
        </p:txBody>
      </p:sp>
      <p:sp>
        <p:nvSpPr>
          <p:cNvPr id="8" name="Textplatzhalter 6"/>
          <p:cNvSpPr>
            <a:spLocks noGrp="1"/>
          </p:cNvSpPr>
          <p:nvPr>
            <p:ph type="body" sz="quarter" idx="12"/>
          </p:nvPr>
        </p:nvSpPr>
        <p:spPr>
          <a:xfrm>
            <a:off x="1077914" y="1390333"/>
            <a:ext cx="5903912" cy="4718367"/>
          </a:xfrm>
        </p:spPr>
        <p:txBody>
          <a:bodyPr/>
          <a:lstStyle/>
          <a:p>
            <a:pPr marL="285750" indent="-285750">
              <a:spcAft>
                <a:spcPts val="1800"/>
              </a:spcAft>
              <a:buClr>
                <a:schemeClr val="accent2"/>
              </a:buClr>
              <a:buSzPct val="150000"/>
              <a:buFont typeface="Arial" panose="020B0604020202020204" pitchFamily="34" charset="0"/>
              <a:buChar char="•"/>
            </a:pPr>
            <a:r>
              <a:rPr lang="de-DE" dirty="0"/>
              <a:t>infas hat seinen Hauptsitz in Bonn.</a:t>
            </a:r>
          </a:p>
          <a:p>
            <a:pPr marL="285750" indent="-285750">
              <a:spcAft>
                <a:spcPts val="1800"/>
              </a:spcAft>
              <a:buClr>
                <a:schemeClr val="accent2"/>
              </a:buClr>
              <a:buSzPct val="150000"/>
              <a:buFont typeface="Arial" panose="020B0604020202020204" pitchFamily="34" charset="0"/>
              <a:buChar char="•"/>
            </a:pPr>
            <a:r>
              <a:rPr lang="de-DE" dirty="0"/>
              <a:t>Seit Mitte 2016 ist das Institut mit einer eigenen Niederlassung und einem Telefonstudio auch in Luxemburg vertreten.</a:t>
            </a:r>
          </a:p>
          <a:p>
            <a:pPr marL="285750" indent="-285750">
              <a:spcAft>
                <a:spcPts val="1800"/>
              </a:spcAft>
              <a:buClr>
                <a:schemeClr val="accent2"/>
              </a:buClr>
              <a:buSzPct val="150000"/>
              <a:buFont typeface="Arial" panose="020B0604020202020204" pitchFamily="34" charset="0"/>
              <a:buChar char="•"/>
            </a:pPr>
            <a:r>
              <a:rPr lang="de-DE" dirty="0"/>
              <a:t>Dort steht ein qualifiziertes </a:t>
            </a:r>
            <a:r>
              <a:rPr lang="de-DE" dirty="0" err="1"/>
              <a:t>Interviewerteam</a:t>
            </a:r>
            <a:r>
              <a:rPr lang="de-DE" dirty="0"/>
              <a:t> zur Verfügung und es wird eine kostenlose Hotline für Teilnehmer angeboten.</a:t>
            </a:r>
          </a:p>
          <a:p>
            <a:pPr marL="285750" indent="-285750">
              <a:spcAft>
                <a:spcPts val="1800"/>
              </a:spcAft>
              <a:buClr>
                <a:schemeClr val="accent2"/>
              </a:buClr>
              <a:buSzPct val="150000"/>
              <a:buFont typeface="Arial" panose="020B0604020202020204" pitchFamily="34" charset="0"/>
              <a:buChar char="•"/>
            </a:pPr>
            <a:r>
              <a:rPr lang="de-DE" dirty="0"/>
              <a:t>Dieses Team ist mehrsprachig und es sind Kontakte in fünf Sprachen möglich.</a:t>
            </a:r>
          </a:p>
          <a:p>
            <a:pPr marL="285750" indent="-285750">
              <a:spcAft>
                <a:spcPts val="1800"/>
              </a:spcAft>
              <a:buClr>
                <a:schemeClr val="accent2"/>
              </a:buClr>
              <a:buSzPct val="150000"/>
              <a:buFont typeface="Arial" panose="020B0604020202020204" pitchFamily="34" charset="0"/>
              <a:buChar char="•"/>
            </a:pPr>
            <a:r>
              <a:rPr lang="de-DE" dirty="0"/>
              <a:t>Das Institut arbeitet in Luxemburg für verschiedene staatliche Einrichtungen – beispielsweise das MDDI und </a:t>
            </a:r>
            <a:r>
              <a:rPr lang="de-DE" dirty="0" smtClean="0"/>
              <a:t>das </a:t>
            </a:r>
            <a:r>
              <a:rPr lang="de-DE" dirty="0"/>
              <a:t>STATEC. </a:t>
            </a:r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124700" y="1266825"/>
            <a:ext cx="1868513" cy="13232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139982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 anchor="ctr" anchorCtr="0"/>
          <a:lstStyle/>
          <a:p>
            <a:r>
              <a:rPr lang="de-DE" dirty="0"/>
              <a:t>Einige Worte zum Datenschutz</a:t>
            </a: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lnSpc>
                <a:spcPts val="1300"/>
              </a:lnSpc>
            </a:pPr>
            <a:r>
              <a:rPr lang="de-DE" dirty="0"/>
              <a:t>Ihre Antworten für eine bessere Mobilität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C394455-EBE5-457D-B188-43FCED0FE3BE}" type="slidenum">
              <a:rPr lang="de-DE" smtClean="0"/>
              <a:pPr/>
              <a:t>7</a:t>
            </a:fld>
            <a:endParaRPr lang="de-DE" dirty="0"/>
          </a:p>
        </p:txBody>
      </p:sp>
      <p:sp>
        <p:nvSpPr>
          <p:cNvPr id="8" name="Textplatzhalter 6"/>
          <p:cNvSpPr>
            <a:spLocks noGrp="1"/>
          </p:cNvSpPr>
          <p:nvPr>
            <p:ph type="body" sz="quarter" idx="12"/>
          </p:nvPr>
        </p:nvSpPr>
        <p:spPr>
          <a:xfrm>
            <a:off x="1077914" y="1390333"/>
            <a:ext cx="5761036" cy="4718367"/>
          </a:xfrm>
        </p:spPr>
        <p:txBody>
          <a:bodyPr/>
          <a:lstStyle/>
          <a:p>
            <a:pPr marL="285750" indent="-285750">
              <a:spcAft>
                <a:spcPts val="1800"/>
              </a:spcAft>
              <a:buClr>
                <a:schemeClr val="accent2"/>
              </a:buClr>
              <a:buSzPct val="150000"/>
              <a:buFont typeface="Arial" panose="020B0604020202020204" pitchFamily="34" charset="0"/>
              <a:buChar char="•"/>
            </a:pPr>
            <a:r>
              <a:rPr lang="de-DE" dirty="0"/>
              <a:t>Datenschutz und Transparenz sind unser Anliegen. </a:t>
            </a:r>
          </a:p>
          <a:p>
            <a:pPr marL="285750" indent="-285750">
              <a:spcAft>
                <a:spcPts val="1800"/>
              </a:spcAft>
              <a:buClr>
                <a:schemeClr val="accent2"/>
              </a:buClr>
              <a:buSzPct val="150000"/>
              <a:buFont typeface="Arial" panose="020B0604020202020204" pitchFamily="34" charset="0"/>
              <a:buChar char="•"/>
            </a:pPr>
            <a:r>
              <a:rPr lang="de-DE" dirty="0"/>
              <a:t>Alle Befragten werden anhand einer Datenschutzinformation </a:t>
            </a:r>
            <a:br>
              <a:rPr lang="de-DE" dirty="0"/>
            </a:br>
            <a:r>
              <a:rPr lang="de-DE" dirty="0"/>
              <a:t>über den Ablauf in Kenntnis gesetzt.</a:t>
            </a:r>
          </a:p>
          <a:p>
            <a:pPr marL="285750" indent="-285750">
              <a:spcAft>
                <a:spcPts val="1800"/>
              </a:spcAft>
              <a:buClr>
                <a:schemeClr val="accent2"/>
              </a:buClr>
              <a:buSzPct val="150000"/>
              <a:buFont typeface="Arial" panose="020B0604020202020204" pitchFamily="34" charset="0"/>
              <a:buChar char="•"/>
            </a:pPr>
            <a:r>
              <a:rPr lang="de-DE" dirty="0"/>
              <a:t>Die Erhebung wurde durch die durch die luxemburgische Datenschutzkommission CNPD geprüft und hat unter der </a:t>
            </a:r>
            <a:br>
              <a:rPr lang="de-DE" dirty="0"/>
            </a:br>
            <a:r>
              <a:rPr lang="de-DE" dirty="0"/>
              <a:t>N° 7/2017 eine Genehmigung erhalten.</a:t>
            </a:r>
          </a:p>
          <a:p>
            <a:pPr marL="285750" indent="-285750">
              <a:spcAft>
                <a:spcPts val="1800"/>
              </a:spcAft>
              <a:buClr>
                <a:schemeClr val="accent2"/>
              </a:buClr>
              <a:buSzPct val="150000"/>
              <a:buFont typeface="Arial" panose="020B0604020202020204" pitchFamily="34" charset="0"/>
              <a:buChar char="•"/>
            </a:pPr>
            <a:r>
              <a:rPr lang="de-DE" dirty="0"/>
              <a:t>Die Kontaktadressen stehen infas nicht zur Verfügung. </a:t>
            </a:r>
            <a:br>
              <a:rPr lang="de-DE" dirty="0"/>
            </a:br>
            <a:r>
              <a:rPr lang="de-DE" dirty="0"/>
              <a:t>Sie verbleiben beim </a:t>
            </a:r>
            <a:r>
              <a:rPr lang="de-DE" dirty="0" err="1"/>
              <a:t>Centre</a:t>
            </a:r>
            <a:r>
              <a:rPr lang="de-DE" dirty="0"/>
              <a:t> des </a:t>
            </a:r>
            <a:r>
              <a:rPr lang="de-DE" dirty="0" err="1"/>
              <a:t>technologies</a:t>
            </a:r>
            <a:r>
              <a:rPr lang="de-DE" dirty="0"/>
              <a:t> de </a:t>
            </a:r>
            <a:r>
              <a:rPr lang="de-DE" dirty="0" err="1"/>
              <a:t>l'information</a:t>
            </a:r>
            <a:r>
              <a:rPr lang="de-DE" dirty="0"/>
              <a:t> </a:t>
            </a:r>
            <a:br>
              <a:rPr lang="de-DE" dirty="0"/>
            </a:br>
            <a:r>
              <a:rPr lang="de-DE" dirty="0"/>
              <a:t>de </a:t>
            </a:r>
            <a:r>
              <a:rPr lang="de-DE" dirty="0" err="1"/>
              <a:t>l'Etat</a:t>
            </a:r>
            <a:r>
              <a:rPr lang="de-DE" dirty="0"/>
              <a:t> (CTIE), das den Versand übernimmt. </a:t>
            </a:r>
          </a:p>
          <a:p>
            <a:pPr marL="285750" indent="-285750">
              <a:spcAft>
                <a:spcPts val="1800"/>
              </a:spcAft>
              <a:buClr>
                <a:schemeClr val="accent2"/>
              </a:buClr>
              <a:buSzPct val="150000"/>
              <a:buFont typeface="Arial" panose="020B0604020202020204" pitchFamily="34" charset="0"/>
              <a:buChar char="•"/>
            </a:pPr>
            <a:r>
              <a:rPr lang="de-DE" dirty="0"/>
              <a:t>Alle Ergebnisse werden ohne Personenbezug ausgewertet. </a:t>
            </a:r>
            <a:br>
              <a:rPr lang="de-DE" dirty="0"/>
            </a:br>
            <a:r>
              <a:rPr lang="de-DE" dirty="0"/>
              <a:t>Rückschlüsse auf einzelne Personen sind nicht möglich.</a:t>
            </a:r>
          </a:p>
          <a:p>
            <a:pPr marL="285750" indent="-285750">
              <a:spcAft>
                <a:spcPts val="1800"/>
              </a:spcAft>
              <a:buClr>
                <a:schemeClr val="accent2"/>
              </a:buClr>
              <a:buSzPct val="150000"/>
              <a:buFont typeface="Arial" panose="020B0604020202020204" pitchFamily="34" charset="0"/>
              <a:buChar char="•"/>
            </a:pPr>
            <a:r>
              <a:rPr lang="de-DE" dirty="0"/>
              <a:t>Angaben mit Personenbezug, die während der Erhebung erforderlich sind, werden nach Abschluss der Arbeiten gelöscht.</a:t>
            </a:r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76181"/>
          <a:stretch/>
        </p:blipFill>
        <p:spPr>
          <a:xfrm>
            <a:off x="7063778" y="1124869"/>
            <a:ext cx="1252908" cy="2120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318686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 anchor="ctr" anchorCtr="0"/>
          <a:lstStyle/>
          <a:p>
            <a:r>
              <a:rPr lang="de-DE" dirty="0"/>
              <a:t>Und was kommt dabei heraus?</a:t>
            </a: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lnSpc>
                <a:spcPts val="1300"/>
              </a:lnSpc>
            </a:pPr>
            <a:r>
              <a:rPr lang="de-DE" dirty="0"/>
              <a:t>Ihre Antworten für eine bessere Mobilität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C394455-EBE5-457D-B188-43FCED0FE3BE}" type="slidenum">
              <a:rPr lang="de-DE" smtClean="0"/>
              <a:pPr/>
              <a:t>8</a:t>
            </a:fld>
            <a:endParaRPr lang="de-DE" dirty="0"/>
          </a:p>
        </p:txBody>
      </p:sp>
      <p:sp>
        <p:nvSpPr>
          <p:cNvPr id="8" name="Textplatzhalter 6"/>
          <p:cNvSpPr>
            <a:spLocks noGrp="1"/>
          </p:cNvSpPr>
          <p:nvPr>
            <p:ph type="body" sz="quarter" idx="12"/>
          </p:nvPr>
        </p:nvSpPr>
        <p:spPr>
          <a:xfrm>
            <a:off x="1077914" y="1390333"/>
            <a:ext cx="5761036" cy="4718367"/>
          </a:xfrm>
        </p:spPr>
        <p:txBody>
          <a:bodyPr/>
          <a:lstStyle/>
          <a:p>
            <a:pPr marL="285750" indent="-285750">
              <a:spcAft>
                <a:spcPts val="1800"/>
              </a:spcAft>
              <a:buClr>
                <a:schemeClr val="accent2"/>
              </a:buClr>
              <a:buSzPct val="150000"/>
              <a:buFont typeface="Arial" panose="020B0604020202020204" pitchFamily="34" charset="0"/>
              <a:buChar char="•"/>
            </a:pPr>
            <a:r>
              <a:rPr lang="de-DE" dirty="0"/>
              <a:t>Antworten auf fünf </a:t>
            </a:r>
            <a:r>
              <a:rPr lang="de-DE" b="1" dirty="0">
                <a:solidFill>
                  <a:srgbClr val="7030A0"/>
                </a:solidFill>
              </a:rPr>
              <a:t>„W“</a:t>
            </a:r>
            <a:r>
              <a:rPr lang="de-DE" dirty="0"/>
              <a:t>:</a:t>
            </a:r>
            <a:br>
              <a:rPr lang="de-DE" dirty="0"/>
            </a:br>
            <a:r>
              <a:rPr lang="de-DE" b="1" dirty="0">
                <a:solidFill>
                  <a:srgbClr val="7030A0"/>
                </a:solidFill>
              </a:rPr>
              <a:t>W</a:t>
            </a:r>
            <a:r>
              <a:rPr lang="de-DE" dirty="0"/>
              <a:t>er fährt </a:t>
            </a:r>
            <a:r>
              <a:rPr lang="de-DE" b="1" dirty="0">
                <a:solidFill>
                  <a:srgbClr val="7030A0"/>
                </a:solidFill>
              </a:rPr>
              <a:t>w</a:t>
            </a:r>
            <a:r>
              <a:rPr lang="de-DE" dirty="0"/>
              <a:t>ann </a:t>
            </a:r>
            <a:r>
              <a:rPr lang="de-DE" b="1" dirty="0">
                <a:solidFill>
                  <a:srgbClr val="7030A0"/>
                </a:solidFill>
              </a:rPr>
              <a:t>w</a:t>
            </a:r>
            <a:r>
              <a:rPr lang="de-DE" dirty="0"/>
              <a:t>arum </a:t>
            </a:r>
            <a:r>
              <a:rPr lang="de-DE" b="1" dirty="0">
                <a:solidFill>
                  <a:srgbClr val="7030A0"/>
                </a:solidFill>
              </a:rPr>
              <a:t>w</a:t>
            </a:r>
            <a:r>
              <a:rPr lang="de-DE" dirty="0"/>
              <a:t>omit </a:t>
            </a:r>
            <a:r>
              <a:rPr lang="de-DE" b="1" dirty="0">
                <a:solidFill>
                  <a:srgbClr val="7030A0"/>
                </a:solidFill>
              </a:rPr>
              <a:t>w</a:t>
            </a:r>
            <a:r>
              <a:rPr lang="de-DE" dirty="0"/>
              <a:t>ohin?</a:t>
            </a:r>
          </a:p>
          <a:p>
            <a:pPr marL="285750" indent="-285750">
              <a:spcAft>
                <a:spcPts val="1800"/>
              </a:spcAft>
              <a:buClr>
                <a:schemeClr val="accent2"/>
              </a:buClr>
              <a:buSzPct val="150000"/>
              <a:buFont typeface="Arial" panose="020B0604020202020204" pitchFamily="34" charset="0"/>
              <a:buChar char="•"/>
            </a:pPr>
            <a:r>
              <a:rPr lang="de-DE" dirty="0"/>
              <a:t>Und noch mehr – einige Beispiele:</a:t>
            </a:r>
          </a:p>
          <a:p>
            <a:pPr marL="628650" lvl="4" indent="-266700">
              <a:buClr>
                <a:schemeClr val="accent2"/>
              </a:buClr>
              <a:buSzPct val="150000"/>
              <a:buFont typeface="Arial" panose="020B0604020202020204" pitchFamily="34" charset="0"/>
              <a:buChar char="•"/>
            </a:pPr>
            <a:r>
              <a:rPr lang="de-DE" dirty="0"/>
              <a:t>Was kann für den Fahrradverkehr</a:t>
            </a:r>
            <a:br>
              <a:rPr lang="de-DE" dirty="0"/>
            </a:br>
            <a:r>
              <a:rPr lang="de-DE" dirty="0"/>
              <a:t>getan werden?</a:t>
            </a:r>
          </a:p>
          <a:p>
            <a:pPr marL="628650" lvl="4" indent="-266700">
              <a:buClr>
                <a:schemeClr val="accent2"/>
              </a:buClr>
              <a:buSzPct val="150000"/>
              <a:buFont typeface="Arial" panose="020B0604020202020204" pitchFamily="34" charset="0"/>
              <a:buChar char="•"/>
            </a:pPr>
            <a:r>
              <a:rPr lang="de-DE" dirty="0"/>
              <a:t>Wie kommen die Grenzgänger – </a:t>
            </a:r>
            <a:br>
              <a:rPr lang="de-DE" dirty="0"/>
            </a:br>
            <a:r>
              <a:rPr lang="de-DE" dirty="0"/>
              <a:t>und lässt sich das ökologischer regeln?</a:t>
            </a:r>
          </a:p>
          <a:p>
            <a:pPr marL="628650" lvl="4" indent="-266700">
              <a:buClr>
                <a:schemeClr val="accent2"/>
              </a:buClr>
              <a:buSzPct val="150000"/>
              <a:buFont typeface="Arial" panose="020B0604020202020204" pitchFamily="34" charset="0"/>
              <a:buChar char="•"/>
            </a:pPr>
            <a:r>
              <a:rPr lang="de-DE" dirty="0"/>
              <a:t>Was tut sich in Sachen </a:t>
            </a:r>
            <a:r>
              <a:rPr lang="de-DE" dirty="0" err="1"/>
              <a:t>Carsharing</a:t>
            </a:r>
            <a:r>
              <a:rPr lang="de-DE" dirty="0"/>
              <a:t>?</a:t>
            </a:r>
          </a:p>
          <a:p>
            <a:pPr marL="628650" lvl="4" indent="-266700">
              <a:buClr>
                <a:schemeClr val="accent2"/>
              </a:buClr>
              <a:buSzPct val="150000"/>
              <a:buFont typeface="Arial" panose="020B0604020202020204" pitchFamily="34" charset="0"/>
              <a:buChar char="•"/>
            </a:pPr>
            <a:r>
              <a:rPr lang="de-DE" dirty="0"/>
              <a:t>Fahren ältere Menschen </a:t>
            </a:r>
            <a:br>
              <a:rPr lang="de-DE" dirty="0"/>
            </a:br>
            <a:r>
              <a:rPr lang="de-DE" dirty="0"/>
              <a:t>alle mit dem Auto?</a:t>
            </a:r>
          </a:p>
          <a:p>
            <a:pPr marL="628650" lvl="4" indent="-266700">
              <a:buClr>
                <a:schemeClr val="accent2"/>
              </a:buClr>
              <a:buSzPct val="150000"/>
              <a:buFont typeface="Arial" panose="020B0604020202020204" pitchFamily="34" charset="0"/>
              <a:buChar char="•"/>
            </a:pPr>
            <a:r>
              <a:rPr lang="de-DE" dirty="0"/>
              <a:t>Wie sind die Kinder </a:t>
            </a:r>
            <a:br>
              <a:rPr lang="de-DE" dirty="0"/>
            </a:br>
            <a:r>
              <a:rPr lang="de-DE" dirty="0"/>
              <a:t>unterwegs?</a:t>
            </a: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91585" y="1895475"/>
            <a:ext cx="5652415" cy="3767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228612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lnSpc>
                <a:spcPts val="1300"/>
              </a:lnSpc>
            </a:pPr>
            <a:r>
              <a:rPr lang="de-DE" dirty="0"/>
              <a:t>Ihre Antworten für eine bessere Mobilität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C394455-EBE5-457D-B188-43FCED0FE3BE}" type="slidenum">
              <a:rPr lang="de-DE" smtClean="0"/>
              <a:pPr/>
              <a:t>9</a:t>
            </a:fld>
            <a:endParaRPr lang="de-DE" dirty="0"/>
          </a:p>
        </p:txBody>
      </p:sp>
      <p:sp>
        <p:nvSpPr>
          <p:cNvPr id="9" name="Textfeld 8"/>
          <p:cNvSpPr txBox="1"/>
          <p:nvPr/>
        </p:nvSpPr>
        <p:spPr>
          <a:xfrm>
            <a:off x="1511784" y="1984838"/>
            <a:ext cx="544899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6000" dirty="0" smtClean="0"/>
              <a:t>www.luxmobil.lu</a:t>
            </a:r>
            <a:endParaRPr lang="de-DE" sz="6000" dirty="0"/>
          </a:p>
        </p:txBody>
      </p:sp>
    </p:spTree>
    <p:extLst>
      <p:ext uri="{BB962C8B-B14F-4D97-AF65-F5344CB8AC3E}">
        <p14:creationId xmlns:p14="http://schemas.microsoft.com/office/powerpoint/2010/main" xmlns="" val="4054750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heme/theme1.xml><?xml version="1.0" encoding="utf-8"?>
<a:theme xmlns:a="http://schemas.openxmlformats.org/drawingml/2006/main" name="blank">
  <a:themeElements>
    <a:clrScheme name="luxmobil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BDCF06"/>
      </a:accent1>
      <a:accent2>
        <a:srgbClr val="612583"/>
      </a:accent2>
      <a:accent3>
        <a:srgbClr val="E7E7E7"/>
      </a:accent3>
      <a:accent4>
        <a:srgbClr val="C0C0C0"/>
      </a:accent4>
      <a:accent5>
        <a:srgbClr val="969696"/>
      </a:accent5>
      <a:accent6>
        <a:srgbClr val="777777"/>
      </a:accent6>
      <a:hlink>
        <a:srgbClr val="4D4D4D"/>
      </a:hlink>
      <a:folHlink>
        <a:srgbClr val="292929"/>
      </a:folHlink>
    </a:clrScheme>
    <a:fontScheme name="luxmobil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infasFarben_grün_magenta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99CC33"/>
      </a:accent1>
      <a:accent2>
        <a:srgbClr val="FF0099"/>
      </a:accent2>
      <a:accent3>
        <a:srgbClr val="EAEAEA"/>
      </a:accent3>
      <a:accent4>
        <a:srgbClr val="C0C0C0"/>
      </a:accent4>
      <a:accent5>
        <a:srgbClr val="969696"/>
      </a:accent5>
      <a:accent6>
        <a:srgbClr val="777777"/>
      </a:accent6>
      <a:hlink>
        <a:srgbClr val="4D4D4D"/>
      </a:hlink>
      <a:folHlink>
        <a:srgbClr val="292929"/>
      </a:folHlink>
    </a:clrScheme>
    <a:fontScheme name="infas PowerPoint">
      <a:majorFont>
        <a:latin typeface="TheSansOfficeLF"/>
        <a:ea typeface=""/>
        <a:cs typeface=""/>
      </a:majorFont>
      <a:minorFont>
        <a:latin typeface="TheSansOfficeLF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341</Words>
  <Application>Microsoft Office PowerPoint</Application>
  <PresentationFormat>Affichage à l'écran (4:3)</PresentationFormat>
  <Paragraphs>79</Paragraphs>
  <Slides>9</Slides>
  <Notes>0</Notes>
  <HiddenSlides>0</HiddenSlides>
  <MMClips>0</MMClips>
  <ScaleCrop>false</ScaleCrop>
  <HeadingPairs>
    <vt:vector size="6" baseType="variant"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1" baseType="lpstr">
      <vt:lpstr>blank</vt:lpstr>
      <vt:lpstr>think-cell Folie</vt:lpstr>
      <vt:lpstr>Ihre Antworten  für eine bessere Mobilität</vt:lpstr>
      <vt:lpstr>Warum eine Mobilitätsstudie?</vt:lpstr>
      <vt:lpstr>Wer wird kontaktiert?</vt:lpstr>
      <vt:lpstr>Wie funktioniert die Erhebung?</vt:lpstr>
      <vt:lpstr>Wie läuft es für die Teilnehmer ab?</vt:lpstr>
      <vt:lpstr>Vor Ort - infas in Luxemburg</vt:lpstr>
      <vt:lpstr>Einige Worte zum Datenschutz</vt:lpstr>
      <vt:lpstr>Und was kommt dabei heraus?</vt:lpstr>
      <vt:lpstr>Diapositive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Sigrid Phiesel</dc:creator>
  <cp:lastModifiedBy>bovich</cp:lastModifiedBy>
  <cp:revision>49</cp:revision>
  <dcterms:created xsi:type="dcterms:W3CDTF">2017-02-14T10:02:27Z</dcterms:created>
  <dcterms:modified xsi:type="dcterms:W3CDTF">2017-02-28T10:38:25Z</dcterms:modified>
</cp:coreProperties>
</file>