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8" r:id="rId3"/>
    <p:sldId id="265" r:id="rId4"/>
    <p:sldId id="267" r:id="rId5"/>
    <p:sldId id="270" r:id="rId6"/>
    <p:sldId id="272" r:id="rId7"/>
    <p:sldId id="273" r:id="rId8"/>
    <p:sldId id="275" r:id="rId9"/>
    <p:sldId id="274" r:id="rId10"/>
    <p:sldId id="268" r:id="rId11"/>
    <p:sldId id="276" r:id="rId12"/>
    <p:sldId id="277" r:id="rId13"/>
    <p:sldId id="278" r:id="rId14"/>
    <p:sldId id="279" r:id="rId15"/>
    <p:sldId id="280" r:id="rId16"/>
    <p:sldId id="285" r:id="rId17"/>
    <p:sldId id="263" r:id="rId18"/>
    <p:sldId id="286" r:id="rId19"/>
    <p:sldId id="261" r:id="rId20"/>
    <p:sldId id="284" r:id="rId21"/>
    <p:sldId id="283" r:id="rId22"/>
    <p:sldId id="282" r:id="rId23"/>
    <p:sldId id="260" r:id="rId24"/>
    <p:sldId id="287" r:id="rId25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7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1" d="100"/>
          <a:sy n="101" d="100"/>
        </p:scale>
        <p:origin x="-1902" y="-552"/>
      </p:cViewPr>
      <p:guideLst>
        <p:guide orient="horz" pos="2026"/>
        <p:guide orient="horz" pos="2987"/>
        <p:guide orient="horz" pos="2205"/>
        <p:guide orient="horz" pos="1645"/>
        <p:guide orient="horz" pos="1781"/>
        <p:guide orient="horz" pos="777"/>
        <p:guide orient="horz" pos="2206"/>
        <p:guide pos="3606"/>
        <p:guide pos="15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13" d="100"/>
          <a:sy n="113" d="100"/>
        </p:scale>
        <p:origin x="-1800" y="-108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EF0B82F6-258D-DF46-B5CB-3856112D16D4}" type="datetimeFigureOut">
              <a:rPr lang="fr-CH"/>
              <a:pPr>
                <a:defRPr/>
              </a:pPr>
              <a:t>11.06.2015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82C08A87-EA9B-8B40-B313-55FC23FF7216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3458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  <a:p>
            <a:pPr lvl="4"/>
            <a:r>
              <a:rPr lang="en-US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E00AB6D9-3CB2-1B4F-8FCC-4F62F5740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148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Geneva" charset="0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Geneva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Geneva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Geneva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Geneva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07950" y="115888"/>
            <a:ext cx="89281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t="2818"/>
          <a:stretch>
            <a:fillRect/>
          </a:stretch>
        </p:blipFill>
        <p:spPr bwMode="auto">
          <a:xfrm>
            <a:off x="323850" y="692150"/>
            <a:ext cx="4046538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99992" y="89198"/>
            <a:ext cx="4536504" cy="2187674"/>
          </a:xfrm>
        </p:spPr>
        <p:txBody>
          <a:bodyPr anchor="b"/>
          <a:lstStyle>
            <a:lvl1pPr>
              <a:defRPr sz="3000" baseline="0"/>
            </a:lvl1pPr>
          </a:lstStyle>
          <a:p>
            <a:r>
              <a:rPr lang="fr-FR" smtClean="0"/>
              <a:t>Cliquez pour modifier le style du titre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499992" y="2276872"/>
            <a:ext cx="4536504" cy="1512168"/>
          </a:xfrm>
        </p:spPr>
        <p:txBody>
          <a:bodyPr/>
          <a:lstStyle>
            <a:lvl1pPr marL="0" indent="0" algn="l">
              <a:buNone/>
              <a:defRPr sz="240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CH" dirty="0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3"/>
          </p:nvPr>
        </p:nvSpPr>
        <p:spPr>
          <a:xfrm>
            <a:off x="4499992" y="4293096"/>
            <a:ext cx="4392488" cy="2448272"/>
          </a:xfrm>
        </p:spPr>
        <p:txBody>
          <a:bodyPr/>
          <a:lstStyle>
            <a:lvl1pPr>
              <a:buNone/>
              <a:defRPr sz="28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4"/>
          </p:nvPr>
        </p:nvSpPr>
        <p:spPr>
          <a:xfrm>
            <a:off x="4500563" y="3789363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5"/>
          </p:nvPr>
        </p:nvSpPr>
        <p:spPr>
          <a:xfrm>
            <a:off x="827088" y="61658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30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192688" cy="504056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0000"/>
            <a:ext cx="8229600" cy="4929411"/>
          </a:xfrm>
        </p:spPr>
        <p:txBody>
          <a:bodyPr/>
          <a:lstStyle>
            <a:lvl1pPr>
              <a:buSzPct val="80000"/>
              <a:defRPr/>
            </a:lvl1pPr>
            <a:lvl2pPr>
              <a:buSzPct val="100000"/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7288"/>
            <a:ext cx="647700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5EFD8-9894-F64F-846C-887BFD52B32F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23365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996952"/>
            <a:ext cx="7772400" cy="2772023"/>
          </a:xfrm>
        </p:spPr>
        <p:txBody>
          <a:bodyPr anchor="t"/>
          <a:lstStyle>
            <a:lvl1pPr algn="l">
              <a:defRPr sz="3000" b="0" cap="none" baseline="0"/>
            </a:lvl1pPr>
          </a:lstStyle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389D9-8DB8-4F40-8EC5-8AD3A7DA5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38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120680" cy="504056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0000"/>
            <a:ext cx="4038600" cy="48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0000"/>
            <a:ext cx="4038600" cy="48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7288"/>
            <a:ext cx="647700" cy="5048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FF70C76-E472-7F44-A3F8-4DAB8486E681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07688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5888"/>
            <a:ext cx="6120680" cy="50482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CEB12-A490-FF42-81BD-66B90E010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52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02E72-5E6F-F144-8835-16ABCB356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18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83CE7-F425-634E-90DE-25A728DD5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88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120680" cy="504056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052736"/>
            <a:ext cx="5111750" cy="50734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052736"/>
            <a:ext cx="3008313" cy="50734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D990D-3A07-6843-8BB6-48A44C709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00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53950"/>
            <a:ext cx="6192688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104239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02C3A-2866-3344-BADE-A9C3B19EE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79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15888"/>
            <a:ext cx="61928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0475"/>
            <a:ext cx="8229600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238875"/>
            <a:ext cx="6477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cs typeface="Arial" charset="0"/>
              </a:defRPr>
            </a:lvl1pPr>
          </a:lstStyle>
          <a:p>
            <a:pPr>
              <a:defRPr/>
            </a:pPr>
            <a:fld id="{92E9C643-14B3-C64A-8CA8-BC381E040E5E}" type="slidenum">
              <a:rPr lang="fr-CH"/>
              <a:pPr>
                <a:defRPr/>
              </a:pPr>
              <a:t>‹#›</a:t>
            </a:fld>
            <a:endParaRPr lang="fr-CH"/>
          </a:p>
        </p:txBody>
      </p:sp>
      <p:pic>
        <p:nvPicPr>
          <p:cNvPr id="1031" name="Picture 5" descr="GOUV_MAEE_Direction de la coopération au développement et de l’action humanitaire "/>
          <p:cNvPicPr>
            <a:picLocks noChangeAspect="1" noChangeArrowheads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84163"/>
            <a:ext cx="2484437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6"/>
          <p:cNvSpPr>
            <a:spLocks noChangeShapeType="1"/>
          </p:cNvSpPr>
          <p:nvPr userDrawn="1"/>
        </p:nvSpPr>
        <p:spPr bwMode="auto">
          <a:xfrm flipH="1">
            <a:off x="323850" y="620713"/>
            <a:ext cx="6119813" cy="0"/>
          </a:xfrm>
          <a:prstGeom prst="line">
            <a:avLst/>
          </a:prstGeom>
          <a:noFill/>
          <a:ln w="19050">
            <a:solidFill>
              <a:srgbClr val="E405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  <a:ea typeface="Geneva" charset="0"/>
          <a:cs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  <a:ea typeface="Geneva" charset="0"/>
          <a:cs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  <a:ea typeface="Geneva" charset="0"/>
          <a:cs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  <a:ea typeface="Geneva" charset="0"/>
          <a:cs typeface="Genev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Ø"/>
        <a:defRPr sz="3200">
          <a:solidFill>
            <a:schemeClr val="tx2"/>
          </a:solidFill>
          <a:latin typeface="+mn-lt"/>
          <a:ea typeface="Geneva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2800">
          <a:solidFill>
            <a:schemeClr val="tx2"/>
          </a:solidFill>
          <a:latin typeface="+mn-lt"/>
          <a:ea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Calibri" charset="0"/>
        <a:buChar char="‒"/>
        <a:defRPr sz="2400">
          <a:solidFill>
            <a:schemeClr val="tx2"/>
          </a:solidFill>
          <a:latin typeface="+mn-lt"/>
          <a:ea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Calibri" charset="0"/>
        <a:buChar char="»"/>
        <a:defRPr sz="2000">
          <a:solidFill>
            <a:schemeClr val="tx2"/>
          </a:solidFill>
          <a:latin typeface="+mn-lt"/>
          <a:ea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§"/>
        <a:defRPr sz="2000">
          <a:solidFill>
            <a:schemeClr val="tx2"/>
          </a:solidFill>
          <a:latin typeface="+mn-lt"/>
          <a:ea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>
          <a:xfrm>
            <a:off x="4500563" y="88900"/>
            <a:ext cx="4535487" cy="2187575"/>
          </a:xfrm>
        </p:spPr>
        <p:txBody>
          <a:bodyPr/>
          <a:lstStyle/>
          <a:p>
            <a:r>
              <a:rPr lang="fr-FR">
                <a:latin typeface="Calibri" charset="0"/>
              </a:rPr>
              <a:t>Conférence de presse </a:t>
            </a:r>
            <a:r>
              <a:rPr lang="fr-FR" smtClean="0">
                <a:latin typeface="Calibri" charset="0"/>
              </a:rPr>
              <a:t>du</a:t>
            </a:r>
            <a:br>
              <a:rPr lang="fr-FR" smtClean="0">
                <a:latin typeface="Calibri" charset="0"/>
              </a:rPr>
            </a:br>
            <a:r>
              <a:rPr lang="fr-FR" smtClean="0">
                <a:latin typeface="Calibri" charset="0"/>
              </a:rPr>
              <a:t>12 </a:t>
            </a:r>
            <a:r>
              <a:rPr lang="fr-FR">
                <a:latin typeface="Calibri" charset="0"/>
              </a:rPr>
              <a:t>juin 2015</a:t>
            </a:r>
          </a:p>
        </p:txBody>
      </p:sp>
      <p:pic>
        <p:nvPicPr>
          <p:cNvPr id="13314" name="Image 4" descr="FONDS KIRCHBERG_LOGO_4C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6269038"/>
            <a:ext cx="71755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6105525"/>
            <a:ext cx="5000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4606925" y="2997200"/>
            <a:ext cx="1482725" cy="38608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fr-FR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3317" name="Image 7" descr="Fleche renversee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3281363"/>
            <a:ext cx="105886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ZoneTexte 7"/>
          <p:cNvSpPr txBox="1">
            <a:spLocks noChangeArrowheads="1"/>
          </p:cNvSpPr>
          <p:nvPr/>
        </p:nvSpPr>
        <p:spPr bwMode="auto">
          <a:xfrm>
            <a:off x="4429125" y="3943350"/>
            <a:ext cx="18399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ctr" eaLnBrk="1" hangingPunct="1"/>
            <a:r>
              <a:rPr lang="fr-FR" sz="1800" b="1">
                <a:solidFill>
                  <a:schemeClr val="bg1"/>
                </a:solidFill>
                <a:latin typeface="Helvetica Neue" charset="0"/>
                <a:cs typeface="Helvetica Neue" charset="0"/>
              </a:rPr>
              <a:t>HABITER</a:t>
            </a:r>
          </a:p>
          <a:p>
            <a:pPr algn="ctr" eaLnBrk="1" hangingPunct="1"/>
            <a:r>
              <a:rPr lang="fr-FR" sz="1800" b="1">
                <a:solidFill>
                  <a:schemeClr val="bg1"/>
                </a:solidFill>
                <a:latin typeface="Helvetica Neue" charset="0"/>
                <a:cs typeface="Helvetica Neue" charset="0"/>
              </a:rPr>
              <a:t>AU</a:t>
            </a:r>
          </a:p>
          <a:p>
            <a:pPr algn="ctr" eaLnBrk="1" hangingPunct="1"/>
            <a:r>
              <a:rPr lang="fr-FR" sz="1800" b="1">
                <a:solidFill>
                  <a:schemeClr val="bg1"/>
                </a:solidFill>
                <a:latin typeface="Helvetica Neue" charset="0"/>
                <a:cs typeface="Helvetica Neue" charset="0"/>
              </a:rPr>
              <a:t>KIRCHBERG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7" b="13254"/>
          <a:stretch>
            <a:fillRect/>
          </a:stretch>
        </p:blipFill>
        <p:spPr bwMode="auto">
          <a:xfrm>
            <a:off x="1109663" y="1125538"/>
            <a:ext cx="3305175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4" b="13255"/>
          <a:stretch>
            <a:fillRect/>
          </a:stretch>
        </p:blipFill>
        <p:spPr bwMode="auto">
          <a:xfrm>
            <a:off x="4716463" y="1147763"/>
            <a:ext cx="3305175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ag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7" b="12978"/>
          <a:stretch>
            <a:fillRect/>
          </a:stretch>
        </p:blipFill>
        <p:spPr bwMode="auto">
          <a:xfrm>
            <a:off x="1109663" y="3667125"/>
            <a:ext cx="3303587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ag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4" b="16135"/>
          <a:stretch>
            <a:fillRect/>
          </a:stretch>
        </p:blipFill>
        <p:spPr bwMode="auto">
          <a:xfrm>
            <a:off x="4716463" y="3667125"/>
            <a:ext cx="3305175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itle 1"/>
          <p:cNvSpPr txBox="1">
            <a:spLocks/>
          </p:cNvSpPr>
          <p:nvPr/>
        </p:nvSpPr>
        <p:spPr bwMode="auto">
          <a:xfrm>
            <a:off x="323850" y="115888"/>
            <a:ext cx="61928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r>
              <a:rPr lang="fr-FR" sz="2800">
                <a:latin typeface="Calibri" charset="0"/>
              </a:rPr>
              <a:t>Les espaces verts au Kirchberg</a:t>
            </a:r>
          </a:p>
        </p:txBody>
      </p:sp>
      <p:sp>
        <p:nvSpPr>
          <p:cNvPr id="22534" name="ZoneTexte 14"/>
          <p:cNvSpPr txBox="1">
            <a:spLocks noChangeArrowheads="1"/>
          </p:cNvSpPr>
          <p:nvPr/>
        </p:nvSpPr>
        <p:spPr bwMode="auto">
          <a:xfrm>
            <a:off x="1139825" y="6308725"/>
            <a:ext cx="7038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>
              <a:defRPr/>
            </a:pPr>
            <a:r>
              <a:rPr lang="fr-FR" sz="1200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Loisirs dans le Parc Central et aménagements extérieurs dans le quartier d’habitation du Grünewald.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722313" y="2997200"/>
            <a:ext cx="7772400" cy="2771775"/>
          </a:xfrm>
        </p:spPr>
        <p:txBody>
          <a:bodyPr/>
          <a:lstStyle/>
          <a:p>
            <a:r>
              <a:rPr lang="fr-FR">
                <a:latin typeface="Calibri" charset="0"/>
              </a:rPr>
              <a:t>Nouvelle politique de logement au Kirchberg</a:t>
            </a:r>
          </a:p>
        </p:txBody>
      </p:sp>
      <p:sp>
        <p:nvSpPr>
          <p:cNvPr id="23554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029EC4B0-F781-E24B-B45F-BEEC94F57BC5}" type="slidenum">
              <a:rPr lang="fr-FR" sz="1400">
                <a:solidFill>
                  <a:schemeClr val="tx2"/>
                </a:solidFill>
              </a:rPr>
              <a:pPr eaLnBrk="1" hangingPunct="1"/>
              <a:t>11</a:t>
            </a:fld>
            <a:endParaRPr lang="fr-FR" sz="14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92838" cy="504825"/>
          </a:xfrm>
        </p:spPr>
        <p:txBody>
          <a:bodyPr/>
          <a:lstStyle/>
          <a:p>
            <a:r>
              <a:rPr lang="fr-FR">
                <a:latin typeface="Calibri" charset="0"/>
              </a:rPr>
              <a:t>Nouvelle politique de logement 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260475"/>
            <a:ext cx="8229600" cy="4929188"/>
          </a:xfrm>
        </p:spPr>
        <p:txBody>
          <a:bodyPr/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rPr>
              <a:t>Coût actuel du logement neuf au Kirchberg  :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rPr>
              <a:t>7 150€/m2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rPr>
              <a:t>(TVA 3% incl.)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rPr>
              <a:t>*</a:t>
            </a:r>
            <a:br>
              <a:rPr lang="fr-FR" dirty="0" smtClean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rPr>
            </a:br>
            <a:endParaRPr lang="fr-FR" dirty="0">
              <a:solidFill>
                <a:schemeClr val="bg1">
                  <a:lumMod val="50000"/>
                </a:schemeClr>
              </a:solidFill>
              <a:latin typeface="Helvetica Neue"/>
              <a:cs typeface="Helvetica Neue"/>
            </a:endParaRP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Suite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au constat de l’évolution des prix de cession pour un logement en construction, le Gouvernement a pris les décisions suivantes dans l’intérêt d’une politique du logement à coût abordable : </a:t>
            </a:r>
          </a:p>
          <a:p>
            <a:pPr marL="0" indent="0">
              <a:buNone/>
            </a:pPr>
            <a:endParaRPr lang="fr-FR" dirty="0">
              <a:latin typeface="Calibri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197B91FC-09B6-1743-BAC7-C8B2C5200213}" type="slidenum">
              <a:rPr lang="fr-FR" sz="1400">
                <a:solidFill>
                  <a:schemeClr val="tx2"/>
                </a:solidFill>
              </a:rPr>
              <a:pPr eaLnBrk="1" hangingPunct="1"/>
              <a:t>12</a:t>
            </a:fld>
            <a:endParaRPr lang="fr-FR" sz="1400">
              <a:solidFill>
                <a:schemeClr val="tx2"/>
              </a:solidFill>
            </a:endParaRPr>
          </a:p>
        </p:txBody>
      </p:sp>
      <p:sp>
        <p:nvSpPr>
          <p:cNvPr id="5" name="ZoneTexte 20"/>
          <p:cNvSpPr txBox="1">
            <a:spLocks noChangeArrowheads="1"/>
          </p:cNvSpPr>
          <p:nvPr/>
        </p:nvSpPr>
        <p:spPr bwMode="auto">
          <a:xfrm>
            <a:off x="681038" y="6199188"/>
            <a:ext cx="6267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>
              <a:defRPr/>
            </a:pP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* Source : </a:t>
            </a:r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</a:rPr>
              <a:t>Adm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. de l’Enregistrement et des Domaines, calculs </a:t>
            </a:r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</a:rPr>
              <a:t>Statec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, jan. – oct. 2014</a:t>
            </a:r>
            <a:b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  moyenne des prix, sections cadastrales </a:t>
            </a:r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</a:rPr>
              <a:t>Weimerskirch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 et </a:t>
            </a:r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</a:rPr>
              <a:t>Neudorf</a:t>
            </a:r>
            <a:endParaRPr lang="fr-FR" sz="12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92838" cy="504825"/>
          </a:xfrm>
        </p:spPr>
        <p:txBody>
          <a:bodyPr/>
          <a:lstStyle/>
          <a:p>
            <a:r>
              <a:rPr lang="fr-FR">
                <a:latin typeface="Calibri" charset="0"/>
              </a:rPr>
              <a:t>Nouvelle politique de logement 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103313"/>
            <a:ext cx="8362950" cy="4929187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fr-FR" dirty="0" smtClean="0">
                <a:solidFill>
                  <a:srgbClr val="7F7F7F"/>
                </a:solidFill>
                <a:latin typeface="Calibri" charset="0"/>
                <a:cs typeface="+mn-cs"/>
              </a:rPr>
              <a:t>Nouvelles mesures </a:t>
            </a:r>
          </a:p>
          <a:p>
            <a:pPr marL="0" indent="0">
              <a:lnSpc>
                <a:spcPct val="90000"/>
              </a:lnSpc>
              <a:buFont typeface="Wingdings" charset="0"/>
              <a:buNone/>
              <a:defRPr/>
            </a:pPr>
            <a:endParaRPr lang="fr-FR" sz="1600" b="1" dirty="0" smtClean="0">
              <a:solidFill>
                <a:srgbClr val="000000"/>
              </a:solidFill>
              <a:latin typeface="Calibri" charset="0"/>
              <a:cs typeface="+mn-cs"/>
            </a:endParaRPr>
          </a:p>
          <a:p>
            <a:pPr marL="0" indent="0">
              <a:lnSpc>
                <a:spcPct val="90000"/>
              </a:lnSpc>
              <a:buFont typeface="Wingdings" charset="0"/>
              <a:buNone/>
              <a:defRPr/>
            </a:pPr>
            <a:r>
              <a:rPr lang="fr-FR" sz="1600" b="1" dirty="0" smtClean="0">
                <a:solidFill>
                  <a:srgbClr val="000000"/>
                </a:solidFill>
                <a:latin typeface="Helvetica Neue"/>
                <a:cs typeface="+mn-cs"/>
              </a:rPr>
              <a:t>1</a:t>
            </a:r>
            <a:r>
              <a:rPr lang="fr-FR" sz="1600" b="1" dirty="0">
                <a:solidFill>
                  <a:srgbClr val="000000"/>
                </a:solidFill>
                <a:latin typeface="Helvetica Neue"/>
                <a:cs typeface="+mn-cs"/>
              </a:rPr>
              <a:t>/ Marché </a:t>
            </a:r>
            <a:r>
              <a:rPr lang="fr-FR" sz="1600" b="1" dirty="0" smtClean="0">
                <a:solidFill>
                  <a:srgbClr val="000000"/>
                </a:solidFill>
                <a:latin typeface="Helvetica Neue"/>
                <a:cs typeface="+mn-cs"/>
              </a:rPr>
              <a:t>libre : rendre </a:t>
            </a:r>
            <a:r>
              <a:rPr lang="fr-FR" sz="1600" b="1" dirty="0">
                <a:solidFill>
                  <a:srgbClr val="000000"/>
                </a:solidFill>
                <a:latin typeface="Helvetica Neue"/>
                <a:cs typeface="+mn-cs"/>
              </a:rPr>
              <a:t>le logement abordable pour une plus grande majorité de </a:t>
            </a:r>
            <a:r>
              <a:rPr lang="fr-FR" sz="1600" b="1" dirty="0" smtClean="0">
                <a:solidFill>
                  <a:srgbClr val="000000"/>
                </a:solidFill>
                <a:latin typeface="Helvetica Neue"/>
                <a:cs typeface="+mn-cs"/>
              </a:rPr>
              <a:t>personnes</a:t>
            </a:r>
          </a:p>
          <a:p>
            <a:pPr marL="0" indent="0">
              <a:lnSpc>
                <a:spcPct val="90000"/>
              </a:lnSpc>
              <a:buFont typeface="Wingdings" charset="0"/>
              <a:buNone/>
              <a:defRPr/>
            </a:pPr>
            <a:endParaRPr lang="fr-FR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 marL="285750" indent="-285750">
              <a:lnSpc>
                <a:spcPct val="90000"/>
              </a:lnSpc>
              <a:buFont typeface="Wingdings"/>
              <a:buChar char="Ø"/>
              <a:defRPr/>
            </a:pPr>
            <a:r>
              <a:rPr lang="fr-FR" sz="1600" dirty="0">
                <a:solidFill>
                  <a:srgbClr val="000000"/>
                </a:solidFill>
                <a:latin typeface="Helvetica Neue"/>
                <a:cs typeface="+mn-cs"/>
              </a:rPr>
              <a:t>Fixation du prix de cession </a:t>
            </a:r>
            <a:r>
              <a:rPr lang="fr-FR" sz="1600" dirty="0" smtClean="0">
                <a:solidFill>
                  <a:srgbClr val="000000"/>
                </a:solidFill>
                <a:latin typeface="Helvetica Neue"/>
                <a:cs typeface="+mn-cs"/>
              </a:rPr>
              <a:t>:</a:t>
            </a:r>
            <a:r>
              <a:rPr lang="fr-FR" sz="1600" b="1" dirty="0" smtClean="0">
                <a:solidFill>
                  <a:srgbClr val="000000"/>
                </a:solidFill>
                <a:latin typeface="Helvetica Neue"/>
                <a:cs typeface="+mn-cs"/>
              </a:rPr>
              <a:t> 4 </a:t>
            </a:r>
            <a:r>
              <a:rPr lang="fr-FR" sz="1600" b="1" dirty="0">
                <a:solidFill>
                  <a:srgbClr val="000000"/>
                </a:solidFill>
                <a:latin typeface="Helvetica Neue"/>
                <a:cs typeface="+mn-cs"/>
              </a:rPr>
              <a:t>200€ </a:t>
            </a:r>
            <a:r>
              <a:rPr lang="fr-FR" sz="1600" b="1" dirty="0" smtClean="0">
                <a:solidFill>
                  <a:srgbClr val="000000"/>
                </a:solidFill>
                <a:latin typeface="Helvetica Neue"/>
                <a:cs typeface="+mn-cs"/>
              </a:rPr>
              <a:t>/m</a:t>
            </a:r>
            <a:r>
              <a:rPr lang="fr-FR" sz="1600" b="1" baseline="30000" dirty="0" smtClean="0">
                <a:solidFill>
                  <a:srgbClr val="000000"/>
                </a:solidFill>
                <a:latin typeface="Helvetica Neue"/>
                <a:cs typeface="+mn-cs"/>
              </a:rPr>
              <a:t>2</a:t>
            </a:r>
            <a:r>
              <a:rPr lang="fr-FR" sz="1600" b="1" dirty="0" smtClean="0">
                <a:solidFill>
                  <a:srgbClr val="000000"/>
                </a:solidFill>
                <a:latin typeface="Helvetica Neue"/>
                <a:cs typeface="+mn-cs"/>
              </a:rPr>
              <a:t> </a:t>
            </a:r>
            <a:r>
              <a:rPr lang="fr-FR" sz="1600" dirty="0">
                <a:solidFill>
                  <a:srgbClr val="000000"/>
                </a:solidFill>
                <a:latin typeface="Helvetica Neue"/>
                <a:cs typeface="+mn-cs"/>
              </a:rPr>
              <a:t>de surface utile de logement (TVA </a:t>
            </a:r>
            <a:r>
              <a:rPr lang="fr-FR" sz="1600" dirty="0" smtClean="0">
                <a:solidFill>
                  <a:srgbClr val="000000"/>
                </a:solidFill>
                <a:latin typeface="Helvetica Neue"/>
                <a:cs typeface="+mn-cs"/>
              </a:rPr>
              <a:t>3% incl.)</a:t>
            </a:r>
            <a:endParaRPr lang="fr-FR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 marL="0" indent="0">
              <a:lnSpc>
                <a:spcPct val="90000"/>
              </a:lnSpc>
              <a:buFont typeface="Wingdings" charset="0"/>
              <a:buNone/>
              <a:defRPr/>
            </a:pPr>
            <a:r>
              <a:rPr lang="fr-FR" sz="1600" dirty="0" smtClean="0">
                <a:solidFill>
                  <a:srgbClr val="000000"/>
                </a:solidFill>
                <a:latin typeface="Helvetica Neue"/>
                <a:cs typeface="+mn-cs"/>
              </a:rPr>
              <a:t>     			  soit </a:t>
            </a:r>
            <a:r>
              <a:rPr lang="fr-FR" sz="1600" dirty="0">
                <a:solidFill>
                  <a:srgbClr val="000000"/>
                </a:solidFill>
                <a:latin typeface="Helvetica Neue"/>
                <a:cs typeface="+mn-cs"/>
              </a:rPr>
              <a:t>inférieur de </a:t>
            </a:r>
            <a:r>
              <a:rPr lang="fr-FR" sz="1600" dirty="0" smtClean="0">
                <a:solidFill>
                  <a:srgbClr val="000000"/>
                </a:solidFill>
                <a:latin typeface="Helvetica Neue"/>
                <a:cs typeface="+mn-cs"/>
              </a:rPr>
              <a:t>40</a:t>
            </a:r>
            <a:r>
              <a:rPr lang="fr-FR" sz="1600" dirty="0">
                <a:solidFill>
                  <a:srgbClr val="000000"/>
                </a:solidFill>
                <a:latin typeface="Helvetica Neue"/>
                <a:cs typeface="+mn-cs"/>
              </a:rPr>
              <a:t>% par rapport au prix actuel</a:t>
            </a:r>
          </a:p>
          <a:p>
            <a:pPr marL="0" indent="0">
              <a:lnSpc>
                <a:spcPct val="90000"/>
              </a:lnSpc>
              <a:buFont typeface="Wingdings" charset="0"/>
              <a:buNone/>
              <a:defRPr/>
            </a:pPr>
            <a:endParaRPr lang="fr-FR" sz="1600" dirty="0" smtClean="0">
              <a:solidFill>
                <a:srgbClr val="000000"/>
              </a:solidFill>
              <a:latin typeface="Helvetica Neue"/>
              <a:cs typeface="+mn-cs"/>
            </a:endParaRPr>
          </a:p>
          <a:p>
            <a:pPr marL="0" indent="0">
              <a:lnSpc>
                <a:spcPct val="90000"/>
              </a:lnSpc>
              <a:buFont typeface="Wingdings" charset="0"/>
              <a:buNone/>
              <a:defRPr/>
            </a:pPr>
            <a:r>
              <a:rPr lang="fr-FR" sz="1600" b="1" dirty="0" smtClean="0">
                <a:solidFill>
                  <a:srgbClr val="000000"/>
                </a:solidFill>
                <a:latin typeface="Helvetica Neue"/>
                <a:cs typeface="+mn-cs"/>
              </a:rPr>
              <a:t>2</a:t>
            </a:r>
            <a:r>
              <a:rPr lang="fr-FR" sz="1600" b="1" dirty="0">
                <a:solidFill>
                  <a:srgbClr val="000000"/>
                </a:solidFill>
                <a:latin typeface="Helvetica Neue"/>
                <a:cs typeface="+mn-cs"/>
              </a:rPr>
              <a:t>/ Logements </a:t>
            </a:r>
            <a:r>
              <a:rPr lang="fr-FR" sz="1600" b="1" dirty="0" smtClean="0">
                <a:solidFill>
                  <a:srgbClr val="000000"/>
                </a:solidFill>
                <a:latin typeface="Helvetica Neue"/>
                <a:cs typeface="+mn-cs"/>
              </a:rPr>
              <a:t>subventionnés : pour </a:t>
            </a:r>
            <a:r>
              <a:rPr lang="fr-FR" sz="1600" b="1" dirty="0">
                <a:solidFill>
                  <a:srgbClr val="000000"/>
                </a:solidFill>
                <a:latin typeface="Helvetica Neue"/>
                <a:cs typeface="+mn-cs"/>
              </a:rPr>
              <a:t>des personnes bénéficiant des aides aux logements</a:t>
            </a:r>
          </a:p>
          <a:p>
            <a:pPr>
              <a:lnSpc>
                <a:spcPct val="90000"/>
              </a:lnSpc>
              <a:defRPr/>
            </a:pPr>
            <a:endParaRPr lang="fr-FR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lang="fr-FR" sz="1600" dirty="0">
                <a:solidFill>
                  <a:srgbClr val="000000"/>
                </a:solidFill>
                <a:latin typeface="Helvetica Neue"/>
                <a:cs typeface="+mn-cs"/>
              </a:rPr>
              <a:t>La </a:t>
            </a:r>
            <a:r>
              <a:rPr lang="fr-FR" sz="1600" b="1" dirty="0" smtClean="0">
                <a:solidFill>
                  <a:srgbClr val="000000"/>
                </a:solidFill>
                <a:latin typeface="Helvetica Neue"/>
                <a:cs typeface="+mn-cs"/>
              </a:rPr>
              <a:t>SNHBM</a:t>
            </a:r>
            <a:r>
              <a:rPr lang="fr-FR" sz="1600" dirty="0" smtClean="0">
                <a:solidFill>
                  <a:srgbClr val="000000"/>
                </a:solidFill>
                <a:latin typeface="Helvetica Neue"/>
                <a:cs typeface="+mn-cs"/>
              </a:rPr>
              <a:t> </a:t>
            </a:r>
            <a:r>
              <a:rPr lang="fr-FR" sz="1600" dirty="0">
                <a:solidFill>
                  <a:srgbClr val="000000"/>
                </a:solidFill>
                <a:latin typeface="Helvetica Neue"/>
                <a:cs typeface="+mn-cs"/>
              </a:rPr>
              <a:t>se verra confier la réalisation de </a:t>
            </a:r>
            <a:r>
              <a:rPr lang="fr-FR" sz="1600" b="1" dirty="0">
                <a:solidFill>
                  <a:srgbClr val="000000"/>
                </a:solidFill>
                <a:latin typeface="Helvetica Neue"/>
                <a:cs typeface="+mn-cs"/>
              </a:rPr>
              <a:t>50% des logements projetés</a:t>
            </a:r>
            <a:r>
              <a:rPr lang="fr-FR" sz="1600" dirty="0">
                <a:solidFill>
                  <a:srgbClr val="000000"/>
                </a:solidFill>
                <a:latin typeface="Helvetica Neue"/>
                <a:cs typeface="+mn-cs"/>
              </a:rPr>
              <a:t> dans les nouveaux quartiers </a:t>
            </a:r>
            <a:r>
              <a:rPr lang="fr-FR" sz="1600" dirty="0" smtClean="0">
                <a:solidFill>
                  <a:srgbClr val="000000"/>
                </a:solidFill>
                <a:latin typeface="Helvetica Neue"/>
                <a:cs typeface="+mn-cs"/>
              </a:rPr>
              <a:t>du Kirchberg.</a:t>
            </a:r>
          </a:p>
          <a:p>
            <a:pPr marL="0" indent="0">
              <a:lnSpc>
                <a:spcPct val="90000"/>
              </a:lnSpc>
              <a:buFont typeface="Wingdings" charset="0"/>
              <a:buNone/>
              <a:defRPr/>
            </a:pPr>
            <a:endParaRPr lang="fr-FR" sz="1600" dirty="0" smtClean="0">
              <a:solidFill>
                <a:srgbClr val="000000"/>
              </a:solidFill>
              <a:latin typeface="Helvetica Neue"/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lang="fr-FR" sz="1600" dirty="0" smtClean="0">
                <a:solidFill>
                  <a:srgbClr val="000000"/>
                </a:solidFill>
                <a:latin typeface="Helvetica Neue"/>
                <a:cs typeface="+mn-cs"/>
              </a:rPr>
              <a:t>Fixation du prix de cession plafonné : </a:t>
            </a:r>
            <a:r>
              <a:rPr lang="fr-FR" sz="1600" b="1" dirty="0" smtClean="0">
                <a:solidFill>
                  <a:srgbClr val="000000"/>
                </a:solidFill>
                <a:latin typeface="Helvetica Neue"/>
                <a:cs typeface="+mn-cs"/>
              </a:rPr>
              <a:t>3 250€/m</a:t>
            </a:r>
            <a:r>
              <a:rPr lang="fr-FR" sz="1600" b="1" baseline="30000" dirty="0" smtClean="0">
                <a:solidFill>
                  <a:srgbClr val="000000"/>
                </a:solidFill>
                <a:latin typeface="Helvetica Neue"/>
                <a:cs typeface="+mn-cs"/>
              </a:rPr>
              <a:t>2</a:t>
            </a:r>
            <a:r>
              <a:rPr lang="fr-FR" sz="1600" b="1" dirty="0" smtClean="0">
                <a:solidFill>
                  <a:srgbClr val="000000"/>
                </a:solidFill>
                <a:latin typeface="Helvetica Neue"/>
                <a:cs typeface="+mn-cs"/>
              </a:rPr>
              <a:t> </a:t>
            </a:r>
            <a:r>
              <a:rPr lang="fr-FR" sz="1600" dirty="0">
                <a:solidFill>
                  <a:srgbClr val="000000"/>
                </a:solidFill>
                <a:latin typeface="Helvetica Neue"/>
              </a:rPr>
              <a:t>(TVA 3% incl.</a:t>
            </a:r>
            <a:r>
              <a:rPr lang="fr-FR" sz="1600" dirty="0" smtClean="0">
                <a:solidFill>
                  <a:srgbClr val="000000"/>
                </a:solidFill>
                <a:latin typeface="Helvetica Neue"/>
              </a:rPr>
              <a:t>).</a:t>
            </a:r>
            <a:endParaRPr lang="fr-FR" sz="1600" b="1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fr-FR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fr-FR" sz="1600" dirty="0" smtClean="0">
              <a:latin typeface="Calibri" charset="0"/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fr-FR" sz="1600" dirty="0">
              <a:latin typeface="Calibri" charset="0"/>
              <a:cs typeface="+mn-cs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A95E03D1-B0C8-F440-BBE8-A5EDC85DF547}" type="slidenum">
              <a:rPr lang="fr-FR" sz="1400">
                <a:solidFill>
                  <a:schemeClr val="tx2"/>
                </a:solidFill>
              </a:rPr>
              <a:pPr eaLnBrk="1" hangingPunct="1"/>
              <a:t>13</a:t>
            </a:fld>
            <a:endParaRPr lang="fr-FR" sz="14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92838" cy="504825"/>
          </a:xfrm>
        </p:spPr>
        <p:txBody>
          <a:bodyPr/>
          <a:lstStyle/>
          <a:p>
            <a:r>
              <a:rPr lang="fr-FR">
                <a:latin typeface="Calibri" charset="0"/>
              </a:rPr>
              <a:t>Nouvelle politique de logement 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260475"/>
            <a:ext cx="8362950" cy="4929188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Wingdings" charset="0"/>
              <a:buNone/>
              <a:defRPr/>
            </a:pPr>
            <a:r>
              <a:rPr lang="fr-FR" sz="1600" b="1" dirty="0" smtClean="0">
                <a:solidFill>
                  <a:srgbClr val="000000"/>
                </a:solidFill>
                <a:latin typeface="Helvetica Neue"/>
                <a:cs typeface="+mn-cs"/>
              </a:rPr>
              <a:t>3/ Conditions de cession</a:t>
            </a:r>
            <a:endParaRPr lang="fr-FR" sz="1600" b="1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fr-FR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 marL="0" indent="0">
              <a:buFont typeface="Wingdings" charset="0"/>
              <a:buNone/>
              <a:defRPr/>
            </a:pPr>
            <a:r>
              <a:rPr lang="fr-FR" sz="1600" b="1" dirty="0" smtClean="0">
                <a:solidFill>
                  <a:srgbClr val="000000"/>
                </a:solidFill>
                <a:latin typeface="Helvetica Neue"/>
                <a:cs typeface="+mn-cs"/>
              </a:rPr>
              <a:t>M</a:t>
            </a:r>
            <a:r>
              <a:rPr lang="fr-CH" sz="1600" b="1" dirty="0" smtClean="0">
                <a:solidFill>
                  <a:srgbClr val="000000"/>
                </a:solidFill>
                <a:latin typeface="Helvetica Neue"/>
                <a:cs typeface="+mn-cs"/>
              </a:rPr>
              <a:t>arché libre :</a:t>
            </a:r>
          </a:p>
          <a:p>
            <a:pPr marL="0" indent="0">
              <a:buFont typeface="Wingdings" charset="0"/>
              <a:buNone/>
              <a:defRPr/>
            </a:pPr>
            <a:endParaRPr lang="fr-CH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>
              <a:lnSpc>
                <a:spcPct val="80000"/>
              </a:lnSpc>
              <a:buFont typeface="Wingdings" charset="2"/>
              <a:buChar char="Ø"/>
              <a:defRPr/>
            </a:pPr>
            <a:r>
              <a:rPr lang="fr-CH" sz="1600" dirty="0" smtClean="0">
                <a:solidFill>
                  <a:srgbClr val="000000"/>
                </a:solidFill>
                <a:latin typeface="Helvetica Neue"/>
                <a:cs typeface="+mn-cs"/>
              </a:rPr>
              <a:t>bail emphytéotique sur une durée de 99 ans ;</a:t>
            </a:r>
          </a:p>
          <a:p>
            <a:pPr>
              <a:lnSpc>
                <a:spcPct val="80000"/>
              </a:lnSpc>
              <a:buFont typeface="Wingdings" charset="2"/>
              <a:buChar char="Ø"/>
              <a:defRPr/>
            </a:pPr>
            <a:endParaRPr lang="fr-CH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>
              <a:lnSpc>
                <a:spcPct val="80000"/>
              </a:lnSpc>
              <a:buFont typeface="Wingdings" charset="2"/>
              <a:buChar char="Ø"/>
              <a:defRPr/>
            </a:pPr>
            <a:r>
              <a:rPr lang="fr-CH" sz="1600" dirty="0">
                <a:solidFill>
                  <a:srgbClr val="000000"/>
                </a:solidFill>
                <a:latin typeface="Helvetica Neue"/>
                <a:cs typeface="+mn-cs"/>
              </a:rPr>
              <a:t>vente exclusive à des particuliers qui s’engagent à y déclarer leur résidence principale et à occuper personnellement le logement ; </a:t>
            </a:r>
          </a:p>
          <a:p>
            <a:pPr>
              <a:lnSpc>
                <a:spcPct val="80000"/>
              </a:lnSpc>
              <a:buFont typeface="Wingdings" charset="2"/>
              <a:buChar char="Ø"/>
              <a:defRPr/>
            </a:pPr>
            <a:endParaRPr lang="fr-CH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>
              <a:lnSpc>
                <a:spcPct val="80000"/>
              </a:lnSpc>
              <a:buFont typeface="Wingdings" charset="2"/>
              <a:buChar char="Ø"/>
              <a:defRPr/>
            </a:pPr>
            <a:r>
              <a:rPr lang="fr-CH" sz="1600" dirty="0">
                <a:solidFill>
                  <a:srgbClr val="000000"/>
                </a:solidFill>
                <a:latin typeface="Helvetica Neue"/>
                <a:cs typeface="+mn-cs"/>
              </a:rPr>
              <a:t>l’acquisition est limitée à des acquéreurs travaillant sur le territoire de la Ville de Luxembourg ;</a:t>
            </a:r>
          </a:p>
          <a:p>
            <a:pPr>
              <a:lnSpc>
                <a:spcPct val="80000"/>
              </a:lnSpc>
              <a:buFont typeface="Wingdings" charset="2"/>
              <a:buChar char="Ø"/>
              <a:defRPr/>
            </a:pPr>
            <a:endParaRPr lang="fr-CH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>
              <a:lnSpc>
                <a:spcPct val="80000"/>
              </a:lnSpc>
              <a:buFont typeface="Wingdings" charset="2"/>
              <a:buChar char="Ø"/>
              <a:defRPr/>
            </a:pPr>
            <a:r>
              <a:rPr lang="fr-FR" sz="1600" dirty="0">
                <a:solidFill>
                  <a:srgbClr val="000000"/>
                </a:solidFill>
                <a:latin typeface="Helvetica Neue"/>
                <a:cs typeface="+mn-cs"/>
              </a:rPr>
              <a:t>les acquéreurs ne doivent pas être propriétaire </a:t>
            </a:r>
            <a:r>
              <a:rPr lang="fr-FR" sz="1600" dirty="0" smtClean="0">
                <a:solidFill>
                  <a:srgbClr val="000000"/>
                </a:solidFill>
                <a:latin typeface="Helvetica Neue"/>
                <a:cs typeface="+mn-cs"/>
              </a:rPr>
              <a:t>d’un autre logement ; </a:t>
            </a:r>
          </a:p>
          <a:p>
            <a:pPr>
              <a:lnSpc>
                <a:spcPct val="80000"/>
              </a:lnSpc>
              <a:buFont typeface="Wingdings" charset="2"/>
              <a:buChar char="Ø"/>
              <a:defRPr/>
            </a:pPr>
            <a:endParaRPr lang="fr-FR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>
              <a:lnSpc>
                <a:spcPct val="80000"/>
              </a:lnSpc>
              <a:buFont typeface="Wingdings" charset="2"/>
              <a:buChar char="Ø"/>
              <a:defRPr/>
            </a:pPr>
            <a:r>
              <a:rPr lang="fr-FR" sz="1600" dirty="0">
                <a:solidFill>
                  <a:srgbClr val="000000"/>
                </a:solidFill>
                <a:latin typeface="Helvetica Neue"/>
                <a:cs typeface="+mn-cs"/>
              </a:rPr>
              <a:t>le Fonds dispose d’un droit de préemption en cas de revente du </a:t>
            </a:r>
            <a:r>
              <a:rPr lang="fr-FR" sz="1600" dirty="0" smtClean="0">
                <a:solidFill>
                  <a:srgbClr val="000000"/>
                </a:solidFill>
                <a:latin typeface="Helvetica Neue"/>
                <a:cs typeface="+mn-cs"/>
              </a:rPr>
              <a:t>logement.</a:t>
            </a:r>
            <a:endParaRPr lang="fr-FR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 marL="0" indent="0">
              <a:buFont typeface="Wingdings" charset="0"/>
              <a:buNone/>
              <a:defRPr/>
            </a:pPr>
            <a:endParaRPr lang="fr-FR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 marL="285750" indent="-285750">
              <a:buFontTx/>
              <a:buChar char="-"/>
              <a:defRPr/>
            </a:pPr>
            <a:endParaRPr lang="fr-FR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 marL="285750" indent="-285750">
              <a:buFontTx/>
              <a:buChar char="-"/>
              <a:defRPr/>
            </a:pPr>
            <a:endParaRPr lang="fr-CH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 marL="285750" indent="-285750">
              <a:buFontTx/>
              <a:buChar char="-"/>
              <a:defRPr/>
            </a:pPr>
            <a:endParaRPr lang="fr-CH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 marL="285750" indent="-285750">
              <a:buFontTx/>
              <a:buChar char="-"/>
              <a:defRPr/>
            </a:pPr>
            <a:endParaRPr lang="fr-FR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 marL="285750" indent="-285750">
              <a:buFontTx/>
              <a:buChar char="-"/>
              <a:defRPr/>
            </a:pPr>
            <a:endParaRPr lang="fr-CH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 marL="285750" indent="-285750">
              <a:buFontTx/>
              <a:buChar char="-"/>
              <a:defRPr/>
            </a:pPr>
            <a:endParaRPr lang="fr-FR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>
              <a:defRPr/>
            </a:pPr>
            <a:r>
              <a:rPr lang="fr-CH" sz="1600" dirty="0">
                <a:solidFill>
                  <a:srgbClr val="000000"/>
                </a:solidFill>
                <a:latin typeface="Helvetica Neue"/>
                <a:cs typeface="+mn-cs"/>
              </a:rPr>
              <a:t> </a:t>
            </a:r>
            <a:endParaRPr lang="fr-FR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fr-FR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fr-FR" sz="1600" dirty="0" smtClean="0">
              <a:solidFill>
                <a:srgbClr val="000000"/>
              </a:solidFill>
              <a:latin typeface="Calibri" charset="0"/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fr-FR" sz="1600" dirty="0">
              <a:solidFill>
                <a:srgbClr val="000000"/>
              </a:solidFill>
              <a:latin typeface="Calibri" charset="0"/>
              <a:cs typeface="+mn-cs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7B771856-FFE0-DB4E-970D-FBCF9A02D063}" type="slidenum">
              <a:rPr lang="fr-FR" sz="1400">
                <a:solidFill>
                  <a:schemeClr val="tx2"/>
                </a:solidFill>
              </a:rPr>
              <a:pPr eaLnBrk="1" hangingPunct="1"/>
              <a:t>14</a:t>
            </a:fld>
            <a:endParaRPr lang="fr-FR" sz="14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92838" cy="504825"/>
          </a:xfrm>
        </p:spPr>
        <p:txBody>
          <a:bodyPr/>
          <a:lstStyle/>
          <a:p>
            <a:r>
              <a:rPr lang="fr-FR">
                <a:latin typeface="Calibri" charset="0"/>
              </a:rPr>
              <a:t>Nouvelle politique de logement 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260475"/>
            <a:ext cx="8362950" cy="4929188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Wingdings" charset="0"/>
              <a:buNone/>
              <a:defRPr/>
            </a:pPr>
            <a:r>
              <a:rPr lang="fr-FR" sz="1600" b="1" dirty="0" smtClean="0">
                <a:solidFill>
                  <a:srgbClr val="000000"/>
                </a:solidFill>
                <a:latin typeface="Helvetica Neue"/>
                <a:cs typeface="+mn-cs"/>
              </a:rPr>
              <a:t>3/ Conditions de cession</a:t>
            </a:r>
            <a:endParaRPr lang="fr-FR" sz="1600" b="1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fr-FR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 marL="0" indent="0">
              <a:buFont typeface="Wingdings" charset="0"/>
              <a:buNone/>
              <a:defRPr/>
            </a:pPr>
            <a:r>
              <a:rPr lang="fr-CH" sz="1600" b="1" dirty="0" smtClean="0">
                <a:solidFill>
                  <a:srgbClr val="000000"/>
                </a:solidFill>
                <a:latin typeface="Helvetica Neue"/>
                <a:cs typeface="+mn-cs"/>
              </a:rPr>
              <a:t>SNHBM :</a:t>
            </a:r>
          </a:p>
          <a:p>
            <a:pPr marL="0" indent="0">
              <a:buFont typeface="Wingdings" charset="0"/>
              <a:buNone/>
              <a:defRPr/>
            </a:pPr>
            <a:endParaRPr lang="fr-CH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>
              <a:lnSpc>
                <a:spcPct val="80000"/>
              </a:lnSpc>
              <a:buFont typeface="Wingdings" charset="2"/>
              <a:buChar char="Ø"/>
              <a:defRPr/>
            </a:pPr>
            <a:r>
              <a:rPr lang="fr-CH" sz="1600" dirty="0" smtClean="0">
                <a:solidFill>
                  <a:srgbClr val="000000"/>
                </a:solidFill>
                <a:latin typeface="Helvetica Neue"/>
                <a:cs typeface="+mn-cs"/>
              </a:rPr>
              <a:t>bail emphytéotique sur une durée de 99 ans ;</a:t>
            </a:r>
          </a:p>
          <a:p>
            <a:pPr>
              <a:lnSpc>
                <a:spcPct val="80000"/>
              </a:lnSpc>
              <a:buFont typeface="Wingdings" charset="2"/>
              <a:buChar char="Ø"/>
              <a:defRPr/>
            </a:pPr>
            <a:endParaRPr lang="fr-CH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>
              <a:lnSpc>
                <a:spcPct val="80000"/>
              </a:lnSpc>
              <a:buFont typeface="Wingdings" charset="2"/>
              <a:buChar char="Ø"/>
              <a:defRPr/>
            </a:pPr>
            <a:r>
              <a:rPr lang="fr-CH" sz="1600" dirty="0" smtClean="0">
                <a:solidFill>
                  <a:srgbClr val="000000"/>
                </a:solidFill>
                <a:latin typeface="Helvetica Neue"/>
                <a:cs typeface="+mn-cs"/>
              </a:rPr>
              <a:t>vente à des particuliers bénéficiant des aides au logement pour une occupation personnelle et permanente du logement ; </a:t>
            </a:r>
            <a:endParaRPr lang="fr-CH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>
              <a:lnSpc>
                <a:spcPct val="80000"/>
              </a:lnSpc>
              <a:buFont typeface="Wingdings" charset="2"/>
              <a:buChar char="Ø"/>
              <a:defRPr/>
            </a:pPr>
            <a:endParaRPr lang="fr-CH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>
              <a:lnSpc>
                <a:spcPct val="80000"/>
              </a:lnSpc>
              <a:buFont typeface="Wingdings" charset="2"/>
              <a:buChar char="Ø"/>
              <a:defRPr/>
            </a:pPr>
            <a:r>
              <a:rPr lang="fr-FR" sz="1600" dirty="0">
                <a:solidFill>
                  <a:srgbClr val="000000"/>
                </a:solidFill>
                <a:latin typeface="Helvetica Neue"/>
                <a:cs typeface="+mn-cs"/>
              </a:rPr>
              <a:t>les acquéreurs ne doivent pas être propriétaire </a:t>
            </a:r>
            <a:r>
              <a:rPr lang="fr-FR" sz="1600" dirty="0" smtClean="0">
                <a:solidFill>
                  <a:srgbClr val="000000"/>
                </a:solidFill>
                <a:latin typeface="Helvetica Neue"/>
                <a:cs typeface="+mn-cs"/>
              </a:rPr>
              <a:t>d’un autre logement ; </a:t>
            </a:r>
          </a:p>
          <a:p>
            <a:pPr>
              <a:lnSpc>
                <a:spcPct val="80000"/>
              </a:lnSpc>
              <a:buFont typeface="Wingdings" charset="2"/>
              <a:buChar char="Ø"/>
              <a:defRPr/>
            </a:pPr>
            <a:endParaRPr lang="fr-FR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>
              <a:lnSpc>
                <a:spcPct val="80000"/>
              </a:lnSpc>
              <a:buFont typeface="Wingdings" charset="2"/>
              <a:buChar char="Ø"/>
              <a:defRPr/>
            </a:pPr>
            <a:r>
              <a:rPr lang="fr-FR" sz="1600" dirty="0" smtClean="0">
                <a:solidFill>
                  <a:srgbClr val="000000"/>
                </a:solidFill>
                <a:latin typeface="Helvetica Neue"/>
                <a:cs typeface="+mn-cs"/>
              </a:rPr>
              <a:t>La SNHBM dispose </a:t>
            </a:r>
            <a:r>
              <a:rPr lang="fr-FR" sz="1600" dirty="0">
                <a:solidFill>
                  <a:srgbClr val="000000"/>
                </a:solidFill>
                <a:latin typeface="Helvetica Neue"/>
                <a:cs typeface="+mn-cs"/>
              </a:rPr>
              <a:t>d’un droit de préemption en cas de revente du </a:t>
            </a:r>
            <a:r>
              <a:rPr lang="fr-FR" sz="1600" dirty="0" smtClean="0">
                <a:solidFill>
                  <a:srgbClr val="000000"/>
                </a:solidFill>
                <a:latin typeface="Helvetica Neue"/>
                <a:cs typeface="+mn-cs"/>
              </a:rPr>
              <a:t>logement.</a:t>
            </a:r>
            <a:endParaRPr lang="fr-FR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>
              <a:buFont typeface="Wingdings" charset="2"/>
              <a:buChar char="Ø"/>
              <a:defRPr/>
            </a:pPr>
            <a:endParaRPr lang="fr-FR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 marL="285750" indent="-285750">
              <a:buFontTx/>
              <a:buChar char="-"/>
              <a:defRPr/>
            </a:pPr>
            <a:endParaRPr lang="fr-FR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 marL="285750" indent="-285750">
              <a:buFontTx/>
              <a:buChar char="-"/>
              <a:defRPr/>
            </a:pPr>
            <a:endParaRPr lang="fr-CH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 marL="285750" indent="-285750">
              <a:buFontTx/>
              <a:buChar char="-"/>
              <a:defRPr/>
            </a:pPr>
            <a:endParaRPr lang="fr-CH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 marL="285750" indent="-285750">
              <a:buFontTx/>
              <a:buChar char="-"/>
              <a:defRPr/>
            </a:pPr>
            <a:endParaRPr lang="fr-FR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 marL="285750" indent="-285750">
              <a:buFontTx/>
              <a:buChar char="-"/>
              <a:defRPr/>
            </a:pPr>
            <a:endParaRPr lang="fr-CH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 marL="0" indent="0">
              <a:lnSpc>
                <a:spcPct val="90000"/>
              </a:lnSpc>
              <a:buFont typeface="Wingdings" charset="0"/>
              <a:buNone/>
              <a:defRPr/>
            </a:pPr>
            <a:endParaRPr lang="fr-FR" sz="1600" dirty="0">
              <a:solidFill>
                <a:srgbClr val="000000"/>
              </a:solidFill>
              <a:latin typeface="Helvetica Neue"/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fr-FR" sz="1600" dirty="0" smtClean="0">
              <a:solidFill>
                <a:srgbClr val="000000"/>
              </a:solidFill>
              <a:latin typeface="Calibri" charset="0"/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fr-FR" sz="1600" dirty="0">
              <a:solidFill>
                <a:srgbClr val="000000"/>
              </a:solidFill>
              <a:latin typeface="Calibri" charset="0"/>
              <a:cs typeface="+mn-cs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5C7FD052-A8FC-FD43-BF4F-8F93C4975D88}" type="slidenum">
              <a:rPr lang="fr-FR" sz="1400">
                <a:solidFill>
                  <a:schemeClr val="tx2"/>
                </a:solidFill>
              </a:rPr>
              <a:pPr eaLnBrk="1" hangingPunct="1"/>
              <a:t>15</a:t>
            </a:fld>
            <a:endParaRPr lang="fr-FR" sz="14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92838" cy="504825"/>
          </a:xfrm>
        </p:spPr>
        <p:txBody>
          <a:bodyPr/>
          <a:lstStyle/>
          <a:p>
            <a:r>
              <a:rPr lang="fr-FR">
                <a:latin typeface="Calibri" charset="0"/>
              </a:rPr>
              <a:t>Nouvelle politique de logement 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260475"/>
            <a:ext cx="8362950" cy="4929188"/>
          </a:xfrm>
        </p:spPr>
        <p:txBody>
          <a:bodyPr/>
          <a:lstStyle/>
          <a:p>
            <a:pPr>
              <a:defRPr/>
            </a:pPr>
            <a:r>
              <a:rPr lang="fr-FR" sz="2800" dirty="0" smtClean="0">
                <a:latin typeface="Calibri" charset="0"/>
                <a:cs typeface="+mn-cs"/>
              </a:rPr>
              <a:t>3 projets prochainement réalisés au Kirchberg :</a:t>
            </a:r>
            <a:br>
              <a:rPr lang="fr-FR" sz="2800" dirty="0" smtClean="0">
                <a:latin typeface="Calibri" charset="0"/>
                <a:cs typeface="+mn-cs"/>
              </a:rPr>
            </a:br>
            <a:r>
              <a:rPr lang="fr-FR" sz="2800" dirty="0" smtClean="0">
                <a:solidFill>
                  <a:srgbClr val="000000"/>
                </a:solidFill>
                <a:latin typeface="Calibri" charset="0"/>
                <a:cs typeface="+mn-cs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Calibri" charset="0"/>
                <a:cs typeface="+mn-cs"/>
              </a:rPr>
              <a:t/>
            </a:r>
            <a:br>
              <a:rPr lang="fr-FR" dirty="0" smtClean="0">
                <a:solidFill>
                  <a:srgbClr val="000000"/>
                </a:solidFill>
                <a:latin typeface="Calibri" charset="0"/>
                <a:cs typeface="+mn-cs"/>
              </a:rPr>
            </a:br>
            <a:r>
              <a:rPr lang="fr-FR" sz="1400" b="1" dirty="0" smtClean="0">
                <a:solidFill>
                  <a:srgbClr val="000000"/>
                </a:solidFill>
                <a:latin typeface="Calibri" charset="0"/>
                <a:cs typeface="+mn-cs"/>
              </a:rPr>
              <a:t>PROCÉDURE EN COURS</a:t>
            </a:r>
          </a:p>
          <a:p>
            <a:pPr>
              <a:defRPr/>
            </a:pPr>
            <a:endParaRPr lang="fr-FR" sz="1400" b="1" dirty="0" smtClean="0">
              <a:solidFill>
                <a:srgbClr val="000000"/>
              </a:solidFill>
              <a:latin typeface="Calibri" charset="0"/>
              <a:cs typeface="+mn-cs"/>
            </a:endParaRPr>
          </a:p>
          <a:p>
            <a:pPr marL="285750" indent="-285750">
              <a:lnSpc>
                <a:spcPct val="80000"/>
              </a:lnSpc>
              <a:buFontTx/>
              <a:buChar char="-"/>
              <a:defRPr/>
            </a:pPr>
            <a:r>
              <a:rPr lang="fr-FR" sz="2000" dirty="0" smtClean="0">
                <a:latin typeface="Calibri" charset="0"/>
              </a:rPr>
              <a:t>le </a:t>
            </a:r>
            <a:r>
              <a:rPr lang="fr-FR" sz="2000" dirty="0">
                <a:latin typeface="Calibri" charset="0"/>
              </a:rPr>
              <a:t>PAP Quartier du </a:t>
            </a:r>
            <a:r>
              <a:rPr lang="fr-FR" sz="2000" dirty="0" err="1" smtClean="0">
                <a:latin typeface="Calibri" charset="0"/>
              </a:rPr>
              <a:t>Kiem</a:t>
            </a:r>
            <a:r>
              <a:rPr lang="fr-FR" sz="2000" dirty="0" smtClean="0">
                <a:latin typeface="Calibri" charset="0"/>
              </a:rPr>
              <a:t> avec 820 logements ; </a:t>
            </a:r>
          </a:p>
          <a:p>
            <a:pPr marL="0" indent="0">
              <a:lnSpc>
                <a:spcPct val="80000"/>
              </a:lnSpc>
              <a:buFont typeface="Wingdings" charset="0"/>
              <a:buNone/>
              <a:defRPr/>
            </a:pPr>
            <a:r>
              <a:rPr lang="fr-FR" sz="2000" dirty="0">
                <a:latin typeface="Calibri" charset="0"/>
              </a:rPr>
              <a:t/>
            </a:r>
            <a:br>
              <a:rPr lang="fr-FR" sz="2000" dirty="0">
                <a:latin typeface="Calibri" charset="0"/>
              </a:rPr>
            </a:br>
            <a:r>
              <a:rPr lang="fr-FR" sz="2000" dirty="0" smtClean="0">
                <a:latin typeface="Calibri" charset="0"/>
              </a:rPr>
              <a:t/>
            </a:r>
            <a:br>
              <a:rPr lang="fr-FR" sz="2000" dirty="0" smtClean="0">
                <a:latin typeface="Calibri" charset="0"/>
              </a:rPr>
            </a:br>
            <a:endParaRPr lang="fr-FR" sz="2000" dirty="0" smtClean="0">
              <a:latin typeface="Calibri" charset="0"/>
            </a:endParaRPr>
          </a:p>
          <a:p>
            <a:pPr marL="0" indent="0">
              <a:lnSpc>
                <a:spcPct val="80000"/>
              </a:lnSpc>
              <a:buFont typeface="Wingdings" charset="0"/>
              <a:buNone/>
              <a:defRPr/>
            </a:pPr>
            <a:r>
              <a:rPr lang="fr-FR" sz="2000" dirty="0" smtClean="0">
                <a:latin typeface="Calibri" charset="0"/>
              </a:rPr>
              <a:t>  </a:t>
            </a:r>
            <a:r>
              <a:rPr lang="fr-FR" sz="2000" dirty="0" smtClean="0">
                <a:solidFill>
                  <a:srgbClr val="000000"/>
                </a:solidFill>
                <a:latin typeface="Calibri" charset="0"/>
              </a:rPr>
              <a:t>   </a:t>
            </a:r>
            <a:r>
              <a:rPr lang="fr-FR" sz="1400" b="1" dirty="0" smtClean="0">
                <a:solidFill>
                  <a:srgbClr val="000000"/>
                </a:solidFill>
                <a:latin typeface="Calibri" charset="0"/>
              </a:rPr>
              <a:t>PROCÉDURES À COURT TERME</a:t>
            </a:r>
          </a:p>
          <a:p>
            <a:pPr marL="0" indent="0">
              <a:lnSpc>
                <a:spcPct val="80000"/>
              </a:lnSpc>
              <a:buFont typeface="Wingdings" charset="0"/>
              <a:buNone/>
              <a:defRPr/>
            </a:pPr>
            <a:endParaRPr lang="fr-FR" sz="1400" dirty="0" smtClean="0">
              <a:solidFill>
                <a:srgbClr val="000000"/>
              </a:solidFill>
              <a:latin typeface="Calibri" charset="0"/>
            </a:endParaRPr>
          </a:p>
          <a:p>
            <a:pPr marL="285750" indent="-285750">
              <a:lnSpc>
                <a:spcPct val="80000"/>
              </a:lnSpc>
              <a:buFontTx/>
              <a:buChar char="-"/>
              <a:defRPr/>
            </a:pPr>
            <a:r>
              <a:rPr lang="fr-FR" sz="2000" dirty="0" smtClean="0">
                <a:latin typeface="Calibri" charset="0"/>
              </a:rPr>
              <a:t>le </a:t>
            </a:r>
            <a:r>
              <a:rPr lang="fr-FR" sz="2000" dirty="0">
                <a:latin typeface="Calibri" charset="0"/>
              </a:rPr>
              <a:t>PAP </a:t>
            </a:r>
            <a:r>
              <a:rPr lang="fr-FR" sz="2000" dirty="0" err="1">
                <a:latin typeface="Calibri" charset="0"/>
              </a:rPr>
              <a:t>Réimerwee</a:t>
            </a:r>
            <a:r>
              <a:rPr lang="fr-FR" sz="2000" dirty="0">
                <a:latin typeface="Calibri" charset="0"/>
              </a:rPr>
              <a:t> avec 560 </a:t>
            </a:r>
            <a:r>
              <a:rPr lang="fr-FR" sz="2000" dirty="0" smtClean="0">
                <a:latin typeface="Calibri" charset="0"/>
              </a:rPr>
              <a:t>logements ;</a:t>
            </a:r>
          </a:p>
          <a:p>
            <a:pPr marL="285750" indent="-285750">
              <a:lnSpc>
                <a:spcPct val="80000"/>
              </a:lnSpc>
              <a:buFontTx/>
              <a:buChar char="-"/>
              <a:defRPr/>
            </a:pPr>
            <a:r>
              <a:rPr lang="fr-FR" sz="2000" dirty="0" smtClean="0">
                <a:latin typeface="Calibri" charset="0"/>
                <a:cs typeface="+mn-cs"/>
              </a:rPr>
              <a:t>le PAP J. F. K. Sud avec 260 logements.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F3B99613-D238-5B4A-8E1D-CED4434D81AD}" type="slidenum">
              <a:rPr lang="fr-FR" sz="1400">
                <a:solidFill>
                  <a:schemeClr val="tx2"/>
                </a:solidFill>
              </a:rPr>
              <a:pPr eaLnBrk="1" hangingPunct="1"/>
              <a:t>16</a:t>
            </a:fld>
            <a:endParaRPr lang="fr-FR" sz="140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5500" y="3052763"/>
            <a:ext cx="3157538" cy="30956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067175" y="3052763"/>
            <a:ext cx="3157538" cy="30956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476375" y="3060700"/>
            <a:ext cx="18986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chemeClr val="accent4"/>
                </a:solidFill>
              </a:rPr>
              <a:t>50 % SNHBM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076700" y="3062288"/>
            <a:ext cx="30353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chemeClr val="accent4"/>
                </a:solidFill>
              </a:rPr>
              <a:t>50 % FONDS – MARCHÉ LIBRE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5500" y="4987925"/>
            <a:ext cx="4435475" cy="30956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71538" y="5008563"/>
            <a:ext cx="417195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chemeClr val="accent4"/>
                </a:solidFill>
              </a:rPr>
              <a:t>70% POUVOIRS PUBLICS (FONDS ET SNHBM)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46700" y="5368925"/>
            <a:ext cx="1874838" cy="31115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4064000" y="5368925"/>
            <a:ext cx="1196975" cy="31115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825500" y="5373688"/>
            <a:ext cx="3157538" cy="31115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5349875" y="5383213"/>
            <a:ext cx="1806575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chemeClr val="accent4"/>
                </a:solidFill>
              </a:rPr>
              <a:t>30 % MARCHÉ LIBRE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064000" y="5402263"/>
            <a:ext cx="12096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chemeClr val="accent4"/>
                </a:solidFill>
              </a:rPr>
              <a:t>20 % FONDS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814513" y="5402263"/>
            <a:ext cx="11731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chemeClr val="accent4"/>
                </a:solidFill>
              </a:rPr>
              <a:t>50 % SNHBM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46700" y="4994275"/>
            <a:ext cx="1874838" cy="31115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5349875" y="5008563"/>
            <a:ext cx="1806575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chemeClr val="accent4"/>
                </a:solidFill>
              </a:rPr>
              <a:t>30 % MARCHÉ LIBRE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931863" y="1852613"/>
          <a:ext cx="7172324" cy="2206627"/>
        </p:xfrm>
        <a:graphic>
          <a:graphicData uri="http://schemas.openxmlformats.org/drawingml/2006/table">
            <a:tbl>
              <a:tblPr firstRow="1" bandRow="1" bandCol="1">
                <a:tableStyleId>{91EBBBCC-DAD2-459C-BE2E-F6DE35CF9A28}</a:tableStyleId>
              </a:tblPr>
              <a:tblGrid>
                <a:gridCol w="1530099"/>
                <a:gridCol w="896541"/>
                <a:gridCol w="944355"/>
                <a:gridCol w="922724"/>
                <a:gridCol w="943408"/>
                <a:gridCol w="943407"/>
                <a:gridCol w="991790"/>
              </a:tblGrid>
              <a:tr h="365751"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chemeClr val="accent4"/>
                          </a:solidFill>
                        </a:rPr>
                        <a:t>2015</a:t>
                      </a:r>
                      <a:endParaRPr lang="fr-FR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chemeClr val="accent4"/>
                          </a:solidFill>
                        </a:rPr>
                        <a:t>2016</a:t>
                      </a:r>
                      <a:endParaRPr lang="fr-FR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chemeClr val="accent4"/>
                          </a:solidFill>
                        </a:rPr>
                        <a:t>2017</a:t>
                      </a:r>
                      <a:endParaRPr lang="fr-FR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chemeClr val="accent4"/>
                          </a:solidFill>
                        </a:rPr>
                        <a:t>2018</a:t>
                      </a:r>
                      <a:endParaRPr lang="fr-FR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chemeClr val="accent4"/>
                          </a:solidFill>
                        </a:rPr>
                        <a:t>2019</a:t>
                      </a:r>
                      <a:endParaRPr lang="fr-FR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chemeClr val="accent4"/>
                          </a:solidFill>
                        </a:rPr>
                        <a:t>2020</a:t>
                      </a:r>
                      <a:endParaRPr lang="fr-FR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3759"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4"/>
                          </a:solidFill>
                        </a:rPr>
                        <a:t>Quartier</a:t>
                      </a:r>
                      <a:r>
                        <a:rPr lang="fr-FR" sz="1600" baseline="0" dirty="0" smtClean="0">
                          <a:solidFill>
                            <a:schemeClr val="accent4"/>
                          </a:solidFill>
                        </a:rPr>
                        <a:t> </a:t>
                      </a:r>
                      <a:r>
                        <a:rPr lang="fr-FR" sz="1600" baseline="0" dirty="0" err="1" smtClean="0">
                          <a:solidFill>
                            <a:schemeClr val="accent4"/>
                          </a:solidFill>
                        </a:rPr>
                        <a:t>Kiem</a:t>
                      </a:r>
                      <a:endParaRPr lang="fr-FR" sz="16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8004">
                <a:tc>
                  <a:txBody>
                    <a:bodyPr/>
                    <a:lstStyle/>
                    <a:p>
                      <a:r>
                        <a:rPr lang="fr-FR" sz="1600" dirty="0" err="1" smtClean="0">
                          <a:solidFill>
                            <a:schemeClr val="accent4"/>
                          </a:solidFill>
                        </a:rPr>
                        <a:t>Réimerwee</a:t>
                      </a:r>
                      <a:endParaRPr lang="fr-FR" sz="16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9111"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4"/>
                          </a:solidFill>
                        </a:rPr>
                        <a:t>J. F. K. Sud</a:t>
                      </a:r>
                      <a:br>
                        <a:rPr lang="fr-FR" sz="1600" dirty="0" smtClean="0">
                          <a:solidFill>
                            <a:schemeClr val="accent4"/>
                          </a:solidFill>
                        </a:rPr>
                      </a:br>
                      <a:r>
                        <a:rPr lang="fr-FR" sz="1600" dirty="0" smtClean="0">
                          <a:solidFill>
                            <a:schemeClr val="accent4"/>
                          </a:solidFill>
                        </a:rPr>
                        <a:t>(zone</a:t>
                      </a:r>
                      <a:r>
                        <a:rPr lang="fr-FR" sz="1600" baseline="0" dirty="0" smtClean="0">
                          <a:solidFill>
                            <a:schemeClr val="accent4"/>
                          </a:solidFill>
                        </a:rPr>
                        <a:t> A)</a:t>
                      </a:r>
                      <a:r>
                        <a:rPr lang="fr-FR" sz="1600" dirty="0" smtClean="0">
                          <a:solidFill>
                            <a:schemeClr val="accent4"/>
                          </a:solidFill>
                        </a:rPr>
                        <a:t> </a:t>
                      </a:r>
                      <a:endParaRPr lang="fr-FR" sz="16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91423" marR="91423" marT="45716" marB="457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935538" y="3673475"/>
            <a:ext cx="3071812" cy="2460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5880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>
                <a:latin typeface="Calibri" charset="0"/>
              </a:rPr>
              <a:t>Disponibilités à la vente/location</a:t>
            </a:r>
          </a:p>
        </p:txBody>
      </p:sp>
      <p:sp>
        <p:nvSpPr>
          <p:cNvPr id="3588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1902C4C3-3495-6842-85F7-6AE5D6D31DE8}" type="slidenum">
              <a:rPr lang="fr-FR" sz="1400">
                <a:solidFill>
                  <a:schemeClr val="tx2"/>
                </a:solidFill>
              </a:rPr>
              <a:pPr eaLnBrk="1" hangingPunct="1"/>
              <a:t>17</a:t>
            </a:fld>
            <a:endParaRPr lang="fr-FR" sz="140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94000" y="2414588"/>
            <a:ext cx="3362325" cy="2222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3665538" y="3063875"/>
            <a:ext cx="4171950" cy="2381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Calibri" charset="0"/>
              </a:rPr>
              <a:t>Le PAP Quartier du Kiem</a:t>
            </a:r>
          </a:p>
        </p:txBody>
      </p:sp>
      <p:sp>
        <p:nvSpPr>
          <p:cNvPr id="29698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B52C170F-F7DF-6040-9B06-F17A2F536D53}" type="slidenum">
              <a:rPr lang="fr-FR" sz="1400">
                <a:solidFill>
                  <a:schemeClr val="tx2"/>
                </a:solidFill>
              </a:rPr>
              <a:pPr eaLnBrk="1" hangingPunct="1"/>
              <a:t>18</a:t>
            </a:fld>
            <a:endParaRPr lang="fr-FR" sz="1400">
              <a:solidFill>
                <a:schemeClr val="tx2"/>
              </a:solidFill>
            </a:endParaRPr>
          </a:p>
        </p:txBody>
      </p:sp>
      <p:pic>
        <p:nvPicPr>
          <p:cNvPr id="29699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2" b="13747"/>
          <a:stretch>
            <a:fillRect/>
          </a:stretch>
        </p:blipFill>
        <p:spPr bwMode="auto">
          <a:xfrm>
            <a:off x="0" y="908050"/>
            <a:ext cx="9144000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 rot="20062555">
            <a:off x="4181475" y="1309688"/>
            <a:ext cx="1106488" cy="1109662"/>
          </a:xfrm>
          <a:prstGeom prst="ellipse">
            <a:avLst/>
          </a:prstGeom>
          <a:noFill/>
          <a:ln w="4445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356225" y="4173538"/>
            <a:ext cx="3695700" cy="17081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100" b="1">
                <a:solidFill>
                  <a:schemeClr val="tx2"/>
                </a:solidFill>
                <a:latin typeface="Helvetica Neue" charset="0"/>
              </a:rPr>
              <a:t>PAP Quartier du Kiem</a:t>
            </a:r>
          </a:p>
          <a:p>
            <a:endParaRPr lang="fr-FR" sz="600" b="1">
              <a:solidFill>
                <a:schemeClr val="tx2"/>
              </a:solidFill>
              <a:latin typeface="Helvetica Neue" charset="0"/>
            </a:endParaRP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>Au total quelques 820 logements</a:t>
            </a: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/>
            </a:r>
            <a:br>
              <a:rPr lang="fr-FR" sz="1100">
                <a:solidFill>
                  <a:schemeClr val="tx2"/>
                </a:solidFill>
                <a:latin typeface="Helvetica Neue" charset="0"/>
              </a:rPr>
            </a:br>
            <a:r>
              <a:rPr lang="fr-FR" sz="1100">
                <a:solidFill>
                  <a:schemeClr val="tx2"/>
                </a:solidFill>
                <a:latin typeface="Helvetica Neue" charset="0"/>
              </a:rPr>
              <a:t>SNHBM (55%)</a:t>
            </a: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>400 appartements</a:t>
            </a: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>32 maisons</a:t>
            </a:r>
          </a:p>
          <a:p>
            <a:endParaRPr lang="fr-FR" sz="1100">
              <a:solidFill>
                <a:schemeClr val="tx2"/>
              </a:solidFill>
              <a:latin typeface="Helvetica Neue" charset="0"/>
            </a:endParaRP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>Fonds - Promoteurs privés (45%)</a:t>
            </a: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>385 logements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Calibri" charset="0"/>
              </a:rPr>
              <a:t>Le PAP Quartier du Kiem</a:t>
            </a:r>
          </a:p>
        </p:txBody>
      </p:sp>
      <p:sp>
        <p:nvSpPr>
          <p:cNvPr id="30722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FBAA02CB-884C-954A-A44F-E2EB463FAD5C}" type="slidenum">
              <a:rPr lang="fr-FR" sz="1400">
                <a:solidFill>
                  <a:schemeClr val="tx2"/>
                </a:solidFill>
              </a:rPr>
              <a:pPr eaLnBrk="1" hangingPunct="1"/>
              <a:t>19</a:t>
            </a:fld>
            <a:endParaRPr lang="fr-FR" sz="1400">
              <a:solidFill>
                <a:schemeClr val="tx2"/>
              </a:solidFill>
            </a:endParaRPr>
          </a:p>
        </p:txBody>
      </p:sp>
      <p:pic>
        <p:nvPicPr>
          <p:cNvPr id="30723" name="Image 3" descr="PPT BAUSCH p 7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24155" r="51660" b="36919"/>
          <a:stretch>
            <a:fillRect/>
          </a:stretch>
        </p:blipFill>
        <p:spPr bwMode="auto">
          <a:xfrm>
            <a:off x="976313" y="1125538"/>
            <a:ext cx="3484562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Image 4" descr="PPT BAUSCH p 7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3" t="25304" r="3239" b="33043"/>
          <a:stretch>
            <a:fillRect/>
          </a:stretch>
        </p:blipFill>
        <p:spPr bwMode="auto">
          <a:xfrm>
            <a:off x="4716463" y="3789363"/>
            <a:ext cx="3490912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Image 6" descr="PPT BAUSCH p 7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28267" r="63319" b="40204"/>
          <a:stretch>
            <a:fillRect/>
          </a:stretch>
        </p:blipFill>
        <p:spPr bwMode="auto">
          <a:xfrm>
            <a:off x="955675" y="3806825"/>
            <a:ext cx="3509963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Image 8" descr="PPT BAUSCH p 7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3" t="28104" r="6931" b="32967"/>
          <a:stretch>
            <a:fillRect/>
          </a:stretch>
        </p:blipFill>
        <p:spPr bwMode="auto">
          <a:xfrm>
            <a:off x="4716463" y="1125538"/>
            <a:ext cx="3484562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ZoneTexte 9"/>
          <p:cNvSpPr txBox="1">
            <a:spLocks noChangeArrowheads="1"/>
          </p:cNvSpPr>
          <p:nvPr/>
        </p:nvSpPr>
        <p:spPr bwMode="auto">
          <a:xfrm>
            <a:off x="874713" y="6340475"/>
            <a:ext cx="5400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Les projets lauréats du concours organisés par le Fonds Kirchberg.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722313" y="2997200"/>
            <a:ext cx="7772400" cy="2771775"/>
          </a:xfrm>
        </p:spPr>
        <p:txBody>
          <a:bodyPr/>
          <a:lstStyle/>
          <a:p>
            <a:endParaRPr lang="fr-FR">
              <a:latin typeface="Calibri" charset="0"/>
            </a:endParaRPr>
          </a:p>
        </p:txBody>
      </p:sp>
      <p:sp>
        <p:nvSpPr>
          <p:cNvPr id="14338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5A391B7B-EF4F-0443-9CD0-F88DA5834167}" type="slidenum">
              <a:rPr lang="fr-FR" sz="1400">
                <a:solidFill>
                  <a:schemeClr val="tx2"/>
                </a:solidFill>
              </a:rPr>
              <a:pPr eaLnBrk="1" hangingPunct="1"/>
              <a:t>2</a:t>
            </a:fld>
            <a:endParaRPr lang="fr-FR" sz="1400">
              <a:solidFill>
                <a:schemeClr val="tx2"/>
              </a:solidFill>
            </a:endParaRPr>
          </a:p>
        </p:txBody>
      </p:sp>
      <p:pic>
        <p:nvPicPr>
          <p:cNvPr id="14339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ZoneTexte 6"/>
          <p:cNvSpPr txBox="1">
            <a:spLocks noChangeArrowheads="1"/>
          </p:cNvSpPr>
          <p:nvPr/>
        </p:nvSpPr>
        <p:spPr bwMode="auto">
          <a:xfrm>
            <a:off x="1317625" y="6092825"/>
            <a:ext cx="6567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ctr" eaLnBrk="1" hangingPunct="1"/>
            <a:r>
              <a:rPr lang="fr-FR" sz="1800">
                <a:solidFill>
                  <a:srgbClr val="5179AD"/>
                </a:solidFill>
                <a:latin typeface="75 Helvetica Bold" charset="0"/>
                <a:cs typeface="75 Helvetica Bold" charset="0"/>
              </a:rPr>
              <a:t>Il y a actuellement : 1 400 logements au Kirchberg.</a:t>
            </a:r>
          </a:p>
        </p:txBody>
      </p:sp>
      <p:sp>
        <p:nvSpPr>
          <p:cNvPr id="8" name="Ellipse 7"/>
          <p:cNvSpPr/>
          <p:nvPr/>
        </p:nvSpPr>
        <p:spPr>
          <a:xfrm>
            <a:off x="5219700" y="1916113"/>
            <a:ext cx="1158875" cy="728662"/>
          </a:xfrm>
          <a:prstGeom prst="ellipse">
            <a:avLst/>
          </a:prstGeom>
          <a:noFill/>
          <a:ln w="254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4859338" y="2708275"/>
            <a:ext cx="531812" cy="517525"/>
          </a:xfrm>
          <a:prstGeom prst="ellipse">
            <a:avLst/>
          </a:prstGeom>
          <a:noFill/>
          <a:ln w="254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7132638" y="2751138"/>
            <a:ext cx="1079500" cy="677862"/>
          </a:xfrm>
          <a:prstGeom prst="ellipse">
            <a:avLst/>
          </a:prstGeom>
          <a:noFill/>
          <a:ln w="254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859338" y="2781300"/>
            <a:ext cx="6492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4"/>
                </a:solidFill>
                <a:latin typeface="Helvetica Neue"/>
                <a:cs typeface="Helvetica Neue"/>
              </a:rPr>
              <a:t>370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508625" y="2060575"/>
            <a:ext cx="6477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4"/>
                </a:solidFill>
                <a:latin typeface="Helvetica Neue"/>
                <a:cs typeface="Helvetica Neue"/>
              </a:rPr>
              <a:t>500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380288" y="2924175"/>
            <a:ext cx="6477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4"/>
                </a:solidFill>
                <a:latin typeface="Helvetica Neue"/>
                <a:cs typeface="Helvetica Neue"/>
              </a:rPr>
              <a:t>540</a:t>
            </a:r>
          </a:p>
        </p:txBody>
      </p:sp>
      <p:sp>
        <p:nvSpPr>
          <p:cNvPr id="14347" name="Title 1"/>
          <p:cNvSpPr txBox="1">
            <a:spLocks/>
          </p:cNvSpPr>
          <p:nvPr/>
        </p:nvSpPr>
        <p:spPr bwMode="auto">
          <a:xfrm>
            <a:off x="323850" y="53975"/>
            <a:ext cx="61928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r>
              <a:rPr lang="fr-FR" sz="3000">
                <a:latin typeface="Calibri" charset="0"/>
              </a:rPr>
              <a:t>Données sur le logement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>
                <a:latin typeface="Calibri" charset="0"/>
              </a:rPr>
              <a:t>Le PAP Réimerwee Est et Ouest </a:t>
            </a:r>
          </a:p>
        </p:txBody>
      </p:sp>
      <p:sp>
        <p:nvSpPr>
          <p:cNvPr id="3174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8D371770-06C6-F546-BD4E-595DE5EB3AB1}" type="slidenum">
              <a:rPr lang="fr-FR" sz="1400">
                <a:solidFill>
                  <a:schemeClr val="tx2"/>
                </a:solidFill>
              </a:rPr>
              <a:pPr eaLnBrk="1" hangingPunct="1"/>
              <a:t>20</a:t>
            </a:fld>
            <a:endParaRPr lang="fr-FR" sz="1400">
              <a:solidFill>
                <a:schemeClr val="tx2"/>
              </a:solidFill>
            </a:endParaRPr>
          </a:p>
        </p:txBody>
      </p:sp>
      <p:pic>
        <p:nvPicPr>
          <p:cNvPr id="31747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2" b="13747"/>
          <a:stretch>
            <a:fillRect/>
          </a:stretch>
        </p:blipFill>
        <p:spPr bwMode="auto">
          <a:xfrm>
            <a:off x="0" y="908050"/>
            <a:ext cx="9144000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>
          <a:xfrm rot="20062555">
            <a:off x="3998913" y="1985963"/>
            <a:ext cx="1827212" cy="762000"/>
          </a:xfrm>
          <a:prstGeom prst="ellipse">
            <a:avLst/>
          </a:prstGeom>
          <a:noFill/>
          <a:ln w="4445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1749" name="Rectangle 8"/>
          <p:cNvSpPr>
            <a:spLocks noChangeArrowheads="1"/>
          </p:cNvSpPr>
          <p:nvPr/>
        </p:nvSpPr>
        <p:spPr bwMode="auto">
          <a:xfrm>
            <a:off x="5102225" y="4037013"/>
            <a:ext cx="3695700" cy="289401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100" b="1">
                <a:solidFill>
                  <a:schemeClr val="tx2"/>
                </a:solidFill>
                <a:latin typeface="Helvetica Neue" charset="0"/>
              </a:rPr>
              <a:t>PAP Réimerwee est et ouest</a:t>
            </a:r>
          </a:p>
          <a:p>
            <a:endParaRPr lang="fr-FR" sz="600" b="1">
              <a:solidFill>
                <a:schemeClr val="tx2"/>
              </a:solidFill>
              <a:latin typeface="Helvetica Neue" charset="0"/>
            </a:endParaRP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>Au total quelques 560 logements</a:t>
            </a: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/>
            </a:r>
            <a:br>
              <a:rPr lang="fr-FR" sz="1100">
                <a:solidFill>
                  <a:schemeClr val="tx2"/>
                </a:solidFill>
                <a:latin typeface="Helvetica Neue" charset="0"/>
              </a:rPr>
            </a:br>
            <a:r>
              <a:rPr lang="fr-FR" sz="1100">
                <a:solidFill>
                  <a:schemeClr val="tx2"/>
                </a:solidFill>
                <a:latin typeface="Helvetica Neue" charset="0"/>
              </a:rPr>
              <a:t>SNHBM (50%)</a:t>
            </a: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>218 logements pour la cession </a:t>
            </a: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>60 logements pour la location sociale</a:t>
            </a:r>
          </a:p>
          <a:p>
            <a:endParaRPr lang="fr-FR" sz="1100">
              <a:solidFill>
                <a:schemeClr val="tx2"/>
              </a:solidFill>
              <a:latin typeface="Helvetica Neue" charset="0"/>
            </a:endParaRP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>Fonds – SNHBM (14%) </a:t>
            </a: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>75 logements pour la location à prix abordable</a:t>
            </a: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/>
            </a:r>
            <a:br>
              <a:rPr lang="fr-FR" sz="1100">
                <a:solidFill>
                  <a:schemeClr val="tx2"/>
                </a:solidFill>
                <a:latin typeface="Helvetica Neue" charset="0"/>
              </a:rPr>
            </a:br>
            <a:r>
              <a:rPr lang="fr-FR" sz="1100">
                <a:solidFill>
                  <a:schemeClr val="tx2"/>
                </a:solidFill>
                <a:latin typeface="Helvetica Neue" charset="0"/>
              </a:rPr>
              <a:t>Fonds – Coopérative (6%) </a:t>
            </a: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>37 logements pour la cession à une coopérative</a:t>
            </a:r>
          </a:p>
          <a:p>
            <a:endParaRPr lang="fr-FR" sz="1100">
              <a:solidFill>
                <a:schemeClr val="tx2"/>
              </a:solidFill>
              <a:latin typeface="Helvetica Neue" charset="0"/>
            </a:endParaRP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>Fonds - Promoteurs privés (30%)</a:t>
            </a: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>170 logements</a:t>
            </a:r>
          </a:p>
          <a:p>
            <a:endParaRPr lang="fr-FR" sz="1100">
              <a:solidFill>
                <a:schemeClr val="tx2"/>
              </a:solidFill>
              <a:latin typeface="Helvetica Neue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>
                <a:latin typeface="Calibri" charset="0"/>
              </a:rPr>
              <a:t>Le PAP Réimerwee Est et Ouest </a:t>
            </a:r>
          </a:p>
        </p:txBody>
      </p:sp>
      <p:sp>
        <p:nvSpPr>
          <p:cNvPr id="3277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BFED38F4-4F4F-E64C-B9C5-86F5515F0F2F}" type="slidenum">
              <a:rPr lang="fr-FR" sz="1400">
                <a:solidFill>
                  <a:schemeClr val="tx2"/>
                </a:solidFill>
              </a:rPr>
              <a:pPr eaLnBrk="1" hangingPunct="1"/>
              <a:t>21</a:t>
            </a:fld>
            <a:endParaRPr lang="fr-FR" sz="1400">
              <a:solidFill>
                <a:schemeClr val="tx2"/>
              </a:solidFill>
            </a:endParaRPr>
          </a:p>
        </p:txBody>
      </p:sp>
      <p:pic>
        <p:nvPicPr>
          <p:cNvPr id="32771" name="Image 1" descr="1ere pag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77913"/>
            <a:ext cx="7058025" cy="508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ZoneTexte 10"/>
          <p:cNvSpPr txBox="1">
            <a:spLocks noChangeArrowheads="1"/>
          </p:cNvSpPr>
          <p:nvPr/>
        </p:nvSpPr>
        <p:spPr bwMode="auto">
          <a:xfrm>
            <a:off x="1128713" y="6308725"/>
            <a:ext cx="6267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Les PAP Réimerwee est et ouest compléteront le quartier Avalon déjà existant.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>
                <a:latin typeface="Calibri" charset="0"/>
              </a:rPr>
              <a:t>Le PAP J. F. K. Sud </a:t>
            </a:r>
          </a:p>
        </p:txBody>
      </p:sp>
      <p:sp>
        <p:nvSpPr>
          <p:cNvPr id="3379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F58ACA2B-FAE8-064D-98A3-9AF92388DE17}" type="slidenum">
              <a:rPr lang="fr-FR" sz="1400">
                <a:solidFill>
                  <a:schemeClr val="tx2"/>
                </a:solidFill>
              </a:rPr>
              <a:pPr eaLnBrk="1" hangingPunct="1"/>
              <a:t>22</a:t>
            </a:fld>
            <a:endParaRPr lang="fr-FR" sz="1400">
              <a:solidFill>
                <a:schemeClr val="tx2"/>
              </a:solidFill>
            </a:endParaRPr>
          </a:p>
        </p:txBody>
      </p:sp>
      <p:pic>
        <p:nvPicPr>
          <p:cNvPr id="33795" name="Imag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2" b="13747"/>
          <a:stretch>
            <a:fillRect/>
          </a:stretch>
        </p:blipFill>
        <p:spPr bwMode="auto">
          <a:xfrm>
            <a:off x="0" y="908050"/>
            <a:ext cx="9144000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e 8"/>
          <p:cNvSpPr/>
          <p:nvPr/>
        </p:nvSpPr>
        <p:spPr>
          <a:xfrm rot="20062555">
            <a:off x="2370138" y="3894138"/>
            <a:ext cx="1827212" cy="762000"/>
          </a:xfrm>
          <a:prstGeom prst="ellipse">
            <a:avLst/>
          </a:prstGeom>
          <a:noFill/>
          <a:ln w="4445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435350" y="4629150"/>
            <a:ext cx="671513" cy="261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sz="1100" b="1" dirty="0">
                <a:solidFill>
                  <a:schemeClr val="accent4"/>
                </a:solidFill>
                <a:latin typeface="Helvetica Neue"/>
                <a:cs typeface="Arial" panose="020B0604020202020204" pitchFamily="34" charset="0"/>
              </a:rPr>
              <a:t>Zone A</a:t>
            </a:r>
            <a:endParaRPr lang="fr-FR" altLang="fr-FR" sz="1100" dirty="0">
              <a:solidFill>
                <a:schemeClr val="accent4"/>
              </a:solidFill>
              <a:latin typeface="Helvetica Neue"/>
              <a:cs typeface="Arial" panose="020B0604020202020204" pitchFamily="34" charset="0"/>
            </a:endParaRPr>
          </a:p>
        </p:txBody>
      </p:sp>
      <p:sp>
        <p:nvSpPr>
          <p:cNvPr id="33798" name="Rectangle 10"/>
          <p:cNvSpPr>
            <a:spLocks noChangeArrowheads="1"/>
          </p:cNvSpPr>
          <p:nvPr/>
        </p:nvSpPr>
        <p:spPr bwMode="auto">
          <a:xfrm>
            <a:off x="5356225" y="4292600"/>
            <a:ext cx="3695700" cy="25542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100" b="1">
                <a:solidFill>
                  <a:schemeClr val="tx2"/>
                </a:solidFill>
                <a:latin typeface="Helvetica Neue" charset="0"/>
              </a:rPr>
              <a:t>JFK SUD / Quartier Européen Sud</a:t>
            </a:r>
          </a:p>
          <a:p>
            <a:endParaRPr lang="fr-FR" sz="600" b="1">
              <a:solidFill>
                <a:schemeClr val="tx2"/>
              </a:solidFill>
              <a:latin typeface="Helvetica Neue" charset="0"/>
            </a:endParaRP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>&gt; Zone A : 	 quelques 260 logements</a:t>
            </a: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/>
            </a:r>
            <a:br>
              <a:rPr lang="fr-FR" sz="1100">
                <a:solidFill>
                  <a:schemeClr val="tx2"/>
                </a:solidFill>
                <a:latin typeface="Helvetica Neue" charset="0"/>
              </a:rPr>
            </a:br>
            <a:r>
              <a:rPr lang="fr-FR" sz="1100">
                <a:solidFill>
                  <a:schemeClr val="tx2"/>
                </a:solidFill>
                <a:latin typeface="Helvetica Neue" charset="0"/>
              </a:rPr>
              <a:t>SNHBM (50%)</a:t>
            </a: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>90 logements pour la cession</a:t>
            </a: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>35 logements pour la location sociale</a:t>
            </a:r>
          </a:p>
          <a:p>
            <a:endParaRPr lang="fr-FR" sz="1100">
              <a:solidFill>
                <a:schemeClr val="tx2"/>
              </a:solidFill>
              <a:latin typeface="Helvetica Neue" charset="0"/>
            </a:endParaRP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>Fonds - SNHBM (20%)</a:t>
            </a: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>55 logements pour la location à prix abordable</a:t>
            </a:r>
          </a:p>
          <a:p>
            <a:endParaRPr lang="fr-FR" sz="1100">
              <a:solidFill>
                <a:schemeClr val="tx2"/>
              </a:solidFill>
              <a:latin typeface="Helvetica Neue" charset="0"/>
            </a:endParaRP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>Fonds - Promoteurs privés (30%) </a:t>
            </a:r>
          </a:p>
          <a:p>
            <a:r>
              <a:rPr lang="fr-FR" sz="1100">
                <a:solidFill>
                  <a:schemeClr val="tx2"/>
                </a:solidFill>
                <a:latin typeface="Helvetica Neue" charset="0"/>
              </a:rPr>
              <a:t>80 logements</a:t>
            </a:r>
          </a:p>
          <a:p>
            <a:endParaRPr lang="fr-FR" sz="1100">
              <a:solidFill>
                <a:schemeClr val="tx2"/>
              </a:solidFill>
              <a:latin typeface="Helvetica Neue" charset="0"/>
            </a:endParaRPr>
          </a:p>
          <a:p>
            <a:endParaRPr lang="fr-FR" sz="1100">
              <a:solidFill>
                <a:schemeClr val="tx2"/>
              </a:solidFill>
              <a:latin typeface="Helvetica Neue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19813" cy="504825"/>
          </a:xfrm>
        </p:spPr>
        <p:txBody>
          <a:bodyPr/>
          <a:lstStyle/>
          <a:p>
            <a:r>
              <a:rPr lang="fr-FR">
                <a:latin typeface="Calibri" charset="0"/>
              </a:rPr>
              <a:t>Le PAP J. F. K. Sud </a:t>
            </a:r>
          </a:p>
        </p:txBody>
      </p:sp>
      <p:sp>
        <p:nvSpPr>
          <p:cNvPr id="3481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498F6E11-A990-8A4F-AC26-8805CEA5143A}" type="slidenum">
              <a:rPr lang="fr-FR" sz="1400">
                <a:solidFill>
                  <a:schemeClr val="tx2"/>
                </a:solidFill>
              </a:rPr>
              <a:pPr eaLnBrk="1" hangingPunct="1"/>
              <a:t>23</a:t>
            </a:fld>
            <a:endParaRPr lang="fr-FR" sz="1400">
              <a:solidFill>
                <a:schemeClr val="tx2"/>
              </a:solidFill>
            </a:endParaRPr>
          </a:p>
        </p:txBody>
      </p:sp>
      <p:pic>
        <p:nvPicPr>
          <p:cNvPr id="34819" name="Image 14" descr="PPT_Automne 2013_FR (Side 20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t="6889" r="51411" b="54028"/>
          <a:stretch>
            <a:fillRect/>
          </a:stretch>
        </p:blipFill>
        <p:spPr bwMode="auto">
          <a:xfrm>
            <a:off x="1042988" y="3108325"/>
            <a:ext cx="32766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Image 16" descr="PPT_Automne 2013_FR (Side 20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7" t="7491" r="6107" b="54056"/>
          <a:stretch>
            <a:fillRect/>
          </a:stretch>
        </p:blipFill>
        <p:spPr bwMode="auto">
          <a:xfrm>
            <a:off x="4567238" y="3143250"/>
            <a:ext cx="3275012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Imag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01738"/>
            <a:ext cx="680561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ZoneTexte 20"/>
          <p:cNvSpPr txBox="1">
            <a:spLocks noChangeArrowheads="1"/>
          </p:cNvSpPr>
          <p:nvPr/>
        </p:nvSpPr>
        <p:spPr bwMode="auto">
          <a:xfrm>
            <a:off x="1128713" y="6308725"/>
            <a:ext cx="6267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Le projet d’urbanisme étudié par « Urbis » pour le compte du Fonds Kirchberg.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92838" cy="504825"/>
          </a:xfrm>
        </p:spPr>
        <p:txBody>
          <a:bodyPr/>
          <a:lstStyle/>
          <a:p>
            <a:r>
              <a:rPr lang="fr-FR">
                <a:latin typeface="Calibri" charset="0"/>
              </a:rPr>
              <a:t>Adresses utiles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260475"/>
            <a:ext cx="8362950" cy="4929188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Font typeface="Wingdings" charset="0"/>
              <a:buNone/>
              <a:defRPr/>
            </a:pPr>
            <a:r>
              <a:rPr lang="fr-FR" sz="2400" dirty="0" smtClean="0">
                <a:latin typeface="Calibri" charset="0"/>
                <a:cs typeface="+mn-cs"/>
              </a:rPr>
              <a:t>Téléchargement du dossier sur :</a:t>
            </a:r>
          </a:p>
          <a:p>
            <a:pPr marL="0" indent="0" algn="ctr">
              <a:lnSpc>
                <a:spcPct val="80000"/>
              </a:lnSpc>
              <a:buFont typeface="Wingdings" charset="0"/>
              <a:buNone/>
              <a:defRPr/>
            </a:pPr>
            <a:r>
              <a:rPr lang="fr-FR" sz="2400" b="1" dirty="0" smtClean="0">
                <a:latin typeface="Calibri" charset="0"/>
                <a:cs typeface="+mn-cs"/>
              </a:rPr>
              <a:t>www.mddi.lu</a:t>
            </a:r>
          </a:p>
          <a:p>
            <a:pPr marL="0" indent="0" algn="ctr">
              <a:lnSpc>
                <a:spcPct val="80000"/>
              </a:lnSpc>
              <a:buFont typeface="Wingdings" charset="0"/>
              <a:buNone/>
              <a:defRPr/>
            </a:pPr>
            <a:endParaRPr lang="fr-FR" sz="2400" dirty="0">
              <a:latin typeface="Calibri" charset="0"/>
              <a:cs typeface="+mn-cs"/>
            </a:endParaRPr>
          </a:p>
          <a:p>
            <a:pPr marL="0" indent="0" algn="ctr">
              <a:lnSpc>
                <a:spcPct val="120000"/>
              </a:lnSpc>
              <a:buFont typeface="Wingdings" charset="0"/>
              <a:buNone/>
              <a:defRPr/>
            </a:pPr>
            <a:r>
              <a:rPr lang="fr-FR" sz="2400" dirty="0" smtClean="0">
                <a:latin typeface="Calibri" charset="0"/>
                <a:cs typeface="+mn-cs"/>
              </a:rPr>
              <a:t>Renseignements complémentaires sur les projets </a:t>
            </a:r>
            <a:br>
              <a:rPr lang="fr-FR" sz="2400" dirty="0" smtClean="0">
                <a:latin typeface="Calibri" charset="0"/>
                <a:cs typeface="+mn-cs"/>
              </a:rPr>
            </a:br>
            <a:r>
              <a:rPr lang="fr-FR" sz="2400" dirty="0" smtClean="0">
                <a:latin typeface="Calibri" charset="0"/>
                <a:cs typeface="+mn-cs"/>
              </a:rPr>
              <a:t>des nouveaux quartiers d’habitation au Kirchberg :</a:t>
            </a:r>
            <a:br>
              <a:rPr lang="fr-FR" sz="2400" dirty="0" smtClean="0">
                <a:latin typeface="Calibri" charset="0"/>
                <a:cs typeface="+mn-cs"/>
              </a:rPr>
            </a:br>
            <a:r>
              <a:rPr lang="fr-FR" sz="2400" dirty="0" smtClean="0">
                <a:latin typeface="Calibri" charset="0"/>
                <a:cs typeface="+mn-cs"/>
              </a:rPr>
              <a:t/>
            </a:r>
            <a:br>
              <a:rPr lang="fr-FR" sz="2400" dirty="0" smtClean="0">
                <a:latin typeface="Calibri" charset="0"/>
                <a:cs typeface="+mn-cs"/>
              </a:rPr>
            </a:br>
            <a:r>
              <a:rPr lang="fr-FR" sz="2400" dirty="0" smtClean="0">
                <a:solidFill>
                  <a:schemeClr val="bg1"/>
                </a:solidFill>
                <a:latin typeface="Calibri" charset="0"/>
                <a:cs typeface="+mn-cs"/>
              </a:rPr>
              <a:t>SNHBM </a:t>
            </a:r>
            <a:r>
              <a:rPr lang="fr-FR" sz="2400" dirty="0" smtClean="0">
                <a:latin typeface="Calibri" charset="0"/>
                <a:cs typeface="+mn-cs"/>
              </a:rPr>
              <a:t>: </a:t>
            </a:r>
            <a:r>
              <a:rPr lang="fr-FR" sz="2400" b="1" dirty="0" err="1" smtClean="0">
                <a:latin typeface="Calibri" charset="0"/>
                <a:cs typeface="+mn-cs"/>
              </a:rPr>
              <a:t>www.snhbm.lu</a:t>
            </a:r>
            <a:r>
              <a:rPr lang="fr-FR" sz="2400" b="1" dirty="0" smtClean="0">
                <a:latin typeface="Calibri" charset="0"/>
                <a:cs typeface="+mn-cs"/>
              </a:rPr>
              <a:t/>
            </a:r>
            <a:br>
              <a:rPr lang="fr-FR" sz="2400" b="1" dirty="0" smtClean="0">
                <a:latin typeface="Calibri" charset="0"/>
                <a:cs typeface="+mn-cs"/>
              </a:rPr>
            </a:br>
            <a:endParaRPr lang="fr-FR" sz="2400" b="1" dirty="0" smtClean="0">
              <a:latin typeface="Calibri" charset="0"/>
              <a:cs typeface="+mn-cs"/>
            </a:endParaRPr>
          </a:p>
          <a:p>
            <a:pPr marL="0" indent="0" algn="ctr">
              <a:lnSpc>
                <a:spcPct val="140000"/>
              </a:lnSpc>
              <a:buFont typeface="Wingdings" charset="0"/>
              <a:buNone/>
              <a:defRPr/>
            </a:pPr>
            <a:r>
              <a:rPr lang="fr-FR" sz="2400" dirty="0" smtClean="0">
                <a:solidFill>
                  <a:schemeClr val="bg1"/>
                </a:solidFill>
                <a:latin typeface="Calibri" charset="0"/>
                <a:cs typeface="+mn-cs"/>
              </a:rPr>
              <a:t>Fonds Kirchberg </a:t>
            </a:r>
            <a:r>
              <a:rPr lang="fr-FR" sz="2400" dirty="0" smtClean="0">
                <a:latin typeface="Calibri" charset="0"/>
                <a:cs typeface="+mn-cs"/>
              </a:rPr>
              <a:t>: </a:t>
            </a:r>
            <a:r>
              <a:rPr lang="fr-FR" sz="2400" b="1" dirty="0" err="1" smtClean="0">
                <a:latin typeface="Calibri" charset="0"/>
                <a:cs typeface="+mn-cs"/>
              </a:rPr>
              <a:t>www.fondskirchberg.lu</a:t>
            </a:r>
            <a:r>
              <a:rPr lang="fr-FR" sz="2400" b="1" dirty="0" smtClean="0">
                <a:latin typeface="Calibri" charset="0"/>
                <a:cs typeface="+mn-cs"/>
              </a:rPr>
              <a:t> </a:t>
            </a:r>
          </a:p>
          <a:p>
            <a:pPr marL="0" indent="0" algn="ctr">
              <a:lnSpc>
                <a:spcPct val="80000"/>
              </a:lnSpc>
              <a:buFont typeface="Wingdings" charset="0"/>
              <a:buNone/>
              <a:defRPr/>
            </a:pPr>
            <a:endParaRPr lang="fr-FR" sz="2400" dirty="0">
              <a:latin typeface="Calibri" charset="0"/>
              <a:cs typeface="+mn-cs"/>
            </a:endParaRPr>
          </a:p>
          <a:p>
            <a:pPr marL="0" indent="0" algn="ctr">
              <a:lnSpc>
                <a:spcPct val="80000"/>
              </a:lnSpc>
              <a:buFont typeface="Wingdings" charset="0"/>
              <a:buNone/>
              <a:defRPr/>
            </a:pPr>
            <a:endParaRPr lang="fr-FR" sz="2400" dirty="0">
              <a:latin typeface="Calibri" charset="0"/>
              <a:cs typeface="+mn-cs"/>
            </a:endParaRPr>
          </a:p>
          <a:p>
            <a:pPr marL="285750" indent="-285750" algn="ctr">
              <a:lnSpc>
                <a:spcPct val="80000"/>
              </a:lnSpc>
              <a:buFontTx/>
              <a:buChar char="-"/>
              <a:defRPr/>
            </a:pPr>
            <a:endParaRPr lang="fr-FR" sz="2400" dirty="0" smtClean="0">
              <a:latin typeface="Calibri" charset="0"/>
              <a:cs typeface="+mn-cs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FFCE8433-F9D7-914A-8C34-35B11F1B1372}" type="slidenum">
              <a:rPr lang="fr-FR" sz="1400">
                <a:solidFill>
                  <a:schemeClr val="tx2"/>
                </a:solidFill>
              </a:rPr>
              <a:pPr eaLnBrk="1" hangingPunct="1"/>
              <a:t>24</a:t>
            </a:fld>
            <a:endParaRPr lang="fr-FR" sz="1400">
              <a:solidFill>
                <a:schemeClr val="tx2"/>
              </a:solidFill>
            </a:endParaRPr>
          </a:p>
        </p:txBody>
      </p:sp>
      <p:pic>
        <p:nvPicPr>
          <p:cNvPr id="36868" name="Image 2" descr="FONDS KIRCHBERG_LOGO_4C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4826000"/>
            <a:ext cx="914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3662363"/>
            <a:ext cx="638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 13" descr="3d situation projetée 201404logement futur+EV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4646CA6C-BA90-3548-A7EF-01F1F24E8D64}" type="slidenum">
              <a:rPr lang="fr-FR" sz="1400">
                <a:solidFill>
                  <a:schemeClr val="tx2"/>
                </a:solidFill>
              </a:rPr>
              <a:pPr eaLnBrk="1" hangingPunct="1"/>
              <a:t>3</a:t>
            </a:fld>
            <a:endParaRPr lang="fr-FR" sz="1400">
              <a:solidFill>
                <a:schemeClr val="tx2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 rot="20564307">
            <a:off x="1490663" y="2311400"/>
            <a:ext cx="2562225" cy="974725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 rot="20193838">
            <a:off x="1692275" y="3768725"/>
            <a:ext cx="2303463" cy="623888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6804025" y="3213100"/>
            <a:ext cx="1008063" cy="431800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 rot="20188186">
            <a:off x="3925888" y="2293938"/>
            <a:ext cx="1679575" cy="720725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 rot="20089251">
            <a:off x="2400300" y="4227513"/>
            <a:ext cx="3373438" cy="703262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 rot="20188186">
            <a:off x="4114800" y="3121025"/>
            <a:ext cx="1076325" cy="455613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 rot="20188186">
            <a:off x="1465263" y="4703763"/>
            <a:ext cx="1092200" cy="546100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370" name="ZoneTexte 6"/>
          <p:cNvSpPr txBox="1">
            <a:spLocks noChangeArrowheads="1"/>
          </p:cNvSpPr>
          <p:nvPr/>
        </p:nvSpPr>
        <p:spPr bwMode="auto">
          <a:xfrm>
            <a:off x="1289050" y="5878513"/>
            <a:ext cx="6565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ctr" eaLnBrk="1" hangingPunct="1"/>
            <a:r>
              <a:rPr lang="fr-FR" sz="1800">
                <a:solidFill>
                  <a:srgbClr val="5179AD"/>
                </a:solidFill>
                <a:latin typeface="75 Helvetica Bold" charset="0"/>
                <a:cs typeface="75 Helvetica Bold" charset="0"/>
              </a:rPr>
              <a:t>S’y ajouteront dans le futur : env. 6 500 logements</a:t>
            </a:r>
          </a:p>
          <a:p>
            <a:pPr algn="ctr" eaLnBrk="1" hangingPunct="1"/>
            <a:r>
              <a:rPr lang="fr-FR" sz="1800">
                <a:solidFill>
                  <a:srgbClr val="5179AD"/>
                </a:solidFill>
                <a:latin typeface="75 Helvetica Bold" charset="0"/>
                <a:cs typeface="75 Helvetica Bold" charset="0"/>
              </a:rPr>
              <a:t>répartis dans tous les quartiers. </a:t>
            </a:r>
          </a:p>
        </p:txBody>
      </p:sp>
      <p:sp>
        <p:nvSpPr>
          <p:cNvPr id="12" name="Ellipse 11"/>
          <p:cNvSpPr/>
          <p:nvPr/>
        </p:nvSpPr>
        <p:spPr>
          <a:xfrm rot="20900413">
            <a:off x="4725988" y="1806575"/>
            <a:ext cx="757237" cy="398463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372" name="Title 1"/>
          <p:cNvSpPr txBox="1">
            <a:spLocks/>
          </p:cNvSpPr>
          <p:nvPr/>
        </p:nvSpPr>
        <p:spPr bwMode="auto">
          <a:xfrm>
            <a:off x="323850" y="53975"/>
            <a:ext cx="61928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r>
              <a:rPr lang="fr-FR" sz="3000">
                <a:latin typeface="Calibri" charset="0"/>
              </a:rPr>
              <a:t>Données sur le logement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92838" cy="504825"/>
          </a:xfrm>
        </p:spPr>
        <p:txBody>
          <a:bodyPr/>
          <a:lstStyle/>
          <a:p>
            <a:r>
              <a:rPr lang="fr-FR">
                <a:latin typeface="Calibri" charset="0"/>
              </a:rPr>
              <a:t>Nouvelle mobilité au Kirchberg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260475"/>
            <a:ext cx="8229600" cy="4929188"/>
          </a:xfrm>
        </p:spPr>
        <p:txBody>
          <a:bodyPr/>
          <a:lstStyle/>
          <a:p>
            <a:r>
              <a:rPr lang="fr-FR">
                <a:latin typeface="Calibri" charset="0"/>
              </a:rPr>
              <a:t>Pour les futurs 15 000 habitants et 60 000 actifs, les moyens de transport en commun vont être optimisés 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02EEECF9-69C2-D644-80E3-AD0EF0760EEF}" type="slidenum">
              <a:rPr lang="fr-FR" sz="1400">
                <a:solidFill>
                  <a:schemeClr val="tx2"/>
                </a:solidFill>
              </a:rPr>
              <a:pPr eaLnBrk="1" hangingPunct="1"/>
              <a:t>4</a:t>
            </a:fld>
            <a:endParaRPr lang="fr-FR" sz="1400">
              <a:solidFill>
                <a:schemeClr val="tx2"/>
              </a:solidFill>
            </a:endParaRP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781050" y="3073400"/>
            <a:ext cx="743108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500" b="1">
                <a:solidFill>
                  <a:srgbClr val="0D0D0D"/>
                </a:solidFill>
                <a:latin typeface="Helvetica Neue" charset="0"/>
                <a:cs typeface="Helvetica Neue" charset="0"/>
              </a:rPr>
              <a:t>Horizon automne 2017 : </a:t>
            </a:r>
            <a:r>
              <a:rPr lang="fr-FR" sz="1500">
                <a:solidFill>
                  <a:srgbClr val="0D0D0D"/>
                </a:solidFill>
                <a:latin typeface="Helvetica Neue Medium" charset="0"/>
                <a:cs typeface="Helvetica Neue Medium" charset="0"/>
              </a:rPr>
              <a:t>Il est prévu la mise en œuvre d’une connexion train-tram avec la gare Kirchberg-Pfaffenthal et la mise en service du tronçon du tram au Kirchberg qui comprendra 8 rames.</a:t>
            </a:r>
          </a:p>
          <a:p>
            <a:endParaRPr lang="fr-LU" sz="1500">
              <a:solidFill>
                <a:srgbClr val="0D0D0D"/>
              </a:solidFill>
              <a:latin typeface="Helvetica Neue Medium" charset="0"/>
              <a:cs typeface="Helvetica Neue Medium" charset="0"/>
            </a:endParaRPr>
          </a:p>
          <a:p>
            <a:r>
              <a:rPr lang="fr-FR" sz="1500">
                <a:solidFill>
                  <a:srgbClr val="0D0D0D"/>
                </a:solidFill>
                <a:latin typeface="Helvetica Neue Medium" charset="0"/>
                <a:cs typeface="Helvetica Neue Medium" charset="0"/>
              </a:rPr>
              <a:t> </a:t>
            </a:r>
            <a:endParaRPr lang="fr-LU" sz="1500">
              <a:solidFill>
                <a:srgbClr val="0D0D0D"/>
              </a:solidFill>
              <a:latin typeface="Helvetica Neue Medium" charset="0"/>
              <a:cs typeface="Helvetica Neue Medium" charset="0"/>
            </a:endParaRPr>
          </a:p>
          <a:p>
            <a:r>
              <a:rPr lang="fr-FR" sz="1500" b="1">
                <a:solidFill>
                  <a:srgbClr val="0D0D0D"/>
                </a:solidFill>
                <a:latin typeface="Helvetica Neue" charset="0"/>
                <a:cs typeface="Helvetica Neue" charset="0"/>
              </a:rPr>
              <a:t>Le tram </a:t>
            </a:r>
            <a:r>
              <a:rPr lang="fr-FR" sz="1500">
                <a:solidFill>
                  <a:srgbClr val="0D0D0D"/>
                </a:solidFill>
                <a:latin typeface="Helvetica Neue Medium" charset="0"/>
                <a:cs typeface="Helvetica Neue Medium" charset="0"/>
              </a:rPr>
              <a:t>peut transporter jusqu’à 10 000 passagers avec une cadence de 3 minutes sens/heure contre 2 500 voyageurs pour le bus.</a:t>
            </a:r>
            <a:endParaRPr lang="fr-LU" sz="1500">
              <a:solidFill>
                <a:srgbClr val="0D0D0D"/>
              </a:solidFill>
              <a:latin typeface="Helvetica Neue Medium" charset="0"/>
              <a:cs typeface="Helvetica Neue Medium" charset="0"/>
            </a:endParaRPr>
          </a:p>
          <a:p>
            <a:r>
              <a:rPr lang="fr-FR" sz="1500">
                <a:solidFill>
                  <a:srgbClr val="0D0D0D"/>
                </a:solidFill>
                <a:latin typeface="Helvetica Neue Medium" charset="0"/>
                <a:cs typeface="Helvetica Neue Medium" charset="0"/>
              </a:rPr>
              <a:t> </a:t>
            </a:r>
            <a:endParaRPr lang="fr-LU" sz="1500">
              <a:solidFill>
                <a:srgbClr val="0D0D0D"/>
              </a:solidFill>
              <a:latin typeface="Helvetica Neue Medium" charset="0"/>
              <a:cs typeface="Helvetica Neue Medium" charset="0"/>
            </a:endParaRPr>
          </a:p>
          <a:p>
            <a:r>
              <a:rPr lang="fr-FR" sz="1500" b="1">
                <a:solidFill>
                  <a:srgbClr val="0D0D0D"/>
                </a:solidFill>
                <a:latin typeface="Helvetica Neue" charset="0"/>
                <a:cs typeface="Helvetica Neue" charset="0"/>
              </a:rPr>
              <a:t>Une rame de tram </a:t>
            </a:r>
            <a:r>
              <a:rPr lang="fr-FR" sz="1500">
                <a:solidFill>
                  <a:srgbClr val="0D0D0D"/>
                </a:solidFill>
                <a:latin typeface="Helvetica Neue Medium" charset="0"/>
                <a:cs typeface="Helvetica Neue Medium" charset="0"/>
              </a:rPr>
              <a:t>peut accueillir jusqu’à 450 passagers.</a:t>
            </a:r>
            <a:endParaRPr lang="fr-LU" sz="1500">
              <a:solidFill>
                <a:srgbClr val="0D0D0D"/>
              </a:solidFill>
              <a:latin typeface="Helvetica Neue Medium" charset="0"/>
              <a:cs typeface="Helvetica Neue Medium" charset="0"/>
            </a:endParaRPr>
          </a:p>
          <a:p>
            <a:r>
              <a:rPr lang="fr-FR" sz="1500">
                <a:solidFill>
                  <a:srgbClr val="0D0D0D"/>
                </a:solidFill>
                <a:latin typeface="Helvetica Neue Medium" charset="0"/>
                <a:cs typeface="Helvetica Neue Medium" charset="0"/>
              </a:rPr>
              <a:t> </a:t>
            </a:r>
            <a:endParaRPr lang="fr-LU" sz="1500">
              <a:solidFill>
                <a:srgbClr val="0D0D0D"/>
              </a:solidFill>
              <a:latin typeface="Helvetica Neue Medium" charset="0"/>
              <a:cs typeface="Helvetica Neue Medium" charset="0"/>
            </a:endParaRPr>
          </a:p>
          <a:p>
            <a:r>
              <a:rPr lang="fr-FR" sz="1500" b="1">
                <a:solidFill>
                  <a:srgbClr val="0D0D0D"/>
                </a:solidFill>
                <a:latin typeface="Helvetica Neue" charset="0"/>
                <a:cs typeface="Helvetica Neue" charset="0"/>
              </a:rPr>
              <a:t>La ligne de tram </a:t>
            </a:r>
            <a:r>
              <a:rPr lang="fr-FR" sz="1500">
                <a:solidFill>
                  <a:srgbClr val="0D0D0D"/>
                </a:solidFill>
                <a:latin typeface="Helvetica Neue Medium" charset="0"/>
                <a:cs typeface="Helvetica Neue Medium" charset="0"/>
              </a:rPr>
              <a:t>comportera 32 rames. Les nombre de voyageurs attendus par jour est de 110 000.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age 10" descr="Capture d’écran 2015-05-20 à 14.42.4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" r="21255" b="25996"/>
          <a:stretch>
            <a:fillRect/>
          </a:stretch>
        </p:blipFill>
        <p:spPr bwMode="auto">
          <a:xfrm>
            <a:off x="430213" y="1754188"/>
            <a:ext cx="405765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23850" y="53975"/>
            <a:ext cx="6192838" cy="566738"/>
          </a:xfrm>
        </p:spPr>
        <p:txBody>
          <a:bodyPr/>
          <a:lstStyle/>
          <a:p>
            <a:r>
              <a:rPr lang="fr-FR">
                <a:latin typeface="Calibri" charset="0"/>
              </a:rPr>
              <a:t>De la gare centrale au Kirchberg</a:t>
            </a:r>
          </a:p>
        </p:txBody>
      </p:sp>
      <p:sp>
        <p:nvSpPr>
          <p:cNvPr id="174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403350" y="5367338"/>
            <a:ext cx="6264275" cy="804862"/>
          </a:xfrm>
        </p:spPr>
        <p:txBody>
          <a:bodyPr/>
          <a:lstStyle/>
          <a:p>
            <a:pPr algn="ctr"/>
            <a:r>
              <a:rPr lang="fr-FR">
                <a:solidFill>
                  <a:srgbClr val="000000"/>
                </a:solidFill>
                <a:latin typeface="Helvetica Neue" charset="0"/>
              </a:rPr>
              <a:t>Le pôle d’échange train-tram Kirchberg-Pfaffenthal :</a:t>
            </a:r>
          </a:p>
          <a:p>
            <a:pPr algn="ctr"/>
            <a:r>
              <a:rPr lang="fr-FR">
                <a:solidFill>
                  <a:srgbClr val="000000"/>
                </a:solidFill>
                <a:latin typeface="Helvetica Neue" charset="0"/>
              </a:rPr>
              <a:t>les travaux sont en cours et seront achevés en 2017.</a:t>
            </a:r>
          </a:p>
        </p:txBody>
      </p:sp>
      <p:sp>
        <p:nvSpPr>
          <p:cNvPr id="174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2AA483C2-7DDD-3543-A6F0-BA8483B79621}" type="slidenum">
              <a:rPr lang="fr-FR" sz="1400">
                <a:solidFill>
                  <a:schemeClr val="tx2"/>
                </a:solidFill>
              </a:rPr>
              <a:pPr eaLnBrk="1" hangingPunct="1"/>
              <a:t>5</a:t>
            </a:fld>
            <a:endParaRPr lang="fr-FR" sz="1400">
              <a:solidFill>
                <a:schemeClr val="tx2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796925" y="3816350"/>
            <a:ext cx="673100" cy="161925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50000"/>
                </a:srgbClr>
              </a:gs>
              <a:gs pos="100000">
                <a:srgbClr val="FF0000">
                  <a:alpha val="50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1408113" y="3738563"/>
            <a:ext cx="350837" cy="349250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50000"/>
                </a:srgbClr>
              </a:gs>
              <a:gs pos="100000">
                <a:srgbClr val="FF0000">
                  <a:alpha val="50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03238" y="3700463"/>
            <a:ext cx="350837" cy="350837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50000"/>
                </a:srgbClr>
              </a:gs>
              <a:gs pos="100000">
                <a:srgbClr val="FF0000">
                  <a:alpha val="50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17416" name="Image 10"/>
          <p:cNvPicPr>
            <a:picLocks noGrp="1" noChangeAspect="1"/>
          </p:cNvPicPr>
          <p:nvPr isPhoto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7" t="16986" r="16667" b="13776"/>
          <a:stretch>
            <a:fillRect/>
          </a:stretch>
        </p:blipFill>
        <p:spPr bwMode="auto">
          <a:xfrm>
            <a:off x="4672013" y="1776413"/>
            <a:ext cx="4024312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323850" y="53975"/>
            <a:ext cx="6192838" cy="566738"/>
          </a:xfrm>
        </p:spPr>
        <p:txBody>
          <a:bodyPr/>
          <a:lstStyle/>
          <a:p>
            <a:r>
              <a:rPr lang="fr-FR">
                <a:latin typeface="Calibri" charset="0"/>
              </a:rPr>
              <a:t>De la gare centrale au Kirchberg</a:t>
            </a:r>
          </a:p>
        </p:txBody>
      </p:sp>
      <p:sp>
        <p:nvSpPr>
          <p:cNvPr id="1843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7450" y="5732463"/>
            <a:ext cx="6769100" cy="804862"/>
          </a:xfrm>
        </p:spPr>
        <p:txBody>
          <a:bodyPr/>
          <a:lstStyle/>
          <a:p>
            <a:pPr algn="ctr"/>
            <a:r>
              <a:rPr lang="fr-FR">
                <a:solidFill>
                  <a:srgbClr val="000000"/>
                </a:solidFill>
                <a:latin typeface="Helvetica Neue" charset="0"/>
              </a:rPr>
              <a:t>Le tram circulera à raison de 1 rame toutes les 3 minutes (aux heures de pointe).</a:t>
            </a:r>
            <a:br>
              <a:rPr lang="fr-FR">
                <a:solidFill>
                  <a:srgbClr val="000000"/>
                </a:solidFill>
                <a:latin typeface="Helvetica Neue" charset="0"/>
              </a:rPr>
            </a:br>
            <a:r>
              <a:rPr lang="fr-FR">
                <a:solidFill>
                  <a:srgbClr val="000000"/>
                </a:solidFill>
                <a:latin typeface="Helvetica Neue" charset="0"/>
              </a:rPr>
              <a:t>Mise en service au Kirchberg : 2017.</a:t>
            </a:r>
          </a:p>
        </p:txBody>
      </p:sp>
      <p:sp>
        <p:nvSpPr>
          <p:cNvPr id="1843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C3062C68-775D-0243-A330-394E105AF661}" type="slidenum">
              <a:rPr lang="fr-FR" sz="1400">
                <a:solidFill>
                  <a:schemeClr val="tx2"/>
                </a:solidFill>
              </a:rPr>
              <a:pPr eaLnBrk="1" hangingPunct="1"/>
              <a:t>6</a:t>
            </a:fld>
            <a:endParaRPr lang="fr-FR" sz="1400">
              <a:solidFill>
                <a:schemeClr val="tx2"/>
              </a:solidFill>
            </a:endParaRPr>
          </a:p>
        </p:txBody>
      </p:sp>
      <p:pic>
        <p:nvPicPr>
          <p:cNvPr id="18436" name="Image 10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4"/>
          <a:stretch>
            <a:fillRect/>
          </a:stretch>
        </p:blipFill>
        <p:spPr bwMode="auto">
          <a:xfrm>
            <a:off x="1141413" y="1012825"/>
            <a:ext cx="68611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>
          <a:xfrm rot="19699427">
            <a:off x="3319463" y="1765300"/>
            <a:ext cx="2813050" cy="688975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50000"/>
                </a:srgbClr>
              </a:gs>
              <a:gs pos="100000">
                <a:srgbClr val="FF0000">
                  <a:alpha val="50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6192838" cy="504825"/>
          </a:xfrm>
        </p:spPr>
        <p:txBody>
          <a:bodyPr/>
          <a:lstStyle/>
          <a:p>
            <a:r>
              <a:rPr lang="fr-FR">
                <a:latin typeface="Calibri" charset="0"/>
              </a:rPr>
              <a:t>Adaptation du Pont Rouge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1260475"/>
            <a:ext cx="8229600" cy="4929188"/>
          </a:xfrm>
        </p:spPr>
        <p:txBody>
          <a:bodyPr/>
          <a:lstStyle/>
          <a:p>
            <a:r>
              <a:rPr lang="fr-FR">
                <a:latin typeface="Calibri" charset="0"/>
              </a:rPr>
              <a:t>Le passage du tram sur le pont va être mis à profit pour procéder à un renforcement et élargissement de son tablier et offrir une meilleure desserte au profit des cyclistes.</a:t>
            </a:r>
            <a:br>
              <a:rPr lang="fr-FR">
                <a:latin typeface="Calibri" charset="0"/>
              </a:rPr>
            </a:br>
            <a:endParaRPr lang="fr-FR">
              <a:latin typeface="Calibri" charset="0"/>
            </a:endParaRPr>
          </a:p>
          <a:p>
            <a:r>
              <a:rPr lang="fr-FR">
                <a:latin typeface="Calibri" charset="0"/>
              </a:rPr>
              <a:t>Largeur des trottoirs : 	3,69m côté sud</a:t>
            </a:r>
            <a:br>
              <a:rPr lang="fr-FR">
                <a:latin typeface="Calibri" charset="0"/>
              </a:rPr>
            </a:br>
            <a:r>
              <a:rPr lang="fr-FR">
                <a:latin typeface="Calibri" charset="0"/>
              </a:rPr>
              <a:t>					2,55m côté nord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78E3DD7C-2EAB-EE47-A435-88038168A6A4}" type="slidenum">
              <a:rPr lang="fr-FR" sz="1400">
                <a:solidFill>
                  <a:schemeClr val="tx2"/>
                </a:solidFill>
              </a:rPr>
              <a:pPr eaLnBrk="1" hangingPunct="1"/>
              <a:t>7</a:t>
            </a:fld>
            <a:endParaRPr lang="fr-FR" sz="14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1"/>
          <a:stretch>
            <a:fillRect/>
          </a:stretch>
        </p:blipFill>
        <p:spPr bwMode="auto">
          <a:xfrm>
            <a:off x="1036638" y="1174750"/>
            <a:ext cx="3319462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2" b="11371"/>
          <a:stretch>
            <a:fillRect/>
          </a:stretch>
        </p:blipFill>
        <p:spPr bwMode="auto">
          <a:xfrm>
            <a:off x="4787900" y="1196975"/>
            <a:ext cx="3305175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ag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4756" b="9818"/>
          <a:stretch>
            <a:fillRect/>
          </a:stretch>
        </p:blipFill>
        <p:spPr bwMode="auto">
          <a:xfrm>
            <a:off x="1093788" y="3644900"/>
            <a:ext cx="3305175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Imag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3695700"/>
            <a:ext cx="3516312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itle 1"/>
          <p:cNvSpPr txBox="1">
            <a:spLocks/>
          </p:cNvSpPr>
          <p:nvPr/>
        </p:nvSpPr>
        <p:spPr bwMode="auto">
          <a:xfrm>
            <a:off x="323850" y="115888"/>
            <a:ext cx="61928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r>
              <a:rPr lang="fr-FR" sz="2800">
                <a:latin typeface="Calibri" charset="0"/>
              </a:rPr>
              <a:t>Adaptation du Pont Rouge</a:t>
            </a:r>
          </a:p>
        </p:txBody>
      </p:sp>
      <p:sp>
        <p:nvSpPr>
          <p:cNvPr id="20486" name="Text Placeholder 3"/>
          <p:cNvSpPr txBox="1">
            <a:spLocks/>
          </p:cNvSpPr>
          <p:nvPr/>
        </p:nvSpPr>
        <p:spPr bwMode="auto">
          <a:xfrm>
            <a:off x="1439863" y="6080125"/>
            <a:ext cx="6264275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None/>
            </a:pPr>
            <a:r>
              <a:rPr lang="fr-FR" sz="1400">
                <a:solidFill>
                  <a:srgbClr val="000000"/>
                </a:solidFill>
                <a:latin typeface="Helvetica Neue" charset="0"/>
              </a:rPr>
              <a:t>Les travaux vont commencer cette année, ils seront achevés en 2017.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ag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27075"/>
            <a:ext cx="864235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CF18A5DB-326C-3B4C-ADA5-4ABFE1D0EB25}" type="slidenum">
              <a:rPr lang="fr-FR" sz="1400">
                <a:solidFill>
                  <a:schemeClr val="tx2"/>
                </a:solidFill>
              </a:rPr>
              <a:pPr eaLnBrk="1" hangingPunct="1"/>
              <a:t>9</a:t>
            </a:fld>
            <a:endParaRPr lang="fr-FR" sz="1400">
              <a:solidFill>
                <a:schemeClr val="tx2"/>
              </a:solidFill>
            </a:endParaRPr>
          </a:p>
        </p:txBody>
      </p:sp>
      <p:sp>
        <p:nvSpPr>
          <p:cNvPr id="21507" name="ZoneTexte 6"/>
          <p:cNvSpPr txBox="1">
            <a:spLocks noChangeArrowheads="1"/>
          </p:cNvSpPr>
          <p:nvPr/>
        </p:nvSpPr>
        <p:spPr bwMode="auto">
          <a:xfrm>
            <a:off x="1317625" y="6092825"/>
            <a:ext cx="6567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ctr" eaLnBrk="1" hangingPunct="1"/>
            <a:r>
              <a:rPr lang="fr-FR" sz="1800">
                <a:solidFill>
                  <a:srgbClr val="5179AD"/>
                </a:solidFill>
                <a:latin typeface="75 Helvetica Bold" charset="0"/>
                <a:cs typeface="75 Helvetica Bold" charset="0"/>
              </a:rPr>
              <a:t>Les parcs du Kirchberg font environ 1/6 de l’espace total.</a:t>
            </a:r>
          </a:p>
        </p:txBody>
      </p:sp>
      <p:sp>
        <p:nvSpPr>
          <p:cNvPr id="21508" name="Title 1"/>
          <p:cNvSpPr txBox="1">
            <a:spLocks/>
          </p:cNvSpPr>
          <p:nvPr/>
        </p:nvSpPr>
        <p:spPr bwMode="auto">
          <a:xfrm>
            <a:off x="323850" y="115888"/>
            <a:ext cx="61928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r>
              <a:rPr lang="fr-FR" sz="2800">
                <a:latin typeface="Calibri" charset="0"/>
              </a:rPr>
              <a:t>Les espaces verts au Kirchberg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Gouvernement luxembourgeois">
      <a:dk1>
        <a:srgbClr val="FF0000"/>
      </a:dk1>
      <a:lt1>
        <a:srgbClr val="FFFFFF"/>
      </a:lt1>
      <a:dk2>
        <a:srgbClr val="80808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ouvernement luxembourgeoi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541</Words>
  <Application>Microsoft Office PowerPoint</Application>
  <PresentationFormat>On-screen Show (4:3)</PresentationFormat>
  <Paragraphs>196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Modèle par défaut</vt:lpstr>
      <vt:lpstr>Conférence de presse du 12 juin 2015</vt:lpstr>
      <vt:lpstr>PowerPoint Presentation</vt:lpstr>
      <vt:lpstr>PowerPoint Presentation</vt:lpstr>
      <vt:lpstr>Nouvelle mobilité au Kirchberg</vt:lpstr>
      <vt:lpstr>De la gare centrale au Kirchberg</vt:lpstr>
      <vt:lpstr>De la gare centrale au Kirchberg</vt:lpstr>
      <vt:lpstr>Adaptation du Pont Rouge</vt:lpstr>
      <vt:lpstr>PowerPoint Presentation</vt:lpstr>
      <vt:lpstr>PowerPoint Presentation</vt:lpstr>
      <vt:lpstr>PowerPoint Presentation</vt:lpstr>
      <vt:lpstr>Nouvelle politique de logement au Kirchberg</vt:lpstr>
      <vt:lpstr>Nouvelle politique de logement </vt:lpstr>
      <vt:lpstr>Nouvelle politique de logement </vt:lpstr>
      <vt:lpstr>Nouvelle politique de logement </vt:lpstr>
      <vt:lpstr>Nouvelle politique de logement </vt:lpstr>
      <vt:lpstr>Nouvelle politique de logement </vt:lpstr>
      <vt:lpstr>Disponibilités à la vente/location</vt:lpstr>
      <vt:lpstr>Le PAP Quartier du Kiem</vt:lpstr>
      <vt:lpstr>Le PAP Quartier du Kiem</vt:lpstr>
      <vt:lpstr>Le PAP Réimerwee Est et Ouest </vt:lpstr>
      <vt:lpstr>Le PAP Réimerwee Est et Ouest </vt:lpstr>
      <vt:lpstr>Le PAP J. F. K. Sud </vt:lpstr>
      <vt:lpstr>Le PAP J. F. K. Sud </vt:lpstr>
      <vt:lpstr>Adresses utiles</vt:lpstr>
    </vt:vector>
  </TitlesOfParts>
  <Company>CIE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Administrator</dc:creator>
  <cp:lastModifiedBy>Dany Frank</cp:lastModifiedBy>
  <cp:revision>89</cp:revision>
  <cp:lastPrinted>2015-06-11T08:48:03Z</cp:lastPrinted>
  <dcterms:created xsi:type="dcterms:W3CDTF">2014-02-06T11:46:14Z</dcterms:created>
  <dcterms:modified xsi:type="dcterms:W3CDTF">2015-06-11T12:10:07Z</dcterms:modified>
</cp:coreProperties>
</file>