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8" r:id="rId3"/>
    <p:sldId id="284" r:id="rId4"/>
    <p:sldId id="263" r:id="rId5"/>
    <p:sldId id="278" r:id="rId6"/>
    <p:sldId id="274" r:id="rId7"/>
    <p:sldId id="276" r:id="rId8"/>
    <p:sldId id="257" r:id="rId9"/>
    <p:sldId id="275" r:id="rId10"/>
    <p:sldId id="268" r:id="rId11"/>
    <p:sldId id="280" r:id="rId12"/>
    <p:sldId id="267" r:id="rId13"/>
    <p:sldId id="279" r:id="rId14"/>
    <p:sldId id="259" r:id="rId15"/>
    <p:sldId id="260" r:id="rId16"/>
    <p:sldId id="261" r:id="rId17"/>
    <p:sldId id="282" r:id="rId18"/>
    <p:sldId id="270" r:id="rId19"/>
    <p:sldId id="271" r:id="rId20"/>
    <p:sldId id="272" r:id="rId21"/>
    <p:sldId id="283" r:id="rId22"/>
    <p:sldId id="273" r:id="rId23"/>
    <p:sldId id="262" r:id="rId24"/>
    <p:sldId id="286" r:id="rId25"/>
    <p:sldId id="285" r:id="rId26"/>
    <p:sldId id="269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0" autoAdjust="0"/>
    <p:restoredTop sz="68323" autoAdjust="0"/>
  </p:normalViewPr>
  <p:slideViewPr>
    <p:cSldViewPr>
      <p:cViewPr>
        <p:scale>
          <a:sx n="80" d="100"/>
          <a:sy n="80" d="100"/>
        </p:scale>
        <p:origin x="-21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25.11.2016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51017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3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36" y="9428009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047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9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LU" sz="2000" noProof="0" dirty="0" smtClean="0"/>
              <a:t>Concrètement</a:t>
            </a:r>
            <a:r>
              <a:rPr lang="fr-LU" sz="2000" baseline="0" noProof="0" dirty="0" smtClean="0"/>
              <a:t> nous attendons donc des entreprises qu’elles remplissent le questionnaire qui est disponible en ligne sur la page Internet du </a:t>
            </a:r>
            <a:r>
              <a:rPr lang="fr-LU" sz="2000" baseline="0" noProof="0" dirty="0" err="1" smtClean="0"/>
              <a:t>Verkéierverbond</a:t>
            </a:r>
            <a:r>
              <a:rPr lang="fr-LU" sz="2000" baseline="0" noProof="0" dirty="0" smtClean="0"/>
              <a:t> ou qui peut être rempli sur une version papier et renvoyé à </a:t>
            </a:r>
            <a:r>
              <a:rPr lang="fr-LU" sz="2000" baseline="0" noProof="0" dirty="0" err="1" smtClean="0"/>
              <a:t>ProSud</a:t>
            </a:r>
            <a:endParaRPr lang="fr-LU" sz="2000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LU" sz="2000" baseline="0" noProof="0" dirty="0" smtClean="0"/>
          </a:p>
          <a:p>
            <a:r>
              <a:rPr lang="fr-LU" sz="2000" noProof="0" dirty="0" smtClean="0"/>
              <a:t>Au 24.11.2016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LU" sz="2000" b="1" noProof="0" dirty="0" smtClean="0"/>
              <a:t>140 entreprises</a:t>
            </a:r>
            <a:r>
              <a:rPr lang="fr-LU" sz="2000" b="1" baseline="0" noProof="0" dirty="0" smtClean="0"/>
              <a:t> </a:t>
            </a:r>
            <a:r>
              <a:rPr lang="fr-LU" sz="2000" baseline="0" noProof="0" dirty="0" smtClean="0"/>
              <a:t>réparties à travers les zones d’activités ont déjà à l’heure actuelle rempli le questionnaire s</a:t>
            </a:r>
            <a:r>
              <a:rPr lang="fr-LU" sz="2000" noProof="0" dirty="0" smtClean="0"/>
              <a:t>ur un peu</a:t>
            </a:r>
            <a:r>
              <a:rPr lang="fr-LU" sz="2000" baseline="0" noProof="0" dirty="0" smtClean="0"/>
              <a:t> plus de 700 entreprises sollicitées (soit 19,2%).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LU" sz="2000" baseline="0" noProof="0" dirty="0" smtClean="0"/>
              <a:t>En chiffres effectifs cela représentent +/- </a:t>
            </a:r>
            <a:r>
              <a:rPr lang="fr-LU" sz="2000" b="1" baseline="0" noProof="0" dirty="0" smtClean="0"/>
              <a:t>4200 salariés </a:t>
            </a:r>
            <a:r>
              <a:rPr lang="fr-LU" sz="2000" baseline="0" noProof="0" dirty="0" smtClean="0"/>
              <a:t>dont 2700 frontaliers et 1500 résidents.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LU" sz="2000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LU" sz="2000" baseline="0" noProof="0" dirty="0" smtClean="0"/>
              <a:t>J’invite ceux qui ne l’auraient pas encore fait, à remplir le questionnaire jusqu’au </a:t>
            </a:r>
            <a:r>
              <a:rPr lang="fr-LU" sz="2000" b="1" baseline="0" noProof="0" smtClean="0"/>
              <a:t>31 décembre 2016</a:t>
            </a:r>
            <a:r>
              <a:rPr lang="fr-LU" sz="2000" baseline="0" noProof="0" smtClean="0"/>
              <a:t>.</a:t>
            </a:r>
            <a:endParaRPr lang="fr-LU" sz="2000" baseline="0" noProof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LU" sz="2000" baseline="0" noProof="0" dirty="0" smtClean="0"/>
              <a:t>Remplir le questionnaire ne prend qu’une vingtaines de minutes.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LU" sz="2000" baseline="0" noProof="0" dirty="0" smtClean="0"/>
              <a:t>Des relances sont prévue pour le mois de décembre.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LU" sz="10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65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b-LU" sz="2000" dirty="0" smtClean="0"/>
              <a:t>Quelles sont les pistes d’action envisagables ? +</a:t>
            </a:r>
            <a:r>
              <a:rPr lang="lb-LU" sz="2000" i="1" dirty="0" smtClean="0"/>
              <a:t>(</a:t>
            </a:r>
            <a:r>
              <a:rPr lang="lb-LU" sz="2000" i="1" dirty="0" err="1" smtClean="0"/>
              <a:t>click</a:t>
            </a:r>
            <a:r>
              <a:rPr lang="lb-LU" sz="2000" i="1" dirty="0" smtClean="0"/>
              <a:t>)</a:t>
            </a:r>
            <a:endParaRPr lang="lb-LU" sz="20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03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rgbClr val="7A1A61"/>
                </a:solidFill>
                <a:latin typeface="Arial Black" panose="020B0A04020102020204" pitchFamily="34" charset="0"/>
                <a:cs typeface="Ginger-Regular"/>
              </a:rPr>
              <a:t>Plan d’action – des leviers d’action multiples et diversifiés </a:t>
            </a:r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229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b-LU" sz="2000" dirty="0" smtClean="0"/>
              <a:t>Revenons sur les quelques projets prévus dans la Région</a:t>
            </a:r>
            <a:r>
              <a:rPr lang="lb-LU" sz="2000" baseline="0" dirty="0" smtClean="0"/>
              <a:t> Sud</a:t>
            </a:r>
            <a:endParaRPr lang="lb-LU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03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noProof="0" dirty="0" smtClean="0"/>
              <a:t>Le</a:t>
            </a:r>
            <a:r>
              <a:rPr lang="fr-FR" sz="2000" baseline="0" noProof="0" dirty="0" smtClean="0"/>
              <a:t> </a:t>
            </a:r>
            <a:r>
              <a:rPr lang="fr-FR" sz="2000" noProof="0" dirty="0" smtClean="0"/>
              <a:t>plan sectoriel transports est un règlement</a:t>
            </a:r>
            <a:r>
              <a:rPr lang="fr-FR" sz="2000" baseline="0" noProof="0" dirty="0" smtClean="0"/>
              <a:t> grand-ducal qui est en cours de finalisation et qui doit permettre de réserver des couloirs pour les projets d’envergure en matière de transport.</a:t>
            </a:r>
          </a:p>
          <a:p>
            <a:r>
              <a:rPr lang="fr-FR" sz="2000" baseline="0" noProof="0" dirty="0" smtClean="0"/>
              <a:t>Il s’agit par exemple:</a:t>
            </a:r>
          </a:p>
          <a:p>
            <a:endParaRPr lang="fr-FR" sz="2000" baseline="0" noProof="0" dirty="0" smtClean="0"/>
          </a:p>
          <a:p>
            <a:pPr marL="171450" indent="-171450">
              <a:buFontTx/>
              <a:buChar char="-"/>
            </a:pPr>
            <a:r>
              <a:rPr lang="fr-FR" sz="2000" baseline="0" noProof="0" dirty="0" smtClean="0"/>
              <a:t>de la nouvelle ligne ferroviaire entre Luxembourg et Bettembourg </a:t>
            </a:r>
          </a:p>
          <a:p>
            <a:pPr marL="171450" indent="-171450">
              <a:buFontTx/>
              <a:buChar char="-"/>
            </a:pPr>
            <a:r>
              <a:rPr lang="fr-FR" sz="2000" baseline="0" noProof="0" dirty="0" smtClean="0"/>
              <a:t>ou encore de la nouvelle liaison </a:t>
            </a:r>
            <a:r>
              <a:rPr lang="fr-FR" sz="2000" baseline="0" noProof="0" dirty="0" err="1" smtClean="0"/>
              <a:t>Micheville</a:t>
            </a:r>
            <a:endParaRPr lang="fr-FR" sz="2000" baseline="0" noProof="0" dirty="0" smtClean="0"/>
          </a:p>
          <a:p>
            <a:pPr marL="171450" indent="-171450">
              <a:buFontTx/>
              <a:buChar char="-"/>
            </a:pPr>
            <a:r>
              <a:rPr lang="lb-LU" sz="2000" baseline="0" noProof="0" dirty="0" smtClean="0"/>
              <a:t>Un bus à haut niveau de service dans la Région Sud mais également vers Luxembourg-Ville par une voie bus sur l’autouroute A4</a:t>
            </a:r>
          </a:p>
          <a:p>
            <a:pPr marL="171450" indent="-171450">
              <a:buFontTx/>
              <a:buChar char="-"/>
            </a:pPr>
            <a:r>
              <a:rPr lang="lb-LU" sz="2000" baseline="0" noProof="0" dirty="0" smtClean="0"/>
              <a:t>Une optimisation de lA13-A4 entre Schifflange et Ehlerange</a:t>
            </a:r>
          </a:p>
          <a:p>
            <a:pPr marL="171450" indent="-171450">
              <a:buFontTx/>
              <a:buChar char="-"/>
            </a:pPr>
            <a:r>
              <a:rPr lang="lb-LU" sz="2000" baseline="0" noProof="0" dirty="0" smtClean="0"/>
              <a:t>Etc.</a:t>
            </a:r>
            <a:endParaRPr lang="lb-L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70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noProof="0" dirty="0" smtClean="0"/>
              <a:t>Le plan sectoriel Transport prévoit également un réseau de Bus en commun à haut Niveau de service. </a:t>
            </a:r>
          </a:p>
          <a:p>
            <a:endParaRPr lang="fr-FR" sz="2000" noProof="0" dirty="0" smtClean="0"/>
          </a:p>
          <a:p>
            <a:r>
              <a:rPr lang="fr-FR" sz="2000" noProof="0" dirty="0" smtClean="0"/>
              <a:t>L’axe Nord-Sud</a:t>
            </a:r>
            <a:r>
              <a:rPr lang="fr-FR" sz="2000" baseline="0" noProof="0" dirty="0" smtClean="0"/>
              <a:t> doit permettre d’améliorer la liaison en transport en commun entre la Région Sud et la Ville de Luxembourg </a:t>
            </a:r>
            <a:r>
              <a:rPr lang="fr-FR" sz="2000" u="sng" baseline="0" noProof="0" dirty="0" smtClean="0">
                <a:solidFill>
                  <a:srgbClr val="FF0000"/>
                </a:solidFill>
              </a:rPr>
              <a:t>et</a:t>
            </a:r>
          </a:p>
          <a:p>
            <a:r>
              <a:rPr lang="fr-FR" sz="2000" baseline="0" noProof="0" dirty="0" smtClean="0"/>
              <a:t>L’axe Est-Ouest doit améliorer la liaison en transport en commun au sein de la Région Sud</a:t>
            </a:r>
            <a:endParaRPr lang="fr-FR" sz="20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339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LU" sz="2000" noProof="0" dirty="0" smtClean="0"/>
              <a:t>La mobilité douce constitue</a:t>
            </a:r>
            <a:r>
              <a:rPr lang="fr-LU" sz="2000" baseline="0" noProof="0" dirty="0" smtClean="0"/>
              <a:t> un élément fondamental en vue d’une mobilité plus durable qu’il convient de développer.</a:t>
            </a:r>
          </a:p>
          <a:p>
            <a:endParaRPr lang="fr-LU" sz="2000" baseline="0" noProof="0" dirty="0" smtClean="0"/>
          </a:p>
          <a:p>
            <a:r>
              <a:rPr lang="fr-LU" sz="2000" baseline="0" noProof="0" dirty="0" smtClean="0"/>
              <a:t>Dans ce contexte, le syndicat PRO-SUD a lancé une pré-étude sur les corridors cyclables à l’échelle de la région Sud réalisée par Schroeder &amp; Associés en 2014 . </a:t>
            </a:r>
          </a:p>
          <a:p>
            <a:r>
              <a:rPr lang="fr-LU" sz="2000" baseline="0" noProof="0" dirty="0" smtClean="0"/>
              <a:t>L’objectif est de créer un réseau cyclable performant et cohérent à travers le Sud en travaillant sur les interconnexions entre les communes et en développant des synergies entre les projets étatiques et communaux.</a:t>
            </a:r>
          </a:p>
          <a:p>
            <a:endParaRPr lang="fr-LU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408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0" noProof="0" dirty="0" smtClean="0"/>
              <a:t>Je vais maintenant passer</a:t>
            </a:r>
            <a:r>
              <a:rPr lang="fr-BE" sz="2000" b="0" baseline="0" noProof="0" dirty="0" smtClean="0"/>
              <a:t> la parole à </a:t>
            </a:r>
            <a:r>
              <a:rPr lang="fr-BE" sz="2000" b="1" baseline="0" noProof="0" dirty="0" smtClean="0"/>
              <a:t>Monsieur Schmit </a:t>
            </a:r>
            <a:r>
              <a:rPr lang="fr-BE" sz="2000" baseline="0" noProof="0" dirty="0" smtClean="0"/>
              <a:t>du Verkéiersverbond pour la présentation du Guide Mobilité </a:t>
            </a:r>
            <a:r>
              <a:rPr lang="fr-BE" sz="2000" baseline="0" noProof="0" dirty="0" err="1" smtClean="0"/>
              <a:t>Belval</a:t>
            </a:r>
            <a:r>
              <a:rPr lang="fr-BE" sz="2000" baseline="0" noProof="0" dirty="0" smtClean="0"/>
              <a:t>. </a:t>
            </a:r>
            <a:r>
              <a:rPr lang="lb-LU" sz="2000" i="1" dirty="0" smtClean="0"/>
              <a:t>(</a:t>
            </a:r>
            <a:r>
              <a:rPr lang="lb-LU" sz="2000" i="1" dirty="0" err="1" smtClean="0"/>
              <a:t>click</a:t>
            </a:r>
            <a:r>
              <a:rPr lang="lb-LU" sz="2000" i="1" dirty="0" smtClean="0"/>
              <a:t>)</a:t>
            </a:r>
            <a:endParaRPr lang="en-US" sz="2000" b="0" baseline="0" dirty="0" smtClean="0"/>
          </a:p>
          <a:p>
            <a:endParaRPr lang="fr-BE" sz="20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0032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Dans le cadre du </a:t>
            </a:r>
            <a:r>
              <a:rPr lang="fr-LU" sz="2000" b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Groupe de travail </a:t>
            </a:r>
            <a:r>
              <a:rPr lang="fr-LU" sz="2000" i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« Monitoring mobilité </a:t>
            </a:r>
            <a:r>
              <a:rPr lang="fr-LU" sz="2000" i="1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Belval</a:t>
            </a:r>
            <a:r>
              <a:rPr lang="fr-LU" sz="2000" i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», 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 </a:t>
            </a:r>
            <a:r>
              <a:rPr lang="fr-LU" sz="2000" i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Verkéiersverbond 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 élaboré une plaquette intitulée </a:t>
            </a:r>
            <a:r>
              <a:rPr lang="fr-LU" sz="2000" i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« Guide mobilité </a:t>
            </a:r>
            <a:r>
              <a:rPr lang="fr-LU" sz="2000" i="1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Belval</a:t>
            </a:r>
            <a:r>
              <a:rPr lang="fr-LU" sz="2000" i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»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destinée aux étudiants, employés ou nouveaux riverains du site.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Ce guide fournit toute information nécessaire en matière de mobilité sur le site, afin </a:t>
            </a:r>
            <a:r>
              <a:rPr lang="fr-LU" sz="2000" b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 faciliter les déplacements quotidiens 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depuis, vers et sur le site.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Elle a été publiée et diffusée en 2015 lors de la relocalisation et l’ouverture de l’Université de Luxembourg sur site </a:t>
            </a:r>
            <a:r>
              <a:rPr lang="fr-LU" sz="20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Belval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endParaRPr lang="lb-LU" sz="20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045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 Guide Mobilité </a:t>
            </a:r>
            <a:r>
              <a:rPr lang="fr-LU" sz="20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Belval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comprend notamment </a:t>
            </a:r>
            <a:r>
              <a:rPr lang="fr-LU" sz="2000" b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deux cartes d’accessibilité 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dédiées une fois à </a:t>
            </a:r>
            <a:r>
              <a:rPr lang="fr-LU" sz="2000" b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l’accès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r-LU" sz="2000" b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au site en transport en commun 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et une fois au déplacement </a:t>
            </a:r>
            <a:r>
              <a:rPr lang="fr-LU" sz="2000" b="1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par modes doux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sur le site.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Sur un support unique est visualisé l’offre de transport en commun (</a:t>
            </a:r>
            <a:r>
              <a:rPr lang="fr-LU" sz="2000" u="sng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train et bus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), les tracés des </a:t>
            </a:r>
            <a:r>
              <a:rPr lang="fr-LU" sz="2000" u="sng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lignes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l’accès </a:t>
            </a:r>
            <a:r>
              <a:rPr lang="fr-LU" sz="2000" u="sng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P+R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ainsi que le nom et la localisation des principaux </a:t>
            </a:r>
            <a:r>
              <a:rPr lang="fr-LU" sz="2000" u="sng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bâtiments</a:t>
            </a:r>
            <a:r>
              <a:rPr lang="fr-LU" sz="2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du site.</a:t>
            </a:r>
            <a:endParaRPr lang="lb-LU" sz="20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44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noProof="0" dirty="0" smtClean="0"/>
              <a:t>Je passe maintenant</a:t>
            </a:r>
            <a:r>
              <a:rPr lang="fr-BE" sz="1200" b="0" baseline="0" noProof="0" dirty="0" smtClean="0"/>
              <a:t> la parole à </a:t>
            </a:r>
            <a:r>
              <a:rPr lang="fr-BE" sz="1200" b="1" baseline="0" noProof="0" dirty="0" smtClean="0"/>
              <a:t>Monsieur Bausch </a:t>
            </a:r>
            <a:r>
              <a:rPr lang="fr-BE" sz="1200" b="0" baseline="0" noProof="0" dirty="0" smtClean="0"/>
              <a:t>pour la suite de la présentation + </a:t>
            </a:r>
            <a:r>
              <a:rPr lang="lb-LU" sz="1200" i="1" dirty="0" smtClean="0"/>
              <a:t>(</a:t>
            </a:r>
            <a:r>
              <a:rPr lang="lb-LU" sz="1200" i="1" dirty="0" err="1" smtClean="0"/>
              <a:t>click</a:t>
            </a:r>
            <a:r>
              <a:rPr lang="lb-LU" sz="1200" i="1" dirty="0" smtClean="0"/>
              <a:t>)</a:t>
            </a:r>
            <a:endParaRPr lang="fr-BE" sz="1200" b="0" baseline="0" noProof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96E6B-581A-4ABF-8756-C96BC2A365A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1316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 même pour la </a:t>
            </a:r>
            <a:r>
              <a:rPr lang="fr-LU" sz="20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mobilité douce</a:t>
            </a:r>
            <a:r>
              <a:rPr lang="fr-LU" sz="20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r>
              <a:rPr lang="fr-LU" sz="20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fr-LU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Une carte regroupe toutes les informations importantes relatives à ce mode de déplacement écologique et durable à savoir :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LU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les tracés des </a:t>
            </a:r>
            <a:r>
              <a:rPr lang="fr-LU" sz="20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pistes cyclables </a:t>
            </a:r>
            <a:r>
              <a:rPr lang="fr-LU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sur le site,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LU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les infrastructures </a:t>
            </a:r>
            <a:r>
              <a:rPr lang="fr-LU" sz="20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pro-vélo</a:t>
            </a:r>
            <a:r>
              <a:rPr lang="fr-LU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(stationnement de vélos),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LU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et les </a:t>
            </a:r>
            <a:r>
              <a:rPr lang="fr-LU" sz="2000" u="sng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zones 30</a:t>
            </a:r>
            <a:r>
              <a:rPr lang="fr-LU" sz="2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</a:t>
            </a:r>
            <a:endParaRPr lang="lb-LU" sz="2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807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0" dirty="0" smtClean="0"/>
              <a:t>Mais trêve de longs discours, car je voudrais aussi laisser parler des entreprises qui ont déjà eu l’</a:t>
            </a:r>
            <a:r>
              <a:rPr lang="fr-FR" sz="2000" b="0" dirty="0" err="1" smtClean="0"/>
              <a:t>occassion</a:t>
            </a:r>
            <a:r>
              <a:rPr lang="fr-FR" sz="2000" b="0" baseline="0" dirty="0" smtClean="0"/>
              <a:t> de participer à un tel sondage.</a:t>
            </a:r>
            <a:endParaRPr lang="lb-LU" sz="2000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b-LU" sz="2000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b-LU" sz="2000" b="0" dirty="0" smtClean="0"/>
              <a:t>Je passe maintenant</a:t>
            </a:r>
            <a:r>
              <a:rPr lang="lb-LU" sz="2000" b="0" baseline="0" dirty="0" smtClean="0"/>
              <a:t> la parole à </a:t>
            </a:r>
            <a:r>
              <a:rPr lang="lb-LU" sz="2000" b="1" baseline="0" dirty="0" smtClean="0"/>
              <a:t>Monsieur Berettini </a:t>
            </a:r>
            <a:r>
              <a:rPr lang="lb-LU" sz="2000" b="0" baseline="0" dirty="0" smtClean="0"/>
              <a:t>de la société </a:t>
            </a:r>
            <a:r>
              <a:rPr lang="en-US" sz="2000" b="0" dirty="0" smtClean="0"/>
              <a:t>Husky pour</a:t>
            </a:r>
            <a:r>
              <a:rPr lang="en-US" sz="2000" b="0" baseline="0" dirty="0" smtClean="0"/>
              <a:t> nous </a:t>
            </a:r>
            <a:r>
              <a:rPr lang="en-US" sz="2000" b="0" baseline="0" dirty="0" err="1" smtClean="0"/>
              <a:t>présenter</a:t>
            </a:r>
            <a:r>
              <a:rPr lang="en-US" sz="2000" b="0" baseline="0" dirty="0" smtClean="0"/>
              <a:t> un </a:t>
            </a:r>
            <a:r>
              <a:rPr lang="en-US" sz="2000" b="0" baseline="0" dirty="0" err="1" smtClean="0"/>
              <a:t>exemple</a:t>
            </a:r>
            <a:r>
              <a:rPr lang="en-US" sz="2000" b="0" baseline="0" dirty="0" smtClean="0"/>
              <a:t> de bonne </a:t>
            </a:r>
            <a:r>
              <a:rPr lang="en-US" sz="2000" b="0" baseline="0" dirty="0" err="1" smtClean="0"/>
              <a:t>pratique</a:t>
            </a:r>
            <a:r>
              <a:rPr lang="en-US" sz="2000" b="0" baseline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b-LU" sz="2000" i="1" dirty="0" smtClean="0"/>
              <a:t>+(</a:t>
            </a:r>
            <a:r>
              <a:rPr lang="lb-LU" sz="2000" i="1" dirty="0" err="1" smtClean="0"/>
              <a:t>click</a:t>
            </a:r>
            <a:r>
              <a:rPr lang="lb-LU" sz="2000" i="1" dirty="0" smtClean="0"/>
              <a:t>)</a:t>
            </a:r>
            <a:endParaRPr lang="en-US" sz="2000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032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084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0" noProof="0" dirty="0" smtClean="0"/>
              <a:t>Je passe maintenant</a:t>
            </a:r>
            <a:r>
              <a:rPr lang="fr-BE" sz="2000" b="0" baseline="0" noProof="0" dirty="0" smtClean="0"/>
              <a:t> la parole à </a:t>
            </a:r>
            <a:r>
              <a:rPr lang="fr-BE" sz="2000" b="1" baseline="0" noProof="0" dirty="0" smtClean="0"/>
              <a:t>Monsieur </a:t>
            </a:r>
            <a:r>
              <a:rPr lang="fr-BE" sz="2000" b="1" baseline="0" noProof="0" dirty="0" err="1" smtClean="0"/>
              <a:t>Biancalana</a:t>
            </a:r>
            <a:r>
              <a:rPr lang="fr-BE" sz="2000" b="1" baseline="0" noProof="0" dirty="0" smtClean="0"/>
              <a:t> </a:t>
            </a:r>
            <a:r>
              <a:rPr lang="fr-BE" sz="2000" b="0" baseline="0" noProof="0" dirty="0" smtClean="0"/>
              <a:t>pour la clôture de la présentation + </a:t>
            </a:r>
            <a:r>
              <a:rPr lang="lb-LU" sz="2000" i="1" dirty="0" smtClean="0"/>
              <a:t>(</a:t>
            </a:r>
            <a:r>
              <a:rPr lang="lb-LU" sz="2000" i="1" dirty="0" err="1" smtClean="0"/>
              <a:t>click</a:t>
            </a:r>
            <a:r>
              <a:rPr lang="lb-LU" sz="2000" i="1" dirty="0" smtClean="0"/>
              <a:t>)</a:t>
            </a:r>
            <a:endParaRPr lang="fr-BE" sz="2000" b="0" baseline="0" noProof="0" dirty="0" smtClean="0"/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6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 smtClean="0"/>
              <a:t>Cliquer pout présenter les prochaines étapes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889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dirty="0" smtClean="0">
                <a:sym typeface="Wingdings" panose="05000000000000000000" pitchFamily="2" charset="2"/>
              </a:rPr>
              <a:t></a:t>
            </a:r>
            <a:r>
              <a:rPr lang="fr-LU" sz="2000" dirty="0" smtClean="0"/>
              <a:t>Moment pour poser les questions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LU" sz="20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dirty="0" smtClean="0"/>
              <a:t>Inviter les</a:t>
            </a:r>
            <a:r>
              <a:rPr lang="fr-LU" sz="2000" baseline="0" dirty="0" smtClean="0"/>
              <a:t> personnes au vin d’honneur</a:t>
            </a:r>
            <a:endParaRPr lang="fr-FR" sz="20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9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23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45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2000" dirty="0" smtClean="0"/>
              <a:t>Mesdames et Messieurs,</a:t>
            </a:r>
          </a:p>
          <a:p>
            <a:pPr marL="0" indent="0" algn="just">
              <a:buNone/>
            </a:pPr>
            <a:r>
              <a:rPr lang="fr-FR" sz="2000" dirty="0" smtClean="0"/>
              <a:t>Le Département de l’aménagement du territoire du Ministère du Développement durable et des Infrastructures en collaboration avec le syndicat PRO-SUD, le Verkéiersverbond et le LISER (Luxembourg Institute of </a:t>
            </a:r>
            <a:r>
              <a:rPr lang="fr-FR" sz="2000" dirty="0" err="1" smtClean="0"/>
              <a:t>Socio-Economic</a:t>
            </a:r>
            <a:r>
              <a:rPr lang="fr-FR" sz="2000" dirty="0" smtClean="0"/>
              <a:t>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), lancent une enquête mobilité destinée aux employeurs et employés des entreprises situées dans les zones d’activités de la région Sud. 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000" dirty="0" smtClean="0"/>
              <a:t>A travers ma présentation</a:t>
            </a:r>
            <a:r>
              <a:rPr lang="fr-FR" sz="2000" baseline="0" dirty="0" smtClean="0"/>
              <a:t>, je vais vous présenter les enquêtes mobilités réalisées par le </a:t>
            </a:r>
            <a:r>
              <a:rPr lang="fr-FR" sz="2000" baseline="0" dirty="0" err="1" smtClean="0"/>
              <a:t>Verkéiersverbond</a:t>
            </a:r>
            <a:r>
              <a:rPr lang="fr-FR" sz="2000" baseline="0" dirty="0" smtClean="0"/>
              <a:t>, le principe et le déroulement de ces dernières, les pistes d’action envisageables, les projets prévus dans la Région Sud ainsi que quelques exemples de bonne pratique. 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BUT:</a:t>
            </a:r>
            <a:r>
              <a:rPr lang="fr-FR" sz="2000" dirty="0" smtClean="0"/>
              <a:t>	proposer des réponses adaptées en termes de mobilité durable</a:t>
            </a:r>
            <a:endParaRPr lang="lb-LU" sz="2000" dirty="0" smtClean="0"/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03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b-LU" sz="2000" dirty="0" err="1" smtClean="0"/>
              <a:t>Je</a:t>
            </a:r>
            <a:r>
              <a:rPr lang="lb-LU" sz="2000" dirty="0" smtClean="0"/>
              <a:t> </a:t>
            </a:r>
            <a:r>
              <a:rPr lang="lb-LU" sz="2000" dirty="0" err="1" smtClean="0"/>
              <a:t>vais</a:t>
            </a:r>
            <a:r>
              <a:rPr lang="lb-LU" sz="2000" dirty="0" smtClean="0"/>
              <a:t> donc </a:t>
            </a:r>
            <a:r>
              <a:rPr lang="lb-LU" sz="2000" dirty="0" err="1" smtClean="0"/>
              <a:t>commencer</a:t>
            </a:r>
            <a:r>
              <a:rPr lang="lb-LU" sz="2000" dirty="0" smtClean="0"/>
              <a:t> par</a:t>
            </a:r>
            <a:r>
              <a:rPr lang="lb-LU" sz="2000" baseline="0" dirty="0" smtClean="0"/>
              <a:t> les </a:t>
            </a:r>
            <a:r>
              <a:rPr lang="lb-LU" sz="2000" baseline="0" dirty="0" err="1" smtClean="0"/>
              <a:t>objectifs</a:t>
            </a:r>
            <a:r>
              <a:rPr lang="lb-LU" sz="2000" baseline="0" dirty="0" smtClean="0"/>
              <a:t> de </a:t>
            </a:r>
            <a:r>
              <a:rPr lang="lb-LU" sz="2000" baseline="0" dirty="0" err="1" smtClean="0"/>
              <a:t>l’enquête</a:t>
            </a:r>
            <a:r>
              <a:rPr lang="lb-LU" sz="2000" baseline="0" dirty="0" smtClean="0"/>
              <a:t> </a:t>
            </a:r>
            <a:r>
              <a:rPr lang="lb-LU" sz="2000" baseline="0" dirty="0" err="1" smtClean="0"/>
              <a:t>ainsi</a:t>
            </a:r>
            <a:r>
              <a:rPr lang="lb-LU" sz="2000" baseline="0" dirty="0" smtClean="0"/>
              <a:t> </a:t>
            </a:r>
            <a:r>
              <a:rPr lang="lb-LU" sz="2000" baseline="0" dirty="0" err="1" smtClean="0"/>
              <a:t>que</a:t>
            </a:r>
            <a:r>
              <a:rPr lang="lb-LU" sz="2000" baseline="0" dirty="0" smtClean="0"/>
              <a:t> </a:t>
            </a:r>
            <a:r>
              <a:rPr lang="lb-LU" sz="2000" baseline="0" dirty="0" err="1" smtClean="0"/>
              <a:t>son</a:t>
            </a:r>
            <a:r>
              <a:rPr lang="lb-LU" sz="2000" baseline="0" dirty="0" smtClean="0"/>
              <a:t> </a:t>
            </a:r>
            <a:r>
              <a:rPr lang="lb-LU" sz="2000" baseline="0" dirty="0" err="1" smtClean="0"/>
              <a:t>déroulement</a:t>
            </a:r>
            <a:r>
              <a:rPr lang="lb-LU" sz="2000" baseline="0" dirty="0" smtClean="0"/>
              <a:t> </a:t>
            </a:r>
            <a:endParaRPr lang="lb-LU" sz="2000" dirty="0" smtClean="0"/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03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b-LU" sz="2000" dirty="0" smtClean="0"/>
              <a:t>La </a:t>
            </a:r>
            <a:r>
              <a:rPr lang="lb-LU" sz="2000" dirty="0" err="1" smtClean="0"/>
              <a:t>carte</a:t>
            </a:r>
            <a:r>
              <a:rPr lang="lb-LU" sz="2000" dirty="0" smtClean="0"/>
              <a:t> </a:t>
            </a:r>
            <a:r>
              <a:rPr lang="lb-LU" sz="2000" dirty="0" err="1" smtClean="0"/>
              <a:t>présente</a:t>
            </a:r>
            <a:r>
              <a:rPr lang="lb-LU" sz="2000" baseline="0" dirty="0" smtClean="0"/>
              <a:t> les zones d’activités de la Région Sud concernées par l’enquête.</a:t>
            </a:r>
          </a:p>
          <a:p>
            <a:r>
              <a:rPr lang="lb-LU" sz="2000" baseline="0" dirty="0" smtClean="0"/>
              <a:t>A ce stade, nous nous sommes limités aux zones d’activités présentant une masse critique certaine.</a:t>
            </a:r>
            <a:endParaRPr lang="lb-L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2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noProof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En tout 25 zoning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ont été retenus pour l’enquête. Cela représente environ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700 entreprises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et à peu près  </a:t>
            </a:r>
            <a:r>
              <a:rPr lang="fr-FR" sz="1200" b="1" kern="120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20.000 employés</a:t>
            </a:r>
            <a:endParaRPr lang="lb-L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b-LU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fr-LU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35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dirty="0" smtClean="0"/>
              <a:t>L’enquête vise les entreprises situées dans les zones d’activités du Sud et se déroule en deux phases : </a:t>
            </a:r>
          </a:p>
          <a:p>
            <a:endParaRPr lang="fr-LU" sz="2000" b="1" dirty="0" smtClean="0"/>
          </a:p>
          <a:p>
            <a:r>
              <a:rPr lang="fr-LU" sz="2000" dirty="0" smtClean="0"/>
              <a:t>- Une première phase qui est en cours actuellement pour interroger les ressources humaines ; celle-ci se terminera le 31 décembre 2016</a:t>
            </a:r>
          </a:p>
          <a:p>
            <a:r>
              <a:rPr lang="fr-LU" sz="2000" dirty="0" smtClean="0"/>
              <a:t>Puis </a:t>
            </a:r>
          </a:p>
          <a:p>
            <a:r>
              <a:rPr lang="fr-LU" sz="2000" dirty="0" smtClean="0"/>
              <a:t>- Une seconde phase débutera en mars 2017 pour interroger cette fois ci les employés. </a:t>
            </a:r>
          </a:p>
          <a:p>
            <a:pPr marL="0" indent="0">
              <a:buNone/>
            </a:pPr>
            <a:endParaRPr lang="fr-LU" sz="1200" b="1" dirty="0" smtClean="0">
              <a:solidFill>
                <a:srgbClr val="FF0000"/>
              </a:solidFill>
            </a:endParaRPr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33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dirty="0" smtClean="0"/>
              <a:t>Les enquêtes doivent donc</a:t>
            </a:r>
            <a:r>
              <a:rPr lang="fr-LU" sz="2000" baseline="0" dirty="0" smtClean="0"/>
              <a:t> être remplies par les entreprises elles-mêmes dans un premier temps.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baseline="0" dirty="0" smtClean="0"/>
              <a:t>Ces dernières seront ensuite dépouillées par la </a:t>
            </a:r>
            <a:r>
              <a:rPr lang="fr-LU" sz="2000" baseline="0" dirty="0" err="1" smtClean="0"/>
              <a:t>Liser</a:t>
            </a:r>
            <a:r>
              <a:rPr lang="fr-LU" sz="2000" baseline="0" dirty="0" smtClean="0"/>
              <a:t> en vue d’établir un premier diagnostic.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LU" sz="20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LU" sz="20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LU" sz="2000" baseline="0" dirty="0" smtClean="0"/>
              <a:t>Sur base du diagnostic, un plan d’action avec tous les acteurs concernés pourra ensuite être défini.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LU" sz="1200" dirty="0" smtClean="0"/>
          </a:p>
          <a:p>
            <a:pPr marL="0" indent="0">
              <a:buNone/>
            </a:pPr>
            <a:endParaRPr lang="fr-LU" sz="1200" b="1" dirty="0" smtClean="0">
              <a:solidFill>
                <a:srgbClr val="FF0000"/>
              </a:solidFill>
            </a:endParaRPr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3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950" y="115888"/>
            <a:ext cx="892810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 smtClean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652D-9211-45FE-965A-9075D2190BD7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25E2-B228-4E3B-AE33-0B831F6FFB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16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‹N°›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iteit.lu/entreprise/regionsu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836712"/>
            <a:ext cx="3816424" cy="47525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138" y="497215"/>
            <a:ext cx="7632848" cy="2187674"/>
          </a:xfrm>
        </p:spPr>
        <p:txBody>
          <a:bodyPr/>
          <a:lstStyle/>
          <a:p>
            <a:pPr algn="ctr"/>
            <a:r>
              <a:rPr lang="fr-CH" sz="2800" b="1" dirty="0"/>
              <a:t>Enquête </a:t>
            </a:r>
            <a:r>
              <a:rPr lang="fr-CH" sz="2800" b="1" dirty="0" smtClean="0"/>
              <a:t>Mobilité Entreprises </a:t>
            </a:r>
            <a:r>
              <a:rPr lang="fr-CH" sz="2800" b="1" dirty="0"/>
              <a:t>Région </a:t>
            </a:r>
            <a:r>
              <a:rPr lang="fr-CH" sz="2800" b="1" dirty="0" smtClean="0"/>
              <a:t>Sud 25/11/2016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903" y="2986623"/>
            <a:ext cx="7344816" cy="180020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fr-FR" sz="4000" b="1" dirty="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‘Ensemble </a:t>
            </a:r>
            <a:r>
              <a:rPr lang="fr-FR" sz="3000" b="1" dirty="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pour </a:t>
            </a:r>
            <a:r>
              <a:rPr lang="fr-FR" sz="3000" b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une </a:t>
            </a:r>
            <a:r>
              <a:rPr lang="fr-FR" sz="3000" b="1" dirty="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mobilité professionnelle   </a:t>
            </a:r>
            <a:r>
              <a:rPr lang="fr-FR" sz="4000" b="1" kern="1200" dirty="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durable’</a:t>
            </a:r>
            <a:endParaRPr lang="fr-FR" sz="4000" b="1" kern="12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03042"/>
            <a:ext cx="1437015" cy="76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41640"/>
            <a:ext cx="807516" cy="6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41640"/>
            <a:ext cx="936104" cy="7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741640"/>
            <a:ext cx="2050854" cy="79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9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smtClean="0"/>
              <a:t>Déroulement de </a:t>
            </a:r>
            <a:r>
              <a:rPr lang="lb-LU" dirty="0" err="1"/>
              <a:t>l’enquête</a:t>
            </a:r>
            <a:endParaRPr lang="lb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64704"/>
            <a:ext cx="8363272" cy="4929411"/>
          </a:xfrm>
        </p:spPr>
        <p:txBody>
          <a:bodyPr/>
          <a:lstStyle/>
          <a:p>
            <a:pPr marL="0" indent="0">
              <a:buNone/>
            </a:pPr>
            <a:r>
              <a:rPr lang="fr-LU" sz="2200" b="1" dirty="0" smtClean="0"/>
              <a:t>Contribution des entreprises</a:t>
            </a:r>
          </a:p>
          <a:p>
            <a:r>
              <a:rPr lang="fr-LU" sz="2200" dirty="0" smtClean="0"/>
              <a:t>un </a:t>
            </a:r>
            <a:r>
              <a:rPr lang="fr-LU" sz="2200" dirty="0"/>
              <a:t>formulaire en ligne </a:t>
            </a:r>
            <a:r>
              <a:rPr lang="fr-LU" sz="2200" dirty="0" smtClean="0"/>
              <a:t>via: </a:t>
            </a:r>
            <a:r>
              <a:rPr lang="fr-LU" sz="2200" dirty="0">
                <a:hlinkClick r:id="rId3"/>
              </a:rPr>
              <a:t>http://</a:t>
            </a:r>
            <a:r>
              <a:rPr lang="fr-LU" sz="2200" dirty="0" smtClean="0">
                <a:hlinkClick r:id="rId3"/>
              </a:rPr>
              <a:t>www.mobiliteit.lu/entreprise/regionsud</a:t>
            </a:r>
            <a:endParaRPr lang="fr-LU" sz="2200" dirty="0" smtClean="0"/>
          </a:p>
          <a:p>
            <a:pPr marL="0" indent="0">
              <a:buNone/>
            </a:pPr>
            <a:r>
              <a:rPr lang="fr-LU" sz="2200" i="1" dirty="0" smtClean="0"/>
              <a:t>ou bien</a:t>
            </a:r>
            <a:endParaRPr lang="fr-LU" sz="2200" i="1" dirty="0"/>
          </a:p>
          <a:p>
            <a:r>
              <a:rPr lang="fr-LU" sz="2200" dirty="0"/>
              <a:t>u</a:t>
            </a:r>
            <a:r>
              <a:rPr lang="fr-LU" sz="2200" dirty="0" smtClean="0"/>
              <a:t>n questionnaire </a:t>
            </a:r>
            <a:r>
              <a:rPr lang="fr-LU" sz="2200" dirty="0"/>
              <a:t>en format papier à renvoyer au PRO-SUD </a:t>
            </a:r>
            <a:endParaRPr lang="fr-LU" sz="2200" dirty="0" smtClean="0"/>
          </a:p>
          <a:p>
            <a:pPr marL="0" indent="0">
              <a:buNone/>
            </a:pPr>
            <a:r>
              <a:rPr lang="fr-LU" sz="2200" dirty="0" smtClean="0"/>
              <a:t>       12</a:t>
            </a:r>
            <a:r>
              <a:rPr lang="fr-LU" sz="2200" dirty="0"/>
              <a:t>, avenue du </a:t>
            </a:r>
            <a:r>
              <a:rPr lang="fr-LU" sz="2200" dirty="0" err="1"/>
              <a:t>Rock’n’Roll</a:t>
            </a:r>
            <a:r>
              <a:rPr lang="fr-LU" sz="2200" dirty="0"/>
              <a:t> L-4361 </a:t>
            </a:r>
            <a:r>
              <a:rPr lang="fr-LU" sz="2200" dirty="0" smtClean="0"/>
              <a:t>Esch-sur-Alzette</a:t>
            </a:r>
            <a:endParaRPr lang="fr-LU" sz="2200" dirty="0"/>
          </a:p>
          <a:p>
            <a:endParaRPr lang="lb-LU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33800"/>
            <a:ext cx="5461355" cy="31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69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15"/>
          <a:stretch/>
        </p:blipFill>
        <p:spPr bwMode="auto">
          <a:xfrm>
            <a:off x="4932040" y="954623"/>
            <a:ext cx="4093207" cy="52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L’enquête </a:t>
            </a:r>
            <a:r>
              <a:rPr lang="fr-CH" sz="2200" b="1" dirty="0">
                <a:solidFill>
                  <a:schemeClr val="tx2"/>
                </a:solidFill>
              </a:rPr>
              <a:t>mobilité Région </a:t>
            </a:r>
            <a:r>
              <a:rPr lang="fr-CH" sz="2200" b="1" dirty="0" smtClean="0">
                <a:solidFill>
                  <a:schemeClr val="tx2"/>
                </a:solidFill>
              </a:rPr>
              <a:t>Sud</a:t>
            </a:r>
            <a:endParaRPr lang="fr-FR" sz="22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200" b="1" dirty="0">
                <a:solidFill>
                  <a:schemeClr val="tx2"/>
                </a:solidFill>
              </a:rPr>
              <a:t>Pistes d’action: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leviers </a:t>
            </a:r>
            <a:r>
              <a:rPr lang="fr-FR" sz="1800" dirty="0">
                <a:solidFill>
                  <a:schemeClr val="tx2"/>
                </a:solidFill>
              </a:rPr>
              <a:t>d’action multiples et diversifiés 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>
                <a:solidFill>
                  <a:schemeClr val="tx2"/>
                </a:solidFill>
              </a:rPr>
              <a:t>Projets prévus dans la Région Sud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>
                <a:solidFill>
                  <a:schemeClr val="tx2"/>
                </a:solidFill>
              </a:rPr>
              <a:t>Best practice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lb-LU" sz="1800" dirty="0" err="1">
                <a:solidFill>
                  <a:schemeClr val="tx2"/>
                </a:solidFill>
              </a:rPr>
              <a:t>Le</a:t>
            </a:r>
            <a:r>
              <a:rPr lang="lb-LU" sz="1800" dirty="0">
                <a:solidFill>
                  <a:schemeClr val="tx2"/>
                </a:solidFill>
              </a:rPr>
              <a:t> Guide </a:t>
            </a:r>
            <a:r>
              <a:rPr lang="lb-LU" sz="1800" dirty="0" err="1">
                <a:solidFill>
                  <a:schemeClr val="tx2"/>
                </a:solidFill>
              </a:rPr>
              <a:t>Mobilité</a:t>
            </a:r>
            <a:r>
              <a:rPr lang="lb-LU" sz="1800" dirty="0">
                <a:solidFill>
                  <a:schemeClr val="tx2"/>
                </a:solidFill>
              </a:rPr>
              <a:t> Belval</a:t>
            </a:r>
            <a:endParaRPr lang="fr-CH" sz="18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CH" sz="1800" dirty="0">
                <a:solidFill>
                  <a:schemeClr val="tx2"/>
                </a:solidFill>
              </a:rPr>
              <a:t>Une nouvelle desserte de bus dans la Z.I. </a:t>
            </a:r>
            <a:r>
              <a:rPr lang="fr-CH" sz="1800" dirty="0" err="1">
                <a:solidFill>
                  <a:schemeClr val="tx2"/>
                </a:solidFill>
              </a:rPr>
              <a:t>Riedgen</a:t>
            </a:r>
            <a:endParaRPr lang="fr-CH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Blip>
                <a:blip r:embed="rId4"/>
              </a:buBlip>
            </a:pPr>
            <a:endParaRPr lang="fr-CH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8123"/>
            <a:ext cx="704357" cy="3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87130"/>
            <a:ext cx="395806" cy="3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87130"/>
            <a:ext cx="458834" cy="35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828" y="6029795"/>
            <a:ext cx="1523868" cy="5893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1844824"/>
            <a:ext cx="4680520" cy="50405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xmlns="" val="28998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Pistes</a:t>
            </a:r>
            <a:r>
              <a:rPr lang="lb-LU" dirty="0" smtClean="0"/>
              <a:t> </a:t>
            </a:r>
            <a:r>
              <a:rPr lang="lb-LU" dirty="0" err="1" smtClean="0"/>
              <a:t>d’action</a:t>
            </a:r>
            <a:r>
              <a:rPr lang="lb-LU" dirty="0" smtClean="0"/>
              <a:t>: les </a:t>
            </a:r>
            <a:r>
              <a:rPr lang="lb-LU" dirty="0" err="1" smtClean="0"/>
              <a:t>leviers</a:t>
            </a:r>
            <a:r>
              <a:rPr lang="lb-LU" dirty="0" smtClean="0"/>
              <a:t>  </a:t>
            </a:r>
            <a:endParaRPr lang="lb-L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8003232" cy="50734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200" dirty="0"/>
              <a:t>promouvoir le </a:t>
            </a:r>
            <a:r>
              <a:rPr lang="fr-FR" sz="2200" b="1" dirty="0"/>
              <a:t>covoiturage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200" dirty="0"/>
              <a:t>créer/améliorer/adapter l’</a:t>
            </a:r>
            <a:r>
              <a:rPr lang="fr-FR" sz="2200" b="1" dirty="0"/>
              <a:t>offre</a:t>
            </a:r>
            <a:r>
              <a:rPr lang="fr-FR" sz="2200" dirty="0"/>
              <a:t> des transports en </a:t>
            </a:r>
            <a:r>
              <a:rPr lang="fr-FR" sz="2200" dirty="0" smtClean="0"/>
              <a:t>commun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b-LU" sz="2200" dirty="0" smtClean="0"/>
              <a:t>Développer un réseau de </a:t>
            </a:r>
            <a:r>
              <a:rPr lang="lb-LU" sz="2200" b="1" dirty="0" smtClean="0"/>
              <a:t>pistes cyclables </a:t>
            </a:r>
            <a:r>
              <a:rPr lang="lb-LU" sz="2200" dirty="0" smtClean="0"/>
              <a:t>avec les communes</a:t>
            </a:r>
            <a:endParaRPr lang="fr-FR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200" dirty="0" smtClean="0"/>
              <a:t>mettre </a:t>
            </a:r>
            <a:r>
              <a:rPr lang="fr-FR" sz="2200" dirty="0"/>
              <a:t>à disposition des </a:t>
            </a:r>
            <a:r>
              <a:rPr lang="fr-FR" sz="2200" b="1" dirty="0"/>
              <a:t>vélos/</a:t>
            </a:r>
            <a:r>
              <a:rPr lang="fr-FR" sz="2200" b="1" dirty="0" err="1"/>
              <a:t>pédélecs</a:t>
            </a:r>
            <a:r>
              <a:rPr lang="fr-FR" sz="2200" dirty="0"/>
              <a:t> en tant que partie de la flotte de </a:t>
            </a:r>
            <a:r>
              <a:rPr lang="fr-FR" sz="2200" dirty="0" smtClean="0"/>
              <a:t>véhicules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200" dirty="0" smtClean="0"/>
              <a:t>…</a:t>
            </a:r>
            <a:endParaRPr lang="lb-L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b-L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b-LU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46545"/>
            <a:ext cx="4470675" cy="34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92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86"/>
          <a:stretch/>
        </p:blipFill>
        <p:spPr bwMode="auto">
          <a:xfrm>
            <a:off x="4932040" y="954623"/>
            <a:ext cx="4081331" cy="52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L’enquête </a:t>
            </a:r>
            <a:r>
              <a:rPr lang="fr-CH" sz="2200" b="1" dirty="0">
                <a:solidFill>
                  <a:schemeClr val="tx2"/>
                </a:solidFill>
              </a:rPr>
              <a:t>mobilité Région </a:t>
            </a:r>
            <a:r>
              <a:rPr lang="fr-CH" sz="2200" b="1" dirty="0" smtClean="0">
                <a:solidFill>
                  <a:schemeClr val="tx2"/>
                </a:solidFill>
              </a:rPr>
              <a:t>Sud</a:t>
            </a:r>
            <a:endParaRPr lang="fr-FR" sz="22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200" b="1" dirty="0" smtClean="0">
                <a:solidFill>
                  <a:schemeClr val="tx2"/>
                </a:solidFill>
              </a:rPr>
              <a:t>Pistes d’action: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leviers </a:t>
            </a:r>
            <a:r>
              <a:rPr lang="fr-FR" sz="1800" dirty="0">
                <a:solidFill>
                  <a:schemeClr val="tx2"/>
                </a:solidFill>
              </a:rPr>
              <a:t>d’action multiples et diversifiés 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Projets prévus dans la Région Sud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Best practice</a:t>
            </a:r>
            <a:endParaRPr lang="fr-CH" sz="2200" b="1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r>
              <a:rPr lang="lb-LU" sz="1800" dirty="0" err="1" smtClean="0">
                <a:solidFill>
                  <a:schemeClr val="tx2"/>
                </a:solidFill>
              </a:rPr>
              <a:t>Le</a:t>
            </a:r>
            <a:r>
              <a:rPr lang="lb-LU" sz="1800" dirty="0" smtClean="0">
                <a:solidFill>
                  <a:schemeClr val="tx2"/>
                </a:solidFill>
              </a:rPr>
              <a:t> Guide </a:t>
            </a:r>
            <a:r>
              <a:rPr lang="lb-LU" sz="1800" dirty="0" err="1">
                <a:solidFill>
                  <a:schemeClr val="tx2"/>
                </a:solidFill>
              </a:rPr>
              <a:t>Mobilité</a:t>
            </a:r>
            <a:r>
              <a:rPr lang="lb-LU" sz="1800" dirty="0">
                <a:solidFill>
                  <a:schemeClr val="tx2"/>
                </a:solidFill>
              </a:rPr>
              <a:t> Belval</a:t>
            </a:r>
            <a:endParaRPr lang="fr-CH" sz="18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r>
              <a:rPr lang="fr-CH" sz="1800" dirty="0" smtClean="0">
                <a:solidFill>
                  <a:schemeClr val="tx2"/>
                </a:solidFill>
              </a:rPr>
              <a:t>Une </a:t>
            </a:r>
            <a:r>
              <a:rPr lang="fr-CH" sz="1800" dirty="0">
                <a:solidFill>
                  <a:schemeClr val="tx2"/>
                </a:solidFill>
              </a:rPr>
              <a:t>nouvelle desserte de bus dans la Z.I. </a:t>
            </a:r>
            <a:r>
              <a:rPr lang="fr-CH" sz="1800" dirty="0" err="1">
                <a:solidFill>
                  <a:schemeClr val="tx2"/>
                </a:solidFill>
              </a:rPr>
              <a:t>Riedgen</a:t>
            </a:r>
            <a:endParaRPr lang="fr-CH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Blip>
                <a:blip r:embed="rId4"/>
              </a:buBlip>
            </a:pPr>
            <a:endParaRPr lang="fr-CH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8123"/>
            <a:ext cx="704357" cy="3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87130"/>
            <a:ext cx="395806" cy="3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87130"/>
            <a:ext cx="458834" cy="35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828" y="6029795"/>
            <a:ext cx="1523868" cy="5893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2924944"/>
            <a:ext cx="4680520" cy="50405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xmlns="" val="28998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Projets</a:t>
            </a:r>
            <a:r>
              <a:rPr lang="lb-LU" dirty="0" smtClean="0"/>
              <a:t> </a:t>
            </a:r>
            <a:r>
              <a:rPr lang="lb-LU" dirty="0" err="1" smtClean="0"/>
              <a:t>prévus</a:t>
            </a:r>
            <a:r>
              <a:rPr lang="lb-LU" dirty="0" smtClean="0"/>
              <a:t> </a:t>
            </a:r>
            <a:r>
              <a:rPr lang="lb-LU" dirty="0" err="1" smtClean="0"/>
              <a:t>dans</a:t>
            </a:r>
            <a:r>
              <a:rPr lang="lb-LU" dirty="0" smtClean="0"/>
              <a:t> la </a:t>
            </a:r>
            <a:r>
              <a:rPr lang="lb-LU" dirty="0" err="1" smtClean="0"/>
              <a:t>Région</a:t>
            </a:r>
            <a:r>
              <a:rPr lang="lb-LU" dirty="0" smtClean="0"/>
              <a:t> </a:t>
            </a:r>
            <a:r>
              <a:rPr lang="lb-LU" dirty="0" err="1" smtClean="0"/>
              <a:t>Sud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29411"/>
          </a:xfrm>
        </p:spPr>
        <p:txBody>
          <a:bodyPr/>
          <a:lstStyle/>
          <a:p>
            <a:r>
              <a:rPr lang="lb-LU" sz="2200" dirty="0" smtClean="0"/>
              <a:t>Avant-projet Plan sectoriel </a:t>
            </a:r>
            <a:r>
              <a:rPr lang="lb-LU" sz="2200" dirty="0" err="1" smtClean="0"/>
              <a:t>transports</a:t>
            </a:r>
            <a:r>
              <a:rPr lang="lb-LU" sz="2200" dirty="0" smtClean="0"/>
              <a:t>  (</a:t>
            </a:r>
            <a:r>
              <a:rPr lang="lb-LU" sz="2200" dirty="0" err="1" smtClean="0"/>
              <a:t>projets</a:t>
            </a:r>
            <a:r>
              <a:rPr lang="lb-LU" sz="2200" dirty="0" smtClean="0"/>
              <a:t> </a:t>
            </a:r>
            <a:r>
              <a:rPr lang="lb-LU" sz="2200" dirty="0" err="1" smtClean="0"/>
              <a:t>d’envergure</a:t>
            </a:r>
            <a:r>
              <a:rPr lang="lb-LU" sz="2200" dirty="0" smtClean="0"/>
              <a:t>)</a:t>
            </a:r>
            <a:endParaRPr lang="lb-LU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154" y="1700808"/>
            <a:ext cx="6974230" cy="4888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67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/>
              <a:t>Projets</a:t>
            </a:r>
            <a:r>
              <a:rPr lang="lb-LU" dirty="0"/>
              <a:t> </a:t>
            </a:r>
            <a:r>
              <a:rPr lang="lb-LU" dirty="0" err="1"/>
              <a:t>prévus</a:t>
            </a:r>
            <a:r>
              <a:rPr lang="lb-LU" dirty="0"/>
              <a:t> </a:t>
            </a:r>
            <a:r>
              <a:rPr lang="lb-LU" dirty="0" err="1"/>
              <a:t>dans</a:t>
            </a:r>
            <a:r>
              <a:rPr lang="lb-LU" dirty="0"/>
              <a:t> la </a:t>
            </a:r>
            <a:r>
              <a:rPr lang="lb-LU" dirty="0" err="1"/>
              <a:t>Région</a:t>
            </a:r>
            <a:r>
              <a:rPr lang="lb-LU" dirty="0"/>
              <a:t> </a:t>
            </a:r>
            <a:r>
              <a:rPr lang="lb-LU" dirty="0" err="1"/>
              <a:t>Sud</a:t>
            </a:r>
            <a:endParaRPr lang="lb-L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929411"/>
          </a:xfrm>
        </p:spPr>
        <p:txBody>
          <a:bodyPr/>
          <a:lstStyle/>
          <a:p>
            <a:r>
              <a:rPr lang="fr-FR" sz="2200" dirty="0"/>
              <a:t>BHNS </a:t>
            </a:r>
            <a:r>
              <a:rPr lang="fr-FR" sz="2200" dirty="0" smtClean="0"/>
              <a:t>(Bus </a:t>
            </a:r>
            <a:r>
              <a:rPr lang="fr-FR" sz="2200" dirty="0"/>
              <a:t>à Haut Niveau de Service)</a:t>
            </a:r>
            <a:endParaRPr lang="lb-LU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56784" cy="480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75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/>
              <a:t>Projets</a:t>
            </a:r>
            <a:r>
              <a:rPr lang="lb-LU" dirty="0"/>
              <a:t> </a:t>
            </a:r>
            <a:r>
              <a:rPr lang="lb-LU" dirty="0" err="1"/>
              <a:t>prévus</a:t>
            </a:r>
            <a:r>
              <a:rPr lang="lb-LU" dirty="0"/>
              <a:t> </a:t>
            </a:r>
            <a:r>
              <a:rPr lang="lb-LU" dirty="0" err="1"/>
              <a:t>dans</a:t>
            </a:r>
            <a:r>
              <a:rPr lang="lb-LU" dirty="0"/>
              <a:t> la </a:t>
            </a:r>
            <a:r>
              <a:rPr lang="lb-LU" dirty="0" err="1"/>
              <a:t>Région</a:t>
            </a:r>
            <a:r>
              <a:rPr lang="lb-LU" dirty="0"/>
              <a:t> </a:t>
            </a:r>
            <a:r>
              <a:rPr lang="lb-LU" dirty="0" err="1"/>
              <a:t>Sud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929411"/>
          </a:xfrm>
        </p:spPr>
        <p:txBody>
          <a:bodyPr/>
          <a:lstStyle/>
          <a:p>
            <a:r>
              <a:rPr lang="lb-LU" sz="2200" dirty="0"/>
              <a:t>Réseau </a:t>
            </a:r>
            <a:r>
              <a:rPr lang="lb-LU" sz="2200" dirty="0" err="1"/>
              <a:t>cyclable</a:t>
            </a:r>
            <a:endParaRPr lang="lb-LU" sz="2200" dirty="0"/>
          </a:p>
          <a:p>
            <a:endParaRPr lang="lb-LU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3"/>
          <a:stretch/>
        </p:blipFill>
        <p:spPr bwMode="auto">
          <a:xfrm>
            <a:off x="827584" y="1331442"/>
            <a:ext cx="7236218" cy="516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65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27"/>
          <a:stretch/>
        </p:blipFill>
        <p:spPr bwMode="auto">
          <a:xfrm>
            <a:off x="4932040" y="954623"/>
            <a:ext cx="4057581" cy="52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L’enquête </a:t>
            </a:r>
            <a:r>
              <a:rPr lang="fr-CH" sz="2200" b="1" dirty="0">
                <a:solidFill>
                  <a:schemeClr val="tx2"/>
                </a:solidFill>
              </a:rPr>
              <a:t>mobilité Région </a:t>
            </a:r>
            <a:r>
              <a:rPr lang="fr-CH" sz="2200" b="1" dirty="0" smtClean="0">
                <a:solidFill>
                  <a:schemeClr val="tx2"/>
                </a:solidFill>
              </a:rPr>
              <a:t>Sud</a:t>
            </a:r>
            <a:endParaRPr lang="fr-FR" sz="22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200" b="1" dirty="0" smtClean="0">
                <a:solidFill>
                  <a:schemeClr val="tx2"/>
                </a:solidFill>
              </a:rPr>
              <a:t>Pistes d’action: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leviers </a:t>
            </a:r>
            <a:r>
              <a:rPr lang="fr-FR" sz="1800" dirty="0">
                <a:solidFill>
                  <a:schemeClr val="tx2"/>
                </a:solidFill>
              </a:rPr>
              <a:t>d’action multiples et diversifiés 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Projets prévus dans la Région Sud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Best practice</a:t>
            </a:r>
            <a:endParaRPr lang="fr-CH" sz="2200" b="1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r>
              <a:rPr lang="lb-LU" sz="1800" dirty="0" err="1" smtClean="0">
                <a:solidFill>
                  <a:schemeClr val="tx2"/>
                </a:solidFill>
              </a:rPr>
              <a:t>Le</a:t>
            </a:r>
            <a:r>
              <a:rPr lang="lb-LU" sz="1800" dirty="0" smtClean="0">
                <a:solidFill>
                  <a:schemeClr val="tx2"/>
                </a:solidFill>
              </a:rPr>
              <a:t> Guide </a:t>
            </a:r>
            <a:r>
              <a:rPr lang="lb-LU" sz="1800" dirty="0" err="1">
                <a:solidFill>
                  <a:schemeClr val="tx2"/>
                </a:solidFill>
              </a:rPr>
              <a:t>Mobilité</a:t>
            </a:r>
            <a:r>
              <a:rPr lang="lb-LU" sz="1800" dirty="0">
                <a:solidFill>
                  <a:schemeClr val="tx2"/>
                </a:solidFill>
              </a:rPr>
              <a:t> Belval</a:t>
            </a:r>
            <a:endParaRPr lang="fr-CH" sz="18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r>
              <a:rPr lang="fr-CH" sz="1800" dirty="0" smtClean="0">
                <a:solidFill>
                  <a:schemeClr val="tx2"/>
                </a:solidFill>
              </a:rPr>
              <a:t>Une </a:t>
            </a:r>
            <a:r>
              <a:rPr lang="fr-CH" sz="1800" dirty="0">
                <a:solidFill>
                  <a:schemeClr val="tx2"/>
                </a:solidFill>
              </a:rPr>
              <a:t>nouvelle desserte de bus dans la Z.I. Riedgen</a:t>
            </a:r>
          </a:p>
          <a:p>
            <a:pPr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Blip>
                <a:blip r:embed="rId4"/>
              </a:buBlip>
            </a:pPr>
            <a:endParaRPr lang="fr-CH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8123"/>
            <a:ext cx="704357" cy="3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87130"/>
            <a:ext cx="395806" cy="3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87130"/>
            <a:ext cx="458834" cy="35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828" y="6029795"/>
            <a:ext cx="1523868" cy="5893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3501008"/>
            <a:ext cx="4680520" cy="50405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3" name="Flèche droite 2"/>
          <p:cNvSpPr/>
          <p:nvPr/>
        </p:nvSpPr>
        <p:spPr>
          <a:xfrm>
            <a:off x="547739" y="4249134"/>
            <a:ext cx="288032" cy="11597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xmlns="" val="28998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Best</a:t>
            </a:r>
            <a:r>
              <a:rPr lang="lb-LU" dirty="0" smtClean="0"/>
              <a:t> </a:t>
            </a:r>
            <a:r>
              <a:rPr lang="lb-LU" dirty="0" err="1" smtClean="0"/>
              <a:t>practice</a:t>
            </a:r>
            <a:r>
              <a:rPr lang="lb-LU" dirty="0" smtClean="0"/>
              <a:t>: Guide </a:t>
            </a:r>
            <a:r>
              <a:rPr lang="lb-LU" dirty="0" err="1" smtClean="0"/>
              <a:t>Mobilité</a:t>
            </a:r>
            <a:r>
              <a:rPr lang="lb-LU" dirty="0" smtClean="0"/>
              <a:t> Belval</a:t>
            </a:r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22" t="15571" r="54113" b="7957"/>
          <a:stretch/>
        </p:blipFill>
        <p:spPr bwMode="auto">
          <a:xfrm>
            <a:off x="1043608" y="1240023"/>
            <a:ext cx="3384376" cy="467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0" y="1240023"/>
            <a:ext cx="5904656" cy="5073427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Joé</a:t>
            </a:r>
            <a:r>
              <a:rPr lang="en-US" sz="2800" dirty="0" smtClean="0">
                <a:solidFill>
                  <a:schemeClr val="tx1"/>
                </a:solidFill>
              </a:rPr>
              <a:t> Schmit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     Responsable </a:t>
            </a:r>
            <a:r>
              <a:rPr lang="fr-FR" sz="2400" dirty="0"/>
              <a:t>Planification de la 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mobilité</a:t>
            </a:r>
            <a:endParaRPr lang="lb-LU" sz="2400" dirty="0"/>
          </a:p>
          <a:p>
            <a:endParaRPr lang="lb-LU" dirty="0"/>
          </a:p>
        </p:txBody>
      </p:sp>
    </p:spTree>
    <p:extLst>
      <p:ext uri="{BB962C8B-B14F-4D97-AF65-F5344CB8AC3E}">
        <p14:creationId xmlns:p14="http://schemas.microsoft.com/office/powerpoint/2010/main" xmlns="" val="1259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Best</a:t>
            </a:r>
            <a:r>
              <a:rPr lang="lb-LU" dirty="0" smtClean="0"/>
              <a:t> </a:t>
            </a:r>
            <a:r>
              <a:rPr lang="lb-LU" dirty="0" err="1" smtClean="0"/>
              <a:t>practice</a:t>
            </a:r>
            <a:r>
              <a:rPr lang="lb-LU" dirty="0" smtClean="0"/>
              <a:t>: </a:t>
            </a:r>
            <a:r>
              <a:rPr lang="lb-LU" dirty="0"/>
              <a:t>G</a:t>
            </a:r>
            <a:r>
              <a:rPr lang="lb-LU" dirty="0" smtClean="0"/>
              <a:t>uide </a:t>
            </a:r>
            <a:r>
              <a:rPr lang="lb-LU" dirty="0" err="1" smtClean="0"/>
              <a:t>Mobilité</a:t>
            </a:r>
            <a:r>
              <a:rPr lang="lb-LU" dirty="0" smtClean="0"/>
              <a:t> Belval</a:t>
            </a:r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0760" y="413039"/>
            <a:ext cx="4789102" cy="65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2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3528" y="915137"/>
            <a:ext cx="8400331" cy="252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148" y="3439595"/>
            <a:ext cx="9144000" cy="1285549"/>
          </a:xfrm>
        </p:spPr>
        <p:txBody>
          <a:bodyPr>
            <a:normAutofit/>
          </a:bodyPr>
          <a:lstStyle/>
          <a:p>
            <a:r>
              <a:rPr lang="fr-LU" sz="4300" b="1" dirty="0" smtClean="0">
                <a:solidFill>
                  <a:srgbClr val="000000"/>
                </a:solidFill>
                <a:latin typeface="+mj-lt"/>
              </a:rPr>
              <a:t>Dan </a:t>
            </a:r>
            <a:r>
              <a:rPr lang="fr-LU" sz="4300" b="1" dirty="0" err="1" smtClean="0">
                <a:solidFill>
                  <a:srgbClr val="000000"/>
                </a:solidFill>
                <a:latin typeface="+mj-lt"/>
              </a:rPr>
              <a:t>Biancalana</a:t>
            </a:r>
            <a:endParaRPr lang="fr-LU" sz="43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fr-LU" sz="2200" dirty="0" smtClean="0">
                <a:solidFill>
                  <a:srgbClr val="000000"/>
                </a:solidFill>
                <a:latin typeface="+mj-lt"/>
              </a:rPr>
              <a:t>Président du syndicat PRO-SUD / Bourgmestre de Dudelange</a:t>
            </a:r>
            <a:endParaRPr lang="fr-FR" sz="2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04"/>
          <a:stretch/>
        </p:blipFill>
        <p:spPr>
          <a:xfrm>
            <a:off x="2569684" y="915137"/>
            <a:ext cx="4157110" cy="2520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76" y="3871643"/>
            <a:ext cx="687319" cy="687319"/>
          </a:xfrm>
          <a:prstGeom prst="rect">
            <a:avLst/>
          </a:prstGeom>
        </p:spPr>
      </p:pic>
      <p:sp>
        <p:nvSpPr>
          <p:cNvPr id="7" name="AutoShape 2" descr="Résultat de recherche d'images pour &quot;embouteillage sur l'A4 Sud Luxembour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embouteillage sur l'A4 Sud Luxembour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3169" y="3871643"/>
            <a:ext cx="700057" cy="700057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329159" y="4959105"/>
            <a:ext cx="8394700" cy="1926279"/>
            <a:chOff x="0" y="4788891"/>
            <a:chExt cx="9172492" cy="210475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1" r="8593"/>
            <a:stretch/>
          </p:blipFill>
          <p:spPr>
            <a:xfrm>
              <a:off x="2339752" y="4808013"/>
              <a:ext cx="2347978" cy="206651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14" t="3054" r="11434" b="3407"/>
            <a:stretch/>
          </p:blipFill>
          <p:spPr>
            <a:xfrm>
              <a:off x="6804248" y="4816274"/>
              <a:ext cx="2368244" cy="207737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77" t="359" r="13816"/>
            <a:stretch/>
          </p:blipFill>
          <p:spPr>
            <a:xfrm>
              <a:off x="4644008" y="4808013"/>
              <a:ext cx="2284905" cy="206651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39" r="5799"/>
            <a:stretch/>
          </p:blipFill>
          <p:spPr>
            <a:xfrm>
              <a:off x="0" y="4824536"/>
              <a:ext cx="2392808" cy="2060848"/>
            </a:xfrm>
            <a:prstGeom prst="rect">
              <a:avLst/>
            </a:prstGeom>
          </p:spPr>
        </p:pic>
        <p:cxnSp>
          <p:nvCxnSpPr>
            <p:cNvPr id="13" name="Connecteur droit 12"/>
            <p:cNvCxnSpPr/>
            <p:nvPr/>
          </p:nvCxnSpPr>
          <p:spPr>
            <a:xfrm>
              <a:off x="2366280" y="4824536"/>
              <a:ext cx="26528" cy="206910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4618365" y="4788891"/>
              <a:ext cx="26528" cy="206910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900907" y="4788891"/>
              <a:ext cx="26528" cy="20964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re 1"/>
          <p:cNvSpPr txBox="1">
            <a:spLocks/>
          </p:cNvSpPr>
          <p:nvPr/>
        </p:nvSpPr>
        <p:spPr bwMode="auto">
          <a:xfrm>
            <a:off x="323528" y="116632"/>
            <a:ext cx="6192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LU" smtClean="0"/>
              <a:t>Mot de bienvenue</a:t>
            </a:r>
            <a:endParaRPr lang="fr-LU" dirty="0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7719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Best</a:t>
            </a:r>
            <a:r>
              <a:rPr lang="lb-LU" dirty="0" smtClean="0"/>
              <a:t> </a:t>
            </a:r>
            <a:r>
              <a:rPr lang="lb-LU" dirty="0" err="1" smtClean="0"/>
              <a:t>practice</a:t>
            </a:r>
            <a:r>
              <a:rPr lang="lb-LU" dirty="0" smtClean="0"/>
              <a:t>: </a:t>
            </a:r>
            <a:r>
              <a:rPr lang="lb-LU" dirty="0"/>
              <a:t>G</a:t>
            </a:r>
            <a:r>
              <a:rPr lang="lb-LU" dirty="0" smtClean="0"/>
              <a:t>uide </a:t>
            </a:r>
            <a:r>
              <a:rPr lang="lb-LU" dirty="0" err="1" smtClean="0"/>
              <a:t>Mobilité</a:t>
            </a:r>
            <a:r>
              <a:rPr lang="lb-LU" dirty="0" smtClean="0"/>
              <a:t> Belval</a:t>
            </a:r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2885" y="283743"/>
            <a:ext cx="4752528" cy="6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11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45"/>
          <a:stretch/>
        </p:blipFill>
        <p:spPr bwMode="auto">
          <a:xfrm>
            <a:off x="4932041" y="954623"/>
            <a:ext cx="4105082" cy="52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L’enquête </a:t>
            </a:r>
            <a:r>
              <a:rPr lang="fr-CH" sz="2200" b="1" dirty="0">
                <a:solidFill>
                  <a:schemeClr val="tx2"/>
                </a:solidFill>
              </a:rPr>
              <a:t>mobilité Région </a:t>
            </a:r>
            <a:r>
              <a:rPr lang="fr-CH" sz="2200" b="1" dirty="0" smtClean="0">
                <a:solidFill>
                  <a:schemeClr val="tx2"/>
                </a:solidFill>
              </a:rPr>
              <a:t>Sud</a:t>
            </a:r>
            <a:endParaRPr lang="fr-FR" sz="22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200" b="1" dirty="0" smtClean="0">
                <a:solidFill>
                  <a:schemeClr val="tx2"/>
                </a:solidFill>
              </a:rPr>
              <a:t>Pistes d’action: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leviers </a:t>
            </a:r>
            <a:r>
              <a:rPr lang="fr-FR" sz="1800" dirty="0">
                <a:solidFill>
                  <a:schemeClr val="tx2"/>
                </a:solidFill>
              </a:rPr>
              <a:t>d’action multiples et diversifiés 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Projets prévus dans la Région Sud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Best practice</a:t>
            </a:r>
            <a:endParaRPr lang="fr-CH" sz="2200" b="1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r>
              <a:rPr lang="lb-LU" sz="1800" dirty="0" err="1" smtClean="0">
                <a:solidFill>
                  <a:schemeClr val="tx2"/>
                </a:solidFill>
              </a:rPr>
              <a:t>Le</a:t>
            </a:r>
            <a:r>
              <a:rPr lang="lb-LU" sz="1800" dirty="0" smtClean="0">
                <a:solidFill>
                  <a:schemeClr val="tx2"/>
                </a:solidFill>
              </a:rPr>
              <a:t> Guide </a:t>
            </a:r>
            <a:r>
              <a:rPr lang="lb-LU" sz="1800" dirty="0" err="1">
                <a:solidFill>
                  <a:schemeClr val="tx2"/>
                </a:solidFill>
              </a:rPr>
              <a:t>Mobilité</a:t>
            </a:r>
            <a:r>
              <a:rPr lang="lb-LU" sz="1800" dirty="0">
                <a:solidFill>
                  <a:schemeClr val="tx2"/>
                </a:solidFill>
              </a:rPr>
              <a:t> Belval</a:t>
            </a:r>
            <a:endParaRPr lang="fr-CH" sz="18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r>
              <a:rPr lang="fr-CH" sz="1800" dirty="0" smtClean="0">
                <a:solidFill>
                  <a:schemeClr val="tx2"/>
                </a:solidFill>
              </a:rPr>
              <a:t>Une </a:t>
            </a:r>
            <a:r>
              <a:rPr lang="fr-CH" sz="1800" dirty="0">
                <a:solidFill>
                  <a:schemeClr val="tx2"/>
                </a:solidFill>
              </a:rPr>
              <a:t>nouvelle desserte de bus dans la Z.I. </a:t>
            </a:r>
            <a:r>
              <a:rPr lang="fr-CH" sz="1800" dirty="0" err="1">
                <a:solidFill>
                  <a:schemeClr val="tx2"/>
                </a:solidFill>
              </a:rPr>
              <a:t>Riedgen</a:t>
            </a:r>
            <a:endParaRPr lang="fr-CH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Blip>
                <a:blip r:embed="rId4"/>
              </a:buBlip>
            </a:pPr>
            <a:endParaRPr lang="fr-CH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8123"/>
            <a:ext cx="704357" cy="3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87130"/>
            <a:ext cx="395806" cy="3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87130"/>
            <a:ext cx="458834" cy="35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828" y="6029795"/>
            <a:ext cx="1523868" cy="5893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3476935"/>
            <a:ext cx="4680520" cy="50405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3" name="Flèche droite 2"/>
          <p:cNvSpPr/>
          <p:nvPr/>
        </p:nvSpPr>
        <p:spPr>
          <a:xfrm>
            <a:off x="559614" y="4653136"/>
            <a:ext cx="288032" cy="11597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xmlns="" val="36946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Best</a:t>
            </a:r>
            <a:r>
              <a:rPr lang="lb-LU" dirty="0" smtClean="0"/>
              <a:t> </a:t>
            </a:r>
            <a:r>
              <a:rPr lang="lb-LU" dirty="0" err="1"/>
              <a:t>practice</a:t>
            </a:r>
            <a:r>
              <a:rPr lang="lb-LU" dirty="0"/>
              <a:t>: </a:t>
            </a:r>
            <a:r>
              <a:rPr lang="fr-CH" dirty="0"/>
              <a:t>Z.I. </a:t>
            </a:r>
            <a:r>
              <a:rPr lang="fr-CH" dirty="0" err="1" smtClean="0"/>
              <a:t>Riedgen</a:t>
            </a:r>
            <a:r>
              <a:rPr lang="lb-LU" dirty="0" smtClean="0"/>
              <a:t>-</a:t>
            </a:r>
            <a:r>
              <a:rPr lang="lb-LU" dirty="0" err="1" smtClean="0"/>
              <a:t>Dudelange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96" y="1052734"/>
            <a:ext cx="5111750" cy="507342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Walter </a:t>
            </a:r>
            <a:r>
              <a:rPr lang="en-US" sz="2800" dirty="0">
                <a:solidFill>
                  <a:schemeClr val="tx1"/>
                </a:solidFill>
              </a:rPr>
              <a:t>Berettini</a:t>
            </a:r>
          </a:p>
          <a:p>
            <a:pPr marL="0" indent="0">
              <a:buNone/>
            </a:pPr>
            <a:r>
              <a:rPr lang="en-US" sz="2200" dirty="0" smtClean="0"/>
              <a:t>     Apprenticeship </a:t>
            </a:r>
            <a:r>
              <a:rPr lang="en-US" sz="2200" dirty="0"/>
              <a:t>Leader &amp; </a:t>
            </a:r>
            <a:r>
              <a:rPr lang="en-US" sz="2200" dirty="0" smtClean="0"/>
              <a:t>Personal</a:t>
            </a:r>
          </a:p>
          <a:p>
            <a:pPr marL="0" indent="0">
              <a:buNone/>
            </a:pPr>
            <a:r>
              <a:rPr lang="en-US" sz="2200" dirty="0" smtClean="0"/>
              <a:t>     Representative </a:t>
            </a:r>
            <a:r>
              <a:rPr lang="en-US" sz="2200" dirty="0"/>
              <a:t>- Husky</a:t>
            </a:r>
            <a:endParaRPr lang="lb-LU" sz="2200" dirty="0"/>
          </a:p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22</a:t>
            </a:fld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6"/>
          <a:stretch/>
        </p:blipFill>
        <p:spPr bwMode="auto">
          <a:xfrm>
            <a:off x="5021454" y="1088126"/>
            <a:ext cx="3438977" cy="487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37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/>
              <a:t>Best</a:t>
            </a:r>
            <a:r>
              <a:rPr lang="lb-LU" dirty="0"/>
              <a:t> </a:t>
            </a:r>
            <a:r>
              <a:rPr lang="lb-LU" dirty="0" err="1"/>
              <a:t>practice</a:t>
            </a:r>
            <a:r>
              <a:rPr lang="lb-LU" dirty="0"/>
              <a:t>: </a:t>
            </a:r>
            <a:r>
              <a:rPr lang="fr-CH" dirty="0"/>
              <a:t>Z.I. </a:t>
            </a:r>
            <a:r>
              <a:rPr lang="fr-CH" dirty="0" err="1"/>
              <a:t>Riedgen</a:t>
            </a:r>
            <a:r>
              <a:rPr lang="lb-LU" dirty="0"/>
              <a:t>-</a:t>
            </a:r>
            <a:r>
              <a:rPr lang="lb-LU" dirty="0" err="1"/>
              <a:t>Dudelange</a:t>
            </a:r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23</a:t>
            </a:fld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" t="1620" r="1170" b="742"/>
          <a:stretch/>
        </p:blipFill>
        <p:spPr bwMode="auto">
          <a:xfrm>
            <a:off x="931979" y="1087285"/>
            <a:ext cx="7096009" cy="500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71600" y="57239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dirty="0">
                <a:solidFill>
                  <a:schemeClr val="bg1"/>
                </a:solidFill>
              </a:rPr>
              <a:t>Zone Industrielle Riedgen </a:t>
            </a:r>
          </a:p>
        </p:txBody>
      </p:sp>
    </p:spTree>
    <p:extLst>
      <p:ext uri="{BB962C8B-B14F-4D97-AF65-F5344CB8AC3E}">
        <p14:creationId xmlns:p14="http://schemas.microsoft.com/office/powerpoint/2010/main" xmlns="" val="4284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44208" y="264751"/>
            <a:ext cx="2592288" cy="687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Conclusion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b-LU" sz="2800" dirty="0" smtClean="0">
                <a:solidFill>
                  <a:srgbClr val="FF0000"/>
                </a:solidFill>
              </a:rPr>
              <a:t>Dan Biancalana</a:t>
            </a:r>
          </a:p>
          <a:p>
            <a:pPr marL="0" indent="0">
              <a:buNone/>
            </a:pPr>
            <a:r>
              <a:rPr lang="fr-LU" sz="2200" dirty="0" smtClean="0">
                <a:solidFill>
                  <a:schemeClr val="bg1">
                    <a:lumMod val="50000"/>
                  </a:schemeClr>
                </a:solidFill>
              </a:rPr>
              <a:t>      Président du syndicat PRO-SUD</a:t>
            </a:r>
            <a:endParaRPr lang="fr-L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24</a:t>
            </a:fld>
            <a:endParaRPr lang="fr-CH" dirty="0"/>
          </a:p>
        </p:txBody>
      </p:sp>
      <p:pic>
        <p:nvPicPr>
          <p:cNvPr id="6" name="Image 5"/>
          <p:cNvPicPr/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8" t="2400" r="14035"/>
          <a:stretch/>
        </p:blipFill>
        <p:spPr>
          <a:xfrm>
            <a:off x="3059832" y="2289816"/>
            <a:ext cx="5058888" cy="4568184"/>
          </a:xfrm>
          <a:prstGeom prst="rect">
            <a:avLst/>
          </a:prstGeom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85107"/>
            <a:ext cx="687319" cy="6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Conclusions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b-LU" sz="2200" dirty="0" err="1" smtClean="0"/>
              <a:t>Prochaines</a:t>
            </a:r>
            <a:r>
              <a:rPr lang="lb-LU" sz="2200" dirty="0" smtClean="0"/>
              <a:t> </a:t>
            </a:r>
            <a:r>
              <a:rPr lang="lb-LU" sz="2200" dirty="0" err="1" smtClean="0"/>
              <a:t>étapes</a:t>
            </a:r>
            <a:r>
              <a:rPr lang="lb-LU" sz="2200" dirty="0" smtClean="0"/>
              <a:t>:</a:t>
            </a:r>
          </a:p>
          <a:p>
            <a:pPr marL="0" indent="0">
              <a:buNone/>
            </a:pPr>
            <a:r>
              <a:rPr lang="lb-LU" sz="2200" dirty="0" smtClean="0"/>
              <a:t>     1ère phase des questionnaires jusqu’au 31.12.2016</a:t>
            </a:r>
          </a:p>
          <a:p>
            <a:pPr marL="0" indent="0">
              <a:buNone/>
            </a:pPr>
            <a:r>
              <a:rPr lang="lb-LU" sz="2200" dirty="0" smtClean="0"/>
              <a:t>     2e phase des questionnaires à partir de mars 2017</a:t>
            </a:r>
          </a:p>
          <a:p>
            <a:pPr marL="0" indent="0">
              <a:buNone/>
            </a:pPr>
            <a:endParaRPr lang="lb-LU" sz="2200" dirty="0"/>
          </a:p>
          <a:p>
            <a:r>
              <a:rPr lang="lb-LU" sz="2200" dirty="0" smtClean="0"/>
              <a:t>Une séance d’information sera réalisée à la suite de la 2</a:t>
            </a:r>
            <a:r>
              <a:rPr lang="lb-LU" sz="2200" baseline="30000" dirty="0" smtClean="0"/>
              <a:t>e</a:t>
            </a:r>
            <a:r>
              <a:rPr lang="lb-LU" sz="2200" dirty="0" smtClean="0"/>
              <a:t> phase pour présenter  les résultats du </a:t>
            </a:r>
            <a:r>
              <a:rPr lang="lb-LU" sz="2200" dirty="0" err="1" smtClean="0"/>
              <a:t>diagnostic</a:t>
            </a:r>
            <a:r>
              <a:rPr lang="lb-LU" sz="2200" dirty="0" smtClean="0"/>
              <a:t>.</a:t>
            </a:r>
          </a:p>
          <a:p>
            <a:pPr marL="0" indent="0">
              <a:buNone/>
            </a:pPr>
            <a:endParaRPr lang="lb-LU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7983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lb-LU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Merci</a:t>
            </a:r>
            <a:r>
              <a:rPr lang="lb-L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lb-LU" sz="4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lb-L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 participation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26</a:t>
            </a:fld>
            <a:endParaRPr lang="fr-CH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03042"/>
            <a:ext cx="1437015" cy="76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41640"/>
            <a:ext cx="807516" cy="6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41640"/>
            <a:ext cx="936104" cy="7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741640"/>
            <a:ext cx="2050854" cy="79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0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L’enquête</a:t>
            </a:r>
            <a:r>
              <a:rPr lang="lb-LU" dirty="0" smtClean="0"/>
              <a:t> </a:t>
            </a:r>
            <a:r>
              <a:rPr lang="lb-LU" dirty="0" err="1" smtClean="0"/>
              <a:t>mobilité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b-LU" sz="2800" b="1" dirty="0" smtClean="0">
                <a:solidFill>
                  <a:srgbClr val="FF0000"/>
                </a:solidFill>
              </a:rPr>
              <a:t>François Bausch</a:t>
            </a:r>
          </a:p>
          <a:p>
            <a:pPr marL="0" indent="0">
              <a:buNone/>
            </a:pPr>
            <a:r>
              <a:rPr lang="lb-LU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b-LU" sz="2200" dirty="0" smtClean="0">
                <a:solidFill>
                  <a:schemeClr val="bg1">
                    <a:lumMod val="50000"/>
                  </a:schemeClr>
                </a:solidFill>
              </a:rPr>
              <a:t>     Ministre du Développement durable et des Infrastructures </a:t>
            </a:r>
            <a:endParaRPr lang="lb-L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6347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74"/>
          <a:stretch/>
        </p:blipFill>
        <p:spPr bwMode="auto">
          <a:xfrm>
            <a:off x="4932040" y="954623"/>
            <a:ext cx="4116957" cy="52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Sommaire</a:t>
            </a:r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L’enquête </a:t>
            </a:r>
            <a:r>
              <a:rPr lang="fr-CH" sz="2200" b="1" dirty="0">
                <a:solidFill>
                  <a:schemeClr val="tx2"/>
                </a:solidFill>
              </a:rPr>
              <a:t>mobilité Région </a:t>
            </a:r>
            <a:r>
              <a:rPr lang="fr-CH" sz="2200" b="1" dirty="0" smtClean="0">
                <a:solidFill>
                  <a:schemeClr val="tx2"/>
                </a:solidFill>
              </a:rPr>
              <a:t>Sud</a:t>
            </a:r>
            <a:endParaRPr lang="fr-FR" sz="22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200" b="1" dirty="0">
                <a:solidFill>
                  <a:schemeClr val="tx2"/>
                </a:solidFill>
              </a:rPr>
              <a:t>Pistes d’action: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leviers </a:t>
            </a:r>
            <a:r>
              <a:rPr lang="fr-FR" sz="1800" dirty="0">
                <a:solidFill>
                  <a:schemeClr val="tx2"/>
                </a:solidFill>
              </a:rPr>
              <a:t>d’action multiples et diversifiés 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>
                <a:solidFill>
                  <a:schemeClr val="tx2"/>
                </a:solidFill>
              </a:rPr>
              <a:t>Projets prévus dans la Région Sud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>
                <a:solidFill>
                  <a:schemeClr val="tx2"/>
                </a:solidFill>
              </a:rPr>
              <a:t>Best practice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lb-LU" sz="1800" dirty="0" err="1">
                <a:solidFill>
                  <a:schemeClr val="tx2"/>
                </a:solidFill>
              </a:rPr>
              <a:t>Le</a:t>
            </a:r>
            <a:r>
              <a:rPr lang="lb-LU" sz="1800" dirty="0">
                <a:solidFill>
                  <a:schemeClr val="tx2"/>
                </a:solidFill>
              </a:rPr>
              <a:t> Guide </a:t>
            </a:r>
            <a:r>
              <a:rPr lang="lb-LU" sz="1800" dirty="0" err="1">
                <a:solidFill>
                  <a:schemeClr val="tx2"/>
                </a:solidFill>
              </a:rPr>
              <a:t>Mobilité</a:t>
            </a:r>
            <a:r>
              <a:rPr lang="lb-LU" sz="1800" dirty="0">
                <a:solidFill>
                  <a:schemeClr val="tx2"/>
                </a:solidFill>
              </a:rPr>
              <a:t> Belval</a:t>
            </a:r>
            <a:endParaRPr lang="fr-CH" sz="18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CH" sz="1800" dirty="0">
                <a:solidFill>
                  <a:schemeClr val="tx2"/>
                </a:solidFill>
              </a:rPr>
              <a:t>Une nouvelle desserte de bus dans la Z.I. </a:t>
            </a:r>
            <a:r>
              <a:rPr lang="fr-CH" sz="1800" dirty="0" err="1">
                <a:solidFill>
                  <a:schemeClr val="tx2"/>
                </a:solidFill>
              </a:rPr>
              <a:t>Riedgen</a:t>
            </a:r>
            <a:endParaRPr lang="fr-CH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Blip>
                <a:blip r:embed="rId4"/>
              </a:buBlip>
            </a:pPr>
            <a:endParaRPr lang="fr-CH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8123"/>
            <a:ext cx="704357" cy="3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87130"/>
            <a:ext cx="395806" cy="3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87130"/>
            <a:ext cx="458834" cy="35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828" y="6029795"/>
            <a:ext cx="1523868" cy="5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15"/>
          <a:stretch/>
        </p:blipFill>
        <p:spPr bwMode="auto">
          <a:xfrm>
            <a:off x="4932040" y="954623"/>
            <a:ext cx="4093207" cy="521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Sommaire</a:t>
            </a:r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 smtClean="0">
                <a:solidFill>
                  <a:schemeClr val="tx2"/>
                </a:solidFill>
              </a:rPr>
              <a:t>L’enquête </a:t>
            </a:r>
            <a:r>
              <a:rPr lang="fr-CH" sz="2200" b="1" dirty="0">
                <a:solidFill>
                  <a:schemeClr val="tx2"/>
                </a:solidFill>
              </a:rPr>
              <a:t>mobilité Région </a:t>
            </a:r>
            <a:r>
              <a:rPr lang="fr-CH" sz="2200" b="1" dirty="0" smtClean="0">
                <a:solidFill>
                  <a:schemeClr val="tx2"/>
                </a:solidFill>
              </a:rPr>
              <a:t>Sud</a:t>
            </a:r>
            <a:endParaRPr lang="fr-FR" sz="22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FR" sz="2200" b="1" dirty="0">
                <a:solidFill>
                  <a:schemeClr val="tx2"/>
                </a:solidFill>
              </a:rPr>
              <a:t>Pistes d’action: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leviers </a:t>
            </a:r>
            <a:r>
              <a:rPr lang="fr-FR" sz="1800" dirty="0">
                <a:solidFill>
                  <a:schemeClr val="tx2"/>
                </a:solidFill>
              </a:rPr>
              <a:t>d’action multiples et diversifiés 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>
                <a:solidFill>
                  <a:schemeClr val="tx2"/>
                </a:solidFill>
              </a:rPr>
              <a:t>Projets prévus dans la Région Sud</a:t>
            </a:r>
          </a:p>
          <a:p>
            <a:pPr marL="457200" indent="-4572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fr-CH" sz="2200" b="1" dirty="0">
                <a:solidFill>
                  <a:schemeClr val="tx2"/>
                </a:solidFill>
              </a:rPr>
              <a:t>Best practice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lb-LU" sz="1800" dirty="0" err="1">
                <a:solidFill>
                  <a:schemeClr val="tx2"/>
                </a:solidFill>
              </a:rPr>
              <a:t>Le</a:t>
            </a:r>
            <a:r>
              <a:rPr lang="lb-LU" sz="1800" dirty="0">
                <a:solidFill>
                  <a:schemeClr val="tx2"/>
                </a:solidFill>
              </a:rPr>
              <a:t> Guide </a:t>
            </a:r>
            <a:r>
              <a:rPr lang="lb-LU" sz="1800" dirty="0" err="1">
                <a:solidFill>
                  <a:schemeClr val="tx2"/>
                </a:solidFill>
              </a:rPr>
              <a:t>Mobilité</a:t>
            </a:r>
            <a:r>
              <a:rPr lang="lb-LU" sz="1800" dirty="0">
                <a:solidFill>
                  <a:schemeClr val="tx2"/>
                </a:solidFill>
              </a:rPr>
              <a:t> Belval</a:t>
            </a:r>
            <a:endParaRPr lang="fr-CH" sz="1800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  <a:buFontTx/>
              <a:buChar char="-"/>
            </a:pPr>
            <a:r>
              <a:rPr lang="fr-CH" sz="1800" dirty="0">
                <a:solidFill>
                  <a:schemeClr val="tx2"/>
                </a:solidFill>
              </a:rPr>
              <a:t>Une nouvelle desserte de bus dans la Z.I. </a:t>
            </a:r>
            <a:r>
              <a:rPr lang="fr-CH" sz="1800" dirty="0" err="1">
                <a:solidFill>
                  <a:schemeClr val="tx2"/>
                </a:solidFill>
              </a:rPr>
              <a:t>Riedgen</a:t>
            </a:r>
            <a:endParaRPr lang="fr-CH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8C286E"/>
              </a:buClr>
              <a:buFontTx/>
              <a:buChar char="-"/>
            </a:pP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Blip>
                <a:blip r:embed="rId4"/>
              </a:buBlip>
            </a:pPr>
            <a:endParaRPr lang="fr-CH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8123"/>
            <a:ext cx="704357" cy="3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87130"/>
            <a:ext cx="395806" cy="33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87130"/>
            <a:ext cx="458834" cy="35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828" y="6029795"/>
            <a:ext cx="1523868" cy="589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268760"/>
            <a:ext cx="4680520" cy="50405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xmlns="" val="28998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Pourquoi</a:t>
            </a:r>
            <a:r>
              <a:rPr lang="lb-LU" dirty="0" smtClean="0"/>
              <a:t> </a:t>
            </a:r>
            <a:r>
              <a:rPr lang="lb-LU" dirty="0" err="1" smtClean="0"/>
              <a:t>une</a:t>
            </a:r>
            <a:r>
              <a:rPr lang="lb-LU" dirty="0" smtClean="0"/>
              <a:t> enquête </a:t>
            </a:r>
            <a:r>
              <a:rPr lang="lb-LU" dirty="0" err="1" smtClean="0"/>
              <a:t>mobilité</a:t>
            </a:r>
            <a:r>
              <a:rPr lang="lb-LU" dirty="0" smtClean="0"/>
              <a:t>?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980728"/>
            <a:ext cx="8229600" cy="4929411"/>
          </a:xfrm>
        </p:spPr>
        <p:txBody>
          <a:bodyPr/>
          <a:lstStyle/>
          <a:p>
            <a:r>
              <a:rPr lang="fr-FR" sz="2200" dirty="0"/>
              <a:t>une </a:t>
            </a:r>
            <a:r>
              <a:rPr lang="fr-FR" sz="2200" b="1" dirty="0"/>
              <a:t>méconnaissance</a:t>
            </a:r>
            <a:r>
              <a:rPr lang="fr-FR" sz="2200" dirty="0"/>
              <a:t> des routines de mobilité des salariés venant quotidiennement dans les grands zonings </a:t>
            </a:r>
            <a:endParaRPr lang="fr-FR" sz="2200" dirty="0" smtClean="0"/>
          </a:p>
          <a:p>
            <a:r>
              <a:rPr lang="fr-FR" sz="2200" dirty="0" smtClean="0"/>
              <a:t>une </a:t>
            </a:r>
            <a:r>
              <a:rPr lang="fr-FR" sz="2200" b="1" dirty="0"/>
              <a:t>masse </a:t>
            </a:r>
            <a:r>
              <a:rPr lang="fr-FR" sz="2200" b="1" dirty="0" smtClean="0"/>
              <a:t>critique </a:t>
            </a:r>
            <a:r>
              <a:rPr lang="fr-FR" sz="2200" dirty="0" smtClean="0"/>
              <a:t>conséquente de </a:t>
            </a:r>
            <a:r>
              <a:rPr lang="fr-FR" sz="2200" dirty="0"/>
              <a:t>salariés déjà présente dans </a:t>
            </a:r>
            <a:r>
              <a:rPr lang="fr-FR" sz="2200" dirty="0" smtClean="0"/>
              <a:t>les ZAE de la Région Sud</a:t>
            </a:r>
          </a:p>
          <a:p>
            <a:r>
              <a:rPr lang="fr-FR" sz="2200" dirty="0"/>
              <a:t>u</a:t>
            </a:r>
            <a:r>
              <a:rPr lang="fr-FR" sz="2200" dirty="0" smtClean="0"/>
              <a:t>ne </a:t>
            </a:r>
            <a:r>
              <a:rPr lang="fr-FR" sz="2200" b="1" dirty="0" smtClean="0"/>
              <a:t>congestion</a:t>
            </a:r>
            <a:r>
              <a:rPr lang="fr-FR" sz="2200" dirty="0" smtClean="0"/>
              <a:t> des axes de transport </a:t>
            </a:r>
          </a:p>
          <a:p>
            <a:r>
              <a:rPr lang="fr-FR" sz="2200" dirty="0" smtClean="0"/>
              <a:t>une volonté de définir conjointement des </a:t>
            </a:r>
            <a:r>
              <a:rPr lang="fr-FR" sz="2200" b="1" dirty="0" smtClean="0"/>
              <a:t>solutions adaptées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lb-L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" t="17774" r="1173" b="1747"/>
          <a:stretch/>
        </p:blipFill>
        <p:spPr bwMode="auto">
          <a:xfrm>
            <a:off x="1691680" y="3357597"/>
            <a:ext cx="5616624" cy="323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91680" y="5662409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1100" dirty="0" err="1">
                <a:solidFill>
                  <a:schemeClr val="accent4"/>
                </a:solidFill>
                <a:latin typeface="+mn-lt"/>
              </a:rPr>
              <a:t>Zones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d’activités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économiques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dans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la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région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 smtClean="0">
                <a:solidFill>
                  <a:schemeClr val="accent4"/>
                </a:solidFill>
                <a:latin typeface="+mn-lt"/>
              </a:rPr>
              <a:t>Sud</a:t>
            </a:r>
            <a:r>
              <a:rPr lang="lb-LU" sz="11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 smtClean="0">
                <a:solidFill>
                  <a:schemeClr val="accent4"/>
                </a:solidFill>
                <a:latin typeface="+mn-lt"/>
              </a:rPr>
              <a:t>concernées</a:t>
            </a:r>
            <a:r>
              <a:rPr lang="lb-LU" sz="11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par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l’enquête</a:t>
            </a:r>
            <a:endParaRPr lang="lb-LU" sz="110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9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Objectifs</a:t>
            </a:r>
            <a:r>
              <a:rPr lang="lb-LU" dirty="0" smtClean="0"/>
              <a:t> de </a:t>
            </a:r>
            <a:r>
              <a:rPr lang="lb-LU" dirty="0" err="1" smtClean="0"/>
              <a:t>l’enquête</a:t>
            </a:r>
            <a:r>
              <a:rPr lang="lb-LU" dirty="0" smtClean="0"/>
              <a:t> </a:t>
            </a:r>
            <a:r>
              <a:rPr lang="lb-LU" dirty="0" err="1" smtClean="0"/>
              <a:t>mobilité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947861"/>
            <a:ext cx="8229600" cy="4929411"/>
          </a:xfrm>
        </p:spPr>
        <p:txBody>
          <a:bodyPr/>
          <a:lstStyle/>
          <a:p>
            <a:r>
              <a:rPr lang="fr-FR" sz="2200" b="1" dirty="0"/>
              <a:t>i</a:t>
            </a:r>
            <a:r>
              <a:rPr lang="fr-FR" sz="2200" b="1" dirty="0" smtClean="0"/>
              <a:t>dentifier </a:t>
            </a:r>
            <a:r>
              <a:rPr lang="fr-FR" sz="2200" b="1" dirty="0"/>
              <a:t>les besoins </a:t>
            </a:r>
            <a:r>
              <a:rPr lang="fr-FR" sz="2200" dirty="0"/>
              <a:t>en mobilité de vos salariés</a:t>
            </a:r>
          </a:p>
          <a:p>
            <a:r>
              <a:rPr lang="fr-FR" sz="2200" dirty="0"/>
              <a:t>proposer </a:t>
            </a:r>
            <a:r>
              <a:rPr lang="fr-FR" sz="2200" dirty="0" smtClean="0"/>
              <a:t>des alternatives </a:t>
            </a:r>
            <a:r>
              <a:rPr lang="fr-FR" sz="2200" dirty="0"/>
              <a:t>pour optimiser les déplacements </a:t>
            </a:r>
          </a:p>
          <a:p>
            <a:r>
              <a:rPr lang="fr-FR" sz="2200" b="1" dirty="0" smtClean="0"/>
              <a:t>agir </a:t>
            </a:r>
            <a:r>
              <a:rPr lang="fr-FR" sz="2200" b="1" dirty="0"/>
              <a:t>sur les conditions de mobilité de vos employés, clients et fournisseurs </a:t>
            </a:r>
            <a:r>
              <a:rPr lang="fr-FR" sz="2200" b="1" dirty="0" smtClean="0"/>
              <a:t>pour contribuer à la </a:t>
            </a:r>
            <a:r>
              <a:rPr lang="fr-FR" sz="2200" b="1" dirty="0"/>
              <a:t>compétitivité et </a:t>
            </a:r>
            <a:r>
              <a:rPr lang="fr-FR" sz="2200" b="1" dirty="0" smtClean="0"/>
              <a:t>à la </a:t>
            </a:r>
            <a:r>
              <a:rPr lang="fr-FR" sz="2200" b="1" dirty="0"/>
              <a:t>satisfaction des employés/clients </a:t>
            </a:r>
            <a:r>
              <a:rPr lang="fr-FR" sz="2200" b="1" dirty="0" smtClean="0"/>
              <a:t>de votre </a:t>
            </a:r>
            <a:r>
              <a:rPr lang="fr-FR" sz="2200" b="1" dirty="0"/>
              <a:t>entreprise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" t="17774" r="1173" b="1747"/>
          <a:stretch/>
        </p:blipFill>
        <p:spPr bwMode="auto">
          <a:xfrm>
            <a:off x="1691680" y="3357597"/>
            <a:ext cx="5616624" cy="323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91680" y="5662409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1100" dirty="0" err="1">
                <a:solidFill>
                  <a:schemeClr val="accent4"/>
                </a:solidFill>
                <a:latin typeface="+mn-lt"/>
              </a:rPr>
              <a:t>Zones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d’activités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économiques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dans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la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région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 smtClean="0">
                <a:solidFill>
                  <a:schemeClr val="accent4"/>
                </a:solidFill>
                <a:latin typeface="+mn-lt"/>
              </a:rPr>
              <a:t>Sud</a:t>
            </a:r>
            <a:r>
              <a:rPr lang="lb-LU" sz="11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 err="1" smtClean="0">
                <a:solidFill>
                  <a:schemeClr val="accent4"/>
                </a:solidFill>
                <a:latin typeface="+mn-lt"/>
              </a:rPr>
              <a:t>concernées</a:t>
            </a:r>
            <a:r>
              <a:rPr lang="lb-LU" sz="11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lb-LU" sz="1100" dirty="0">
                <a:solidFill>
                  <a:schemeClr val="accent4"/>
                </a:solidFill>
                <a:latin typeface="+mn-lt"/>
              </a:rPr>
              <a:t>par </a:t>
            </a:r>
            <a:r>
              <a:rPr lang="lb-LU" sz="1100" dirty="0" err="1">
                <a:solidFill>
                  <a:schemeClr val="accent4"/>
                </a:solidFill>
                <a:latin typeface="+mn-lt"/>
              </a:rPr>
              <a:t>l’enquête</a:t>
            </a:r>
            <a:endParaRPr lang="lb-LU" sz="110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6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Déroulement </a:t>
            </a:r>
            <a:r>
              <a:rPr lang="lb-LU" dirty="0" smtClean="0"/>
              <a:t>de </a:t>
            </a:r>
            <a:r>
              <a:rPr lang="lb-LU" dirty="0" err="1" smtClean="0"/>
              <a:t>l’enquête</a:t>
            </a:r>
            <a:endParaRPr lang="lb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pPr marL="0" indent="0">
              <a:buNone/>
            </a:pPr>
            <a:endParaRPr lang="fr-LU" sz="1400" dirty="0" smtClean="0"/>
          </a:p>
          <a:p>
            <a:pPr marL="0" indent="0">
              <a:buNone/>
            </a:pPr>
            <a:endParaRPr lang="fr-LU" sz="1400" b="1" dirty="0" smtClean="0">
              <a:solidFill>
                <a:srgbClr val="FF0000"/>
              </a:solidFill>
            </a:endParaRPr>
          </a:p>
          <a:p>
            <a:endParaRPr lang="fr-LU" sz="1400" dirty="0" smtClean="0"/>
          </a:p>
          <a:p>
            <a:endParaRPr lang="fr-LU" sz="1400" dirty="0" smtClean="0"/>
          </a:p>
          <a:p>
            <a:endParaRPr lang="fr-LU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6423271" cy="316835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90595"/>
            <a:ext cx="6120680" cy="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331640" y="227687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endParaRPr lang="lb-LU" sz="1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04048" y="230329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endParaRPr lang="lb-LU" sz="1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9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smtClean="0"/>
              <a:t>Déroulement de </a:t>
            </a:r>
            <a:r>
              <a:rPr lang="lb-LU" dirty="0" err="1" smtClean="0"/>
              <a:t>l’enquête</a:t>
            </a:r>
            <a:endParaRPr lang="lb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endParaRPr lang="fr-LU" sz="1400" dirty="0"/>
          </a:p>
          <a:p>
            <a:endParaRPr lang="fr-LU" sz="1400" dirty="0" smtClean="0"/>
          </a:p>
          <a:p>
            <a:pPr marL="0" indent="0">
              <a:buNone/>
            </a:pPr>
            <a:endParaRPr lang="fr-LU" sz="1400" dirty="0" smtClean="0"/>
          </a:p>
          <a:p>
            <a:pPr marL="0" indent="0">
              <a:buNone/>
            </a:pPr>
            <a:endParaRPr lang="fr-LU" sz="1400" b="1" dirty="0" smtClean="0">
              <a:solidFill>
                <a:srgbClr val="FF0000"/>
              </a:solidFill>
            </a:endParaRPr>
          </a:p>
          <a:p>
            <a:endParaRPr lang="fr-LU" sz="1400" dirty="0" smtClean="0"/>
          </a:p>
          <a:p>
            <a:endParaRPr lang="fr-LU" sz="1400" dirty="0" smtClean="0"/>
          </a:p>
          <a:p>
            <a:endParaRPr lang="fr-LU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6423271" cy="316835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90595"/>
            <a:ext cx="6120680" cy="69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114332"/>
            <a:ext cx="623528" cy="5825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64432" y="4807086"/>
            <a:ext cx="1368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2200" dirty="0" smtClean="0">
                <a:solidFill>
                  <a:schemeClr val="tx2"/>
                </a:solidFill>
                <a:latin typeface="+mn-lt"/>
              </a:rPr>
              <a:t>Ensemble</a:t>
            </a:r>
            <a:endParaRPr lang="lb-LU" sz="2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621" y="1412776"/>
            <a:ext cx="1771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200" b="1" u="sng" dirty="0" smtClean="0">
                <a:solidFill>
                  <a:schemeClr val="tx2"/>
                </a:solidFill>
                <a:latin typeface="+mn-lt"/>
              </a:rPr>
              <a:t>Qui </a:t>
            </a:r>
            <a:r>
              <a:rPr lang="lb-LU" sz="2200" b="1" u="sng" dirty="0" err="1" smtClean="0">
                <a:solidFill>
                  <a:schemeClr val="tx2"/>
                </a:solidFill>
                <a:latin typeface="+mn-lt"/>
              </a:rPr>
              <a:t>fait</a:t>
            </a:r>
            <a:r>
              <a:rPr lang="lb-LU" sz="2200" b="1" u="sng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lb-LU" sz="2200" b="1" u="sng" dirty="0" err="1" smtClean="0">
                <a:solidFill>
                  <a:schemeClr val="tx2"/>
                </a:solidFill>
                <a:latin typeface="+mn-lt"/>
              </a:rPr>
              <a:t>quoi</a:t>
            </a:r>
            <a:r>
              <a:rPr lang="lb-LU" sz="2200" b="1" u="sng" dirty="0" smtClean="0">
                <a:solidFill>
                  <a:schemeClr val="tx2"/>
                </a:solidFill>
                <a:latin typeface="+mn-lt"/>
              </a:rPr>
              <a:t>?</a:t>
            </a:r>
            <a:endParaRPr lang="lb-LU" sz="2200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03646" y="2173893"/>
            <a:ext cx="244218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17" name="Right Arrow 16"/>
          <p:cNvSpPr/>
          <p:nvPr/>
        </p:nvSpPr>
        <p:spPr>
          <a:xfrm>
            <a:off x="6828562" y="3364665"/>
            <a:ext cx="244218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19" name="Right Arrow 18"/>
          <p:cNvSpPr/>
          <p:nvPr/>
        </p:nvSpPr>
        <p:spPr>
          <a:xfrm>
            <a:off x="6837334" y="4941168"/>
            <a:ext cx="244218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12" name="ZoneTexte 11"/>
          <p:cNvSpPr txBox="1"/>
          <p:nvPr/>
        </p:nvSpPr>
        <p:spPr>
          <a:xfrm>
            <a:off x="7164288" y="2087850"/>
            <a:ext cx="1712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2200" dirty="0" err="1">
                <a:solidFill>
                  <a:schemeClr val="tx2"/>
                </a:solidFill>
                <a:latin typeface="+mn-lt"/>
              </a:rPr>
              <a:t>Entre</a:t>
            </a:r>
            <a:r>
              <a:rPr lang="lb-LU" sz="2200" dirty="0" err="1" smtClean="0">
                <a:solidFill>
                  <a:schemeClr val="tx2"/>
                </a:solidFill>
                <a:latin typeface="+mn-lt"/>
              </a:rPr>
              <a:t>prises</a:t>
            </a:r>
            <a:endParaRPr lang="lb-LU" sz="2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31640" y="227687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endParaRPr lang="lb-LU" sz="1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04048" y="230329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11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endParaRPr lang="lb-LU" sz="11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03947"/>
            <a:ext cx="641976" cy="3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5115" y="5277212"/>
            <a:ext cx="393349" cy="417695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4023" y="5734281"/>
            <a:ext cx="434441" cy="4310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514" y="5343821"/>
            <a:ext cx="1227866" cy="3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5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DIDaterPowerpointTemplate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MDDIDaterPowerpointTemplate</Template>
  <TotalTime>3699</TotalTime>
  <Words>1514</Words>
  <Application>Microsoft Office PowerPoint</Application>
  <PresentationFormat>Affichage à l'écran (4:3)</PresentationFormat>
  <Paragraphs>262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MDDIDaterPowerpointTemplate</vt:lpstr>
      <vt:lpstr>Enquête Mobilité Entreprises Région Sud 25/11/2016</vt:lpstr>
      <vt:lpstr>Diapositive 2</vt:lpstr>
      <vt:lpstr>L’enquête mobilité</vt:lpstr>
      <vt:lpstr>Sommaire</vt:lpstr>
      <vt:lpstr>Sommaire</vt:lpstr>
      <vt:lpstr>Pourquoi une enquête mobilité?</vt:lpstr>
      <vt:lpstr>Objectifs de l’enquête mobilité</vt:lpstr>
      <vt:lpstr>Déroulement de l’enquête</vt:lpstr>
      <vt:lpstr>Déroulement de l’enquête</vt:lpstr>
      <vt:lpstr>Déroulement de l’enquête</vt:lpstr>
      <vt:lpstr>Diapositive 11</vt:lpstr>
      <vt:lpstr>Pistes d’action: les leviers  </vt:lpstr>
      <vt:lpstr>Diapositive 13</vt:lpstr>
      <vt:lpstr>Projets prévus dans la Région Sud</vt:lpstr>
      <vt:lpstr>Projets prévus dans la Région Sud</vt:lpstr>
      <vt:lpstr>Projets prévus dans la Région Sud</vt:lpstr>
      <vt:lpstr>Diapositive 17</vt:lpstr>
      <vt:lpstr>Best practice: Guide Mobilité Belval</vt:lpstr>
      <vt:lpstr>Best practice: Guide Mobilité Belval</vt:lpstr>
      <vt:lpstr>Best practice: Guide Mobilité Belval</vt:lpstr>
      <vt:lpstr>Diapositive 21</vt:lpstr>
      <vt:lpstr>Best practice: Z.I. Riedgen-Dudelange</vt:lpstr>
      <vt:lpstr>Best practice: Z.I. Riedgen-Dudelange</vt:lpstr>
      <vt:lpstr>Conclusion</vt:lpstr>
      <vt:lpstr>Conclusions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Ahmedova Semiray</dc:creator>
  <cp:lastModifiedBy>bovich</cp:lastModifiedBy>
  <cp:revision>103</cp:revision>
  <cp:lastPrinted>2016-11-24T08:24:19Z</cp:lastPrinted>
  <dcterms:created xsi:type="dcterms:W3CDTF">2016-11-16T10:09:18Z</dcterms:created>
  <dcterms:modified xsi:type="dcterms:W3CDTF">2016-11-25T13:37:11Z</dcterms:modified>
</cp:coreProperties>
</file>