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59" r:id="rId4"/>
    <p:sldId id="260" r:id="rId5"/>
    <p:sldId id="265" r:id="rId6"/>
    <p:sldId id="272" r:id="rId7"/>
    <p:sldId id="261" r:id="rId8"/>
    <p:sldId id="268" r:id="rId9"/>
    <p:sldId id="262" r:id="rId10"/>
    <p:sldId id="263" r:id="rId11"/>
    <p:sldId id="267" r:id="rId12"/>
    <p:sldId id="266" r:id="rId13"/>
    <p:sldId id="271" r:id="rId14"/>
    <p:sldId id="270" r:id="rId15"/>
    <p:sldId id="273" r:id="rId16"/>
    <p:sldId id="274" r:id="rId17"/>
    <p:sldId id="276" r:id="rId18"/>
    <p:sldId id="275" r:id="rId19"/>
    <p:sldId id="279" r:id="rId20"/>
    <p:sldId id="277" r:id="rId21"/>
    <p:sldId id="280" r:id="rId22"/>
    <p:sldId id="286" r:id="rId23"/>
    <p:sldId id="285" r:id="rId24"/>
    <p:sldId id="284" r:id="rId25"/>
    <p:sldId id="283" r:id="rId26"/>
    <p:sldId id="282" r:id="rId27"/>
    <p:sldId id="281" r:id="rId28"/>
    <p:sldId id="291" r:id="rId29"/>
    <p:sldId id="290" r:id="rId30"/>
    <p:sldId id="289" r:id="rId31"/>
    <p:sldId id="288" r:id="rId32"/>
    <p:sldId id="264" r:id="rId33"/>
    <p:sldId id="292" r:id="rId34"/>
    <p:sldId id="293" r:id="rId35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704" autoAdjust="0"/>
  </p:normalViewPr>
  <p:slideViewPr>
    <p:cSldViewPr>
      <p:cViewPr varScale="1">
        <p:scale>
          <a:sx n="111" d="100"/>
          <a:sy n="111" d="100"/>
        </p:scale>
        <p:origin x="-8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-1800" y="-108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A46C907-EF35-46B6-B7F9-FA4B50CA93FB}" type="datetimeFigureOut">
              <a:rPr lang="fr-CH"/>
              <a:pPr>
                <a:defRPr/>
              </a:pPr>
              <a:t>14.12.2016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A6DAC6B-F198-4EA1-A686-F12875AA2BD0}" type="slidenum">
              <a:rPr lang="fr-CH" altLang="lb-LU"/>
              <a:pPr/>
              <a:t>‹N°›</a:t>
            </a:fld>
            <a:endParaRPr lang="fr-CH" altLang="lb-L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8EE8F3D-D7D1-4D71-BCF9-4E8D5EFDC255}" type="slidenum">
              <a:rPr lang="en-US" altLang="lb-LU"/>
              <a:pPr/>
              <a:t>‹N°›</a:t>
            </a:fld>
            <a:endParaRPr lang="en-US" altLang="lb-L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7950" y="115888"/>
            <a:ext cx="89281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H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218" t="2818"/>
          <a:stretch>
            <a:fillRect/>
          </a:stretch>
        </p:blipFill>
        <p:spPr bwMode="auto">
          <a:xfrm>
            <a:off x="323850" y="692150"/>
            <a:ext cx="4046538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99992" y="89198"/>
            <a:ext cx="4536504" cy="2187674"/>
          </a:xfrm>
        </p:spPr>
        <p:txBody>
          <a:bodyPr anchor="b"/>
          <a:lstStyle>
            <a:lvl1pPr>
              <a:defRPr sz="3000" baseline="0"/>
            </a:lvl1pPr>
          </a:lstStyle>
          <a:p>
            <a:r>
              <a:rPr lang="fr-FR" smtClean="0"/>
              <a:t>Cliquez pour modifier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9992" y="2276872"/>
            <a:ext cx="4536504" cy="1512168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499992" y="4293096"/>
            <a:ext cx="4392488" cy="2448272"/>
          </a:xfrm>
        </p:spPr>
        <p:txBody>
          <a:bodyPr/>
          <a:lstStyle>
            <a:lvl1pPr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4"/>
          </p:nvPr>
        </p:nvSpPr>
        <p:spPr>
          <a:xfrm>
            <a:off x="4500563" y="37893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15"/>
          </p:nvPr>
        </p:nvSpPr>
        <p:spPr>
          <a:xfrm>
            <a:off x="827088" y="6165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92688" cy="504056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929411"/>
          </a:xfrm>
        </p:spPr>
        <p:txBody>
          <a:bodyPr/>
          <a:lstStyle>
            <a:lvl1pPr>
              <a:buSzPct val="80000"/>
              <a:defRPr/>
            </a:lvl1pPr>
            <a:lvl2pPr>
              <a:buSzPct val="100000"/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>
              <a:defRPr/>
            </a:lvl1pPr>
          </a:lstStyle>
          <a:p>
            <a:fld id="{FDD8363E-7967-4079-A6E3-0A86601309CB}" type="slidenum">
              <a:rPr lang="fr-CH" altLang="lb-LU"/>
              <a:pPr/>
              <a:t>‹N°›</a:t>
            </a:fld>
            <a:endParaRPr lang="fr-CH" altLang="lb-L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96952"/>
            <a:ext cx="7772400" cy="2772023"/>
          </a:xfrm>
        </p:spPr>
        <p:txBody>
          <a:bodyPr anchor="t"/>
          <a:lstStyle>
            <a:lvl1pPr algn="l">
              <a:defRPr sz="3000" b="0" cap="none" baseline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922A4-287B-4AFD-B842-BE97E8D02B5C}" type="slidenum">
              <a:rPr lang="en-US" altLang="lb-LU"/>
              <a:pPr/>
              <a:t>‹N°›</a:t>
            </a:fld>
            <a:endParaRPr lang="en-US" altLang="lb-L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0C38807-B3F1-43F4-9964-0008EFDACE5B}" type="slidenum">
              <a:rPr lang="fr-CH" altLang="lb-LU"/>
              <a:pPr/>
              <a:t>‹N°›</a:t>
            </a:fld>
            <a:endParaRPr lang="fr-CH" altLang="lb-L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6120680" cy="5048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E7112-D072-4D0B-A58E-FE739E684E48}" type="slidenum">
              <a:rPr lang="en-US" altLang="lb-LU"/>
              <a:pPr/>
              <a:t>‹N°›</a:t>
            </a:fld>
            <a:endParaRPr lang="en-US" altLang="lb-L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9AC86-BBCE-4BCC-96E1-7BD51325CA4C}" type="slidenum">
              <a:rPr lang="en-US" altLang="lb-LU"/>
              <a:pPr/>
              <a:t>‹N°›</a:t>
            </a:fld>
            <a:endParaRPr lang="en-US" altLang="lb-L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DC1A7-D2DC-4673-84AB-181E0C82E6A8}" type="slidenum">
              <a:rPr lang="en-US" altLang="lb-LU"/>
              <a:pPr/>
              <a:t>‹N°›</a:t>
            </a:fld>
            <a:endParaRPr lang="en-US" altLang="lb-L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08313" cy="50734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3C77-EE7E-4E76-ABD9-0F285610775D}" type="slidenum">
              <a:rPr lang="en-US" altLang="lb-LU"/>
              <a:pPr/>
              <a:t>‹N°›</a:t>
            </a:fld>
            <a:endParaRPr lang="en-US" altLang="lb-L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950"/>
            <a:ext cx="6192688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4239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06C0C-AF3D-4242-8CAE-036288EE8446}" type="slidenum">
              <a:rPr lang="en-US" altLang="lb-LU"/>
              <a:pPr/>
              <a:t>‹N°›</a:t>
            </a:fld>
            <a:endParaRPr lang="en-US" altLang="lb-L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0475"/>
            <a:ext cx="82296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38875"/>
            <a:ext cx="6477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2"/>
                </a:solidFill>
              </a:defRPr>
            </a:lvl1pPr>
          </a:lstStyle>
          <a:p>
            <a:fld id="{728258C3-3D08-4316-A174-A492A67D2AE1}" type="slidenum">
              <a:rPr lang="fr-CH" altLang="lb-LU"/>
              <a:pPr/>
              <a:t>‹N°›</a:t>
            </a:fld>
            <a:endParaRPr lang="fr-CH" altLang="lb-LU"/>
          </a:p>
        </p:txBody>
      </p:sp>
      <p:pic>
        <p:nvPicPr>
          <p:cNvPr id="1031" name="Picture 5" descr="GOUV_MAEE_Direction de la coopération au développement et de l’action humanitaire 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284163"/>
            <a:ext cx="24844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6"/>
          <p:cNvSpPr>
            <a:spLocks noChangeShapeType="1"/>
          </p:cNvSpPr>
          <p:nvPr userDrawn="1"/>
        </p:nvSpPr>
        <p:spPr bwMode="auto">
          <a:xfrm flipH="1">
            <a:off x="323850" y="620713"/>
            <a:ext cx="6119813" cy="0"/>
          </a:xfrm>
          <a:prstGeom prst="line">
            <a:avLst/>
          </a:prstGeom>
          <a:noFill/>
          <a:ln w="19050">
            <a:solidFill>
              <a:srgbClr val="E40520"/>
            </a:solidFill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Ø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‒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»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4500563" y="2276475"/>
            <a:ext cx="4535487" cy="1512888"/>
          </a:xfrm>
        </p:spPr>
        <p:txBody>
          <a:bodyPr/>
          <a:lstStyle/>
          <a:p>
            <a:r>
              <a:rPr lang="fr-FR" altLang="fr-FR" smtClean="0"/>
              <a:t>Mise en œuvre de la réorganisation du réseau de bus</a:t>
            </a:r>
          </a:p>
        </p:txBody>
      </p:sp>
      <p:sp>
        <p:nvSpPr>
          <p:cNvPr id="13315" name="Content Placeholder 3"/>
          <p:cNvSpPr>
            <a:spLocks noGrp="1"/>
          </p:cNvSpPr>
          <p:nvPr>
            <p:ph sz="half" idx="13"/>
          </p:nvPr>
        </p:nvSpPr>
        <p:spPr>
          <a:xfrm>
            <a:off x="4500563" y="4292600"/>
            <a:ext cx="4392612" cy="2449513"/>
          </a:xfrm>
        </p:spPr>
        <p:txBody>
          <a:bodyPr/>
          <a:lstStyle/>
          <a:p>
            <a:r>
              <a:rPr lang="fr-FR" altLang="fr-FR" smtClean="0"/>
              <a:t>Belval – Région Sud</a:t>
            </a:r>
          </a:p>
          <a:p>
            <a:endParaRPr lang="fr-FR" altLang="fr-FR" smtClean="0"/>
          </a:p>
        </p:txBody>
      </p:sp>
      <p:sp>
        <p:nvSpPr>
          <p:cNvPr id="11268" name="Title 4"/>
          <p:cNvSpPr>
            <a:spLocks noGrp="1"/>
          </p:cNvSpPr>
          <p:nvPr>
            <p:ph type="ctrTitle"/>
          </p:nvPr>
        </p:nvSpPr>
        <p:spPr>
          <a:xfrm>
            <a:off x="4500563" y="1628775"/>
            <a:ext cx="4535487" cy="36988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1800" b="1" dirty="0" smtClean="0">
                <a:latin typeface="+mn-lt"/>
              </a:rPr>
              <a:t>Le transport public par bus au Luxembourg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F20678-F0A0-4F1B-A5C9-EF0EA93A4185}" type="slidenum">
              <a:rPr lang="fr-FR" altLang="lb-LU"/>
              <a:pPr/>
              <a:t>10</a:t>
            </a:fld>
            <a:endParaRPr lang="fr-FR" altLang="lb-LU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 l="1595" r="2525"/>
          <a:stretch>
            <a:fillRect/>
          </a:stretch>
        </p:blipFill>
        <p:spPr bwMode="auto">
          <a:xfrm>
            <a:off x="971550" y="1196975"/>
            <a:ext cx="7129463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3850" y="115888"/>
            <a:ext cx="6192838" cy="5048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FR" altLang="lb-LU" kern="0" dirty="0" smtClean="0"/>
              <a:t>Le bus de demain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lb-LU" smtClean="0"/>
              <a:t>Projets d’infrastructure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FF2A95-FDD0-4B59-87A3-74B0DF95312C}" type="slidenum">
              <a:rPr lang="fr-FR" altLang="lb-LU"/>
              <a:pPr/>
              <a:t>11</a:t>
            </a:fld>
            <a:endParaRPr lang="fr-FR" altLang="lb-LU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939800"/>
            <a:ext cx="57308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lb-LU" smtClean="0"/>
              <a:t>Projets d’infrastructure</a:t>
            </a:r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02A05E-6337-476E-B08D-D8B4939119E0}" type="slidenum">
              <a:rPr lang="fr-FR" altLang="lb-LU"/>
              <a:pPr/>
              <a:t>12</a:t>
            </a:fld>
            <a:endParaRPr lang="fr-FR" altLang="lb-LU"/>
          </a:p>
        </p:txBody>
      </p:sp>
      <p:sp>
        <p:nvSpPr>
          <p:cNvPr id="24580" name="Espace réservé du contenu 9"/>
          <p:cNvSpPr>
            <a:spLocks noGrp="1"/>
          </p:cNvSpPr>
          <p:nvPr>
            <p:ph idx="1"/>
          </p:nvPr>
        </p:nvSpPr>
        <p:spPr>
          <a:xfrm>
            <a:off x="323850" y="836613"/>
            <a:ext cx="8113713" cy="4349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BE" altLang="fr-FR" sz="1900" smtClean="0"/>
              <a:t>Pôle d’échange Howald</a:t>
            </a:r>
          </a:p>
          <a:p>
            <a:pPr eaLnBrk="1" hangingPunct="1">
              <a:buFont typeface="Arial" charset="0"/>
              <a:buNone/>
            </a:pPr>
            <a:endParaRPr lang="fr-BE" altLang="fr-FR" sz="1900" smtClean="0"/>
          </a:p>
          <a:p>
            <a:pPr algn="ctr" eaLnBrk="1" hangingPunct="1">
              <a:buFont typeface="Arial" charset="0"/>
              <a:buChar char="•"/>
            </a:pPr>
            <a:endParaRPr lang="fr-BE" altLang="fr-FR" smtClean="0"/>
          </a:p>
          <a:p>
            <a:pPr algn="ctr" eaLnBrk="1" hangingPunct="1">
              <a:buFont typeface="Arial" charset="0"/>
              <a:buChar char="•"/>
            </a:pPr>
            <a:endParaRPr lang="fr-BE" altLang="fr-FR" smtClean="0"/>
          </a:p>
          <a:p>
            <a:pPr algn="ctr" eaLnBrk="1" hangingPunct="1">
              <a:buFont typeface="Arial" charset="0"/>
              <a:buChar char="•"/>
            </a:pPr>
            <a:endParaRPr lang="fr-BE" altLang="fr-FR" smtClean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84313"/>
            <a:ext cx="669607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lb-LU" smtClean="0"/>
              <a:t>Projets d’infrastructure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0871AE-6B77-4466-83AE-313CE0B0F398}" type="slidenum">
              <a:rPr lang="fr-FR" altLang="lb-LU"/>
              <a:pPr/>
              <a:t>13</a:t>
            </a:fld>
            <a:endParaRPr lang="fr-FR" altLang="lb-LU"/>
          </a:p>
        </p:txBody>
      </p:sp>
      <p:sp>
        <p:nvSpPr>
          <p:cNvPr id="25604" name="Espace réservé du contenu 9"/>
          <p:cNvSpPr>
            <a:spLocks noGrp="1"/>
          </p:cNvSpPr>
          <p:nvPr>
            <p:ph idx="1"/>
          </p:nvPr>
        </p:nvSpPr>
        <p:spPr>
          <a:xfrm>
            <a:off x="395288" y="836613"/>
            <a:ext cx="8113712" cy="4349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BE" altLang="fr-FR" sz="1900" smtClean="0"/>
              <a:t>P+R Belval</a:t>
            </a:r>
          </a:p>
          <a:p>
            <a:pPr eaLnBrk="1" hangingPunct="1">
              <a:buFont typeface="Arial" charset="0"/>
              <a:buNone/>
            </a:pPr>
            <a:endParaRPr lang="fr-BE" altLang="fr-FR" sz="1900" smtClean="0"/>
          </a:p>
          <a:p>
            <a:pPr algn="ctr" eaLnBrk="1" hangingPunct="1">
              <a:buFont typeface="Arial" charset="0"/>
              <a:buChar char="•"/>
            </a:pPr>
            <a:endParaRPr lang="fr-BE" altLang="fr-FR" smtClean="0"/>
          </a:p>
          <a:p>
            <a:pPr algn="ctr" eaLnBrk="1" hangingPunct="1">
              <a:buFont typeface="Arial" charset="0"/>
              <a:buChar char="•"/>
            </a:pPr>
            <a:endParaRPr lang="fr-BE" altLang="fr-FR" smtClean="0"/>
          </a:p>
          <a:p>
            <a:pPr algn="ctr" eaLnBrk="1" hangingPunct="1">
              <a:buFont typeface="Arial" charset="0"/>
              <a:buChar char="•"/>
            </a:pPr>
            <a:endParaRPr lang="fr-BE" altLang="fr-FR" smtClean="0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 l="3886" r="5743"/>
          <a:stretch>
            <a:fillRect/>
          </a:stretch>
        </p:blipFill>
        <p:spPr bwMode="auto">
          <a:xfrm>
            <a:off x="468313" y="1196975"/>
            <a:ext cx="431958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9"/>
          <p:cNvSpPr txBox="1">
            <a:spLocks/>
          </p:cNvSpPr>
          <p:nvPr/>
        </p:nvSpPr>
        <p:spPr bwMode="auto">
          <a:xfrm>
            <a:off x="6248400" y="3113088"/>
            <a:ext cx="21399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‒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buFont typeface="Arial" charset="0"/>
              <a:buNone/>
              <a:defRPr/>
            </a:pPr>
            <a:r>
              <a:rPr lang="fr-BE" altLang="fr-FR" sz="1900" kern="0" dirty="0" smtClean="0"/>
              <a:t>P+R </a:t>
            </a:r>
            <a:r>
              <a:rPr lang="fr-BE" altLang="fr-FR" sz="1900" kern="0" dirty="0" err="1" smtClean="0"/>
              <a:t>Rodange</a:t>
            </a:r>
            <a:endParaRPr lang="fr-BE" altLang="fr-FR" sz="1900" kern="0" dirty="0" smtClean="0"/>
          </a:p>
          <a:p>
            <a:pPr algn="r" eaLnBrk="1" hangingPunct="1">
              <a:buFont typeface="Arial" charset="0"/>
              <a:buNone/>
              <a:defRPr/>
            </a:pPr>
            <a:endParaRPr lang="fr-BE" altLang="fr-FR" sz="1900" kern="0" dirty="0" smtClean="0"/>
          </a:p>
          <a:p>
            <a:pPr algn="r" eaLnBrk="1" hangingPunct="1">
              <a:buFont typeface="Arial" charset="0"/>
              <a:buChar char="•"/>
              <a:defRPr/>
            </a:pPr>
            <a:endParaRPr lang="fr-BE" altLang="fr-FR" kern="0" dirty="0" smtClean="0"/>
          </a:p>
          <a:p>
            <a:pPr algn="r" eaLnBrk="1" hangingPunct="1">
              <a:buFont typeface="Arial" charset="0"/>
              <a:buChar char="•"/>
              <a:defRPr/>
            </a:pPr>
            <a:endParaRPr lang="fr-BE" altLang="fr-FR" kern="0" dirty="0" smtClean="0"/>
          </a:p>
          <a:p>
            <a:pPr algn="r" eaLnBrk="1" hangingPunct="1">
              <a:buFont typeface="Arial" charset="0"/>
              <a:buChar char="•"/>
              <a:defRPr/>
            </a:pPr>
            <a:endParaRPr lang="fr-BE" altLang="fr-FR" kern="0" dirty="0" smtClean="0"/>
          </a:p>
        </p:txBody>
      </p:sp>
      <p:pic>
        <p:nvPicPr>
          <p:cNvPr id="25607" name="Picture 2" descr="C:\Users\gej683\AppData\Local\Microsoft\Windows\Temporary Internet Files\Content.Outlook\5MO8840W\CFL_final_1 (2).jpg"/>
          <p:cNvPicPr>
            <a:picLocks noChangeAspect="1" noChangeArrowheads="1"/>
          </p:cNvPicPr>
          <p:nvPr/>
        </p:nvPicPr>
        <p:blipFill>
          <a:blip r:embed="rId3" cstate="print"/>
          <a:srcRect l="16380" t="2744" r="3247" b="31853"/>
          <a:stretch>
            <a:fillRect/>
          </a:stretch>
        </p:blipFill>
        <p:spPr bwMode="auto">
          <a:xfrm>
            <a:off x="3816350" y="3535363"/>
            <a:ext cx="4570413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lb-LU" smtClean="0"/>
              <a:t>Projets d’infrastructure : BHNS</a:t>
            </a:r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5F82B9-A2C5-43E4-8150-212FA9A664D6}" type="slidenum">
              <a:rPr lang="fr-FR" altLang="lb-LU"/>
              <a:pPr/>
              <a:t>14</a:t>
            </a:fld>
            <a:endParaRPr lang="fr-FR" altLang="lb-LU"/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6381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64388" y="3068638"/>
            <a:ext cx="13684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 x plus long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4388" y="2420938"/>
            <a:ext cx="17287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¼ des voyageurs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6884988" y="2541588"/>
            <a:ext cx="215900" cy="14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ight Arrow 11"/>
          <p:cNvSpPr/>
          <p:nvPr/>
        </p:nvSpPr>
        <p:spPr>
          <a:xfrm>
            <a:off x="6929438" y="3181350"/>
            <a:ext cx="215900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468313" y="3857625"/>
            <a:ext cx="8351837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u="sng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Conclusion: il n’y a pas le potentiel pour un tramway dans la région sud</a:t>
            </a:r>
          </a:p>
          <a:p>
            <a:pPr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Mais: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Le BHNS sera intégré de la même façon dans le réseau routier qu’un tramway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Hautement cadencé (7,5 minutes)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Qualité élevée des équipements (arrêts, etc.)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Intégration dans les réseaux du vélo et du 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DC4D3E-C682-4308-831E-7403769FC1F5}" type="slidenum">
              <a:rPr lang="en-US" altLang="lb-LU"/>
              <a:pPr/>
              <a:t>15</a:t>
            </a:fld>
            <a:endParaRPr lang="en-US" altLang="lb-LU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268413"/>
            <a:ext cx="73596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4213" y="76517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Les deux axes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310BB7-76A5-4EAC-A1F1-26722C8870E1}" type="slidenum">
              <a:rPr lang="en-US" altLang="lb-LU"/>
              <a:pPr/>
              <a:t>16</a:t>
            </a:fld>
            <a:endParaRPr lang="en-US" altLang="lb-LU"/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1341438"/>
            <a:ext cx="7605713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55650" y="1268413"/>
            <a:ext cx="2087563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584200" y="836613"/>
            <a:ext cx="33845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L’axe Nord - Sud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0CAFD3-5AF4-4CBD-8E0D-83CB322ED96C}" type="slidenum">
              <a:rPr lang="en-US" altLang="lb-LU"/>
              <a:pPr/>
              <a:t>17</a:t>
            </a:fld>
            <a:endParaRPr lang="en-US" altLang="lb-LU"/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81280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308850" y="5589588"/>
            <a:ext cx="1150938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4646BDD-892D-4531-9913-9E1EE144866B}" type="slidenum">
              <a:rPr lang="en-US" altLang="lb-LU"/>
              <a:pPr/>
              <a:t>18</a:t>
            </a:fld>
            <a:endParaRPr lang="en-US" altLang="lb-LU"/>
          </a:p>
        </p:txBody>
      </p:sp>
      <p:sp>
        <p:nvSpPr>
          <p:cNvPr id="6" name="Rectangle 5"/>
          <p:cNvSpPr/>
          <p:nvPr/>
        </p:nvSpPr>
        <p:spPr>
          <a:xfrm>
            <a:off x="7308850" y="6092825"/>
            <a:ext cx="1439863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052513"/>
            <a:ext cx="788193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380288" y="5732463"/>
            <a:ext cx="10414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B22F72-150D-4A4C-A90D-33DAF447636F}" type="slidenum">
              <a:rPr lang="en-US" altLang="lb-LU"/>
              <a:pPr/>
              <a:t>19</a:t>
            </a:fld>
            <a:endParaRPr lang="en-US" altLang="lb-LU"/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687513"/>
            <a:ext cx="7916862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188" y="981075"/>
            <a:ext cx="25209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Matériel roulant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66863"/>
            <a:ext cx="822007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8BDDB1-6502-4828-B6BC-45F8552597B0}" type="slidenum">
              <a:rPr lang="fr-FR" altLang="lb-LU"/>
              <a:pPr/>
              <a:t>2</a:t>
            </a:fld>
            <a:endParaRPr lang="fr-FR" altLang="lb-LU"/>
          </a:p>
        </p:txBody>
      </p:sp>
      <p:sp>
        <p:nvSpPr>
          <p:cNvPr id="3" name="Rectangle 2"/>
          <p:cNvSpPr/>
          <p:nvPr/>
        </p:nvSpPr>
        <p:spPr>
          <a:xfrm>
            <a:off x="971550" y="1671638"/>
            <a:ext cx="7200900" cy="26003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fr-FR" altLang="lb-LU" sz="2000" b="1" dirty="0">
                <a:solidFill>
                  <a:schemeClr val="bg2"/>
                </a:solidFill>
                <a:latin typeface="+mn-lt"/>
              </a:rPr>
              <a:t>Contexte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endParaRPr lang="fr-FR" altLang="lb-LU" sz="2000" b="1" dirty="0">
              <a:solidFill>
                <a:schemeClr val="bg2"/>
              </a:solidFill>
              <a:latin typeface="+mn-lt"/>
            </a:endParaRPr>
          </a:p>
          <a:p>
            <a:pPr marL="742950" lvl="1" indent="-285750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lb-LU" dirty="0">
                <a:solidFill>
                  <a:schemeClr val="bg2"/>
                </a:solidFill>
                <a:latin typeface="+mn-lt"/>
              </a:rPr>
              <a:t>une croissance économique et démographique soutenue durant les 30 dernières années</a:t>
            </a:r>
          </a:p>
          <a:p>
            <a:pPr marL="742950" lvl="1" indent="-285750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lb-LU" dirty="0">
                <a:solidFill>
                  <a:schemeClr val="bg2"/>
                </a:solidFill>
                <a:latin typeface="+mn-lt"/>
              </a:rPr>
              <a:t>des impacts considérables sur le développement territorial et l’environnement</a:t>
            </a:r>
          </a:p>
          <a:p>
            <a:pPr marL="742950" lvl="1" indent="-285750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lb-LU" dirty="0">
                <a:solidFill>
                  <a:schemeClr val="bg2"/>
                </a:solidFill>
                <a:latin typeface="+mn-lt"/>
              </a:rPr>
              <a:t>des besoins en mobilité qui continueront de s’accroître</a:t>
            </a:r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 anchor="ctr"/>
          <a:lstStyle/>
          <a:p>
            <a:r>
              <a:rPr lang="fr-FR" altLang="lb-LU" sz="2800" smtClean="0"/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5C05F3-50B9-4CF7-88E3-8F7229711EB4}" type="slidenum">
              <a:rPr lang="en-US" altLang="lb-LU"/>
              <a:pPr/>
              <a:t>20</a:t>
            </a:fld>
            <a:endParaRPr lang="en-US" altLang="lb-LU"/>
          </a:p>
        </p:txBody>
      </p:sp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93863"/>
            <a:ext cx="8382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1000" y="908050"/>
            <a:ext cx="22463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Variétés de 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C737BD-D7F4-4DCB-8CD2-FB6EEA57862A}" type="slidenum">
              <a:rPr lang="en-US" altLang="lb-LU"/>
              <a:pPr/>
              <a:t>21</a:t>
            </a:fld>
            <a:endParaRPr lang="en-US" altLang="lb-LU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268413"/>
            <a:ext cx="7324725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6DE606-04F4-4462-AA7B-F4628F6F7BB9}" type="slidenum">
              <a:rPr lang="en-US" altLang="lb-LU"/>
              <a:pPr/>
              <a:t>22</a:t>
            </a:fld>
            <a:endParaRPr lang="en-US" altLang="lb-LU"/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63" y="1216025"/>
            <a:ext cx="788035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516688" y="5732463"/>
            <a:ext cx="2159000" cy="57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323850" y="836613"/>
            <a:ext cx="64087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Caractéristiques de base des BHNS – exemples européens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EF30BB-DBE4-4E39-9DEC-23E5F1AE7F57}" type="slidenum">
              <a:rPr lang="en-US" altLang="lb-LU"/>
              <a:pPr/>
              <a:t>23</a:t>
            </a:fld>
            <a:endParaRPr lang="en-US" altLang="lb-LU"/>
          </a:p>
        </p:txBody>
      </p:sp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747838"/>
            <a:ext cx="7148512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8313" y="836613"/>
            <a:ext cx="58324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Differdange –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Esch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couverture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686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BDF1EC-4017-4F18-9809-6DDA3CFF9B2D}" type="slidenum">
              <a:rPr lang="en-US" altLang="lb-LU"/>
              <a:pPr/>
              <a:t>24</a:t>
            </a:fld>
            <a:endParaRPr lang="en-US" altLang="lb-LU"/>
          </a:p>
        </p:txBody>
      </p:sp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8026400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9750" y="908050"/>
            <a:ext cx="4464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Esch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– Dudelange : couverture territoriale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575050" y="1052513"/>
            <a:ext cx="5111750" cy="5073650"/>
          </a:xfrm>
        </p:spPr>
        <p:txBody>
          <a:bodyPr/>
          <a:lstStyle/>
          <a:p>
            <a:endParaRPr lang="fr-FR" altLang="fr-FR" smtClean="0"/>
          </a:p>
        </p:txBody>
      </p:sp>
      <p:sp>
        <p:nvSpPr>
          <p:cNvPr id="3789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52513"/>
            <a:ext cx="3008313" cy="5073650"/>
          </a:xfrm>
        </p:spPr>
        <p:txBody>
          <a:bodyPr/>
          <a:lstStyle/>
          <a:p>
            <a:endParaRPr lang="fr-FR" altLang="fr-FR" smtClean="0"/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3D10E5-C2B1-48B3-A326-9CE448C44C0A}" type="slidenum">
              <a:rPr lang="en-US" altLang="lb-LU"/>
              <a:pPr/>
              <a:t>25</a:t>
            </a:fld>
            <a:endParaRPr lang="en-US" altLang="lb-LU"/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3" y="908050"/>
            <a:ext cx="84756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56325" y="6092825"/>
            <a:ext cx="2303463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891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1F54BE-89F4-445D-9A4A-366077D28300}" type="slidenum">
              <a:rPr lang="en-US" altLang="lb-LU"/>
              <a:pPr/>
              <a:t>26</a:t>
            </a:fld>
            <a:endParaRPr lang="en-US" altLang="lb-LU"/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038" y="1052513"/>
            <a:ext cx="73469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380288" y="5373688"/>
            <a:ext cx="863600" cy="792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377B00-BDBE-4668-BFDE-9F2B5D2B1C1C}" type="slidenum">
              <a:rPr lang="en-US" altLang="lb-LU"/>
              <a:pPr/>
              <a:t>27</a:t>
            </a:fld>
            <a:endParaRPr lang="en-US" altLang="lb-LU"/>
          </a:p>
        </p:txBody>
      </p: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788" y="1452563"/>
            <a:ext cx="6753225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55650" y="836613"/>
            <a:ext cx="33845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Site propre ou trafic mixte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575050" y="1052513"/>
            <a:ext cx="5111750" cy="5073650"/>
          </a:xfrm>
        </p:spPr>
        <p:txBody>
          <a:bodyPr/>
          <a:lstStyle/>
          <a:p>
            <a:endParaRPr lang="fr-FR" altLang="fr-FR" smtClean="0"/>
          </a:p>
        </p:txBody>
      </p:sp>
      <p:sp>
        <p:nvSpPr>
          <p:cNvPr id="4096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52513"/>
            <a:ext cx="3008313" cy="5073650"/>
          </a:xfrm>
        </p:spPr>
        <p:txBody>
          <a:bodyPr/>
          <a:lstStyle/>
          <a:p>
            <a:endParaRPr lang="fr-FR" altLang="fr-FR" smtClean="0"/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A3262D-6212-47E5-9A1B-22DF0FBC9C50}" type="slidenum">
              <a:rPr lang="en-US" altLang="lb-LU"/>
              <a:pPr/>
              <a:t>28</a:t>
            </a:fld>
            <a:endParaRPr lang="en-US" altLang="lb-LU"/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86248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FFE37F-CECE-4B0B-87E8-ABD4FDE46698}" type="slidenum">
              <a:rPr lang="en-US" altLang="lb-LU"/>
              <a:pPr/>
              <a:t>29</a:t>
            </a:fld>
            <a:endParaRPr lang="en-US" altLang="lb-LU"/>
          </a:p>
        </p:txBody>
      </p:sp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175" y="1412875"/>
            <a:ext cx="6411913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lb-LU" smtClean="0"/>
              <a:t>Introduction</a:t>
            </a: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915E88-B83B-4B3F-9215-800A026251DA}" type="slidenum">
              <a:rPr lang="fr-FR" altLang="lb-LU"/>
              <a:pPr/>
              <a:t>3</a:t>
            </a:fld>
            <a:endParaRPr lang="fr-FR" altLang="lb-LU"/>
          </a:p>
        </p:txBody>
      </p:sp>
      <p:sp>
        <p:nvSpPr>
          <p:cNvPr id="2" name="Rectangle 1"/>
          <p:cNvSpPr/>
          <p:nvPr/>
        </p:nvSpPr>
        <p:spPr>
          <a:xfrm>
            <a:off x="911225" y="1700213"/>
            <a:ext cx="7200900" cy="32877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fr-FR" altLang="lb-LU" sz="2000" b="1" dirty="0">
                <a:solidFill>
                  <a:schemeClr val="bg2"/>
                </a:solidFill>
                <a:latin typeface="+mn-lt"/>
              </a:rPr>
              <a:t>Défis en matière de mobilité 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endParaRPr lang="fr-FR" altLang="lb-LU" sz="2000" b="1" dirty="0">
              <a:solidFill>
                <a:schemeClr val="bg2"/>
              </a:solidFill>
              <a:latin typeface="+mn-lt"/>
            </a:endParaRPr>
          </a:p>
          <a:p>
            <a:pPr marL="742950" lvl="1" indent="-285750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lb-LU" dirty="0">
                <a:solidFill>
                  <a:schemeClr val="bg2"/>
                </a:solidFill>
                <a:latin typeface="+mn-lt"/>
              </a:rPr>
              <a:t>réduire la dépendance automobile</a:t>
            </a:r>
          </a:p>
          <a:p>
            <a:pPr marL="742950" lvl="1" indent="-285750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lb-LU" dirty="0">
                <a:solidFill>
                  <a:schemeClr val="bg2"/>
                </a:solidFill>
                <a:latin typeface="+mn-lt"/>
              </a:rPr>
              <a:t>renforcer l’intermodalité et la complémentarité entre les différents modes de transport </a:t>
            </a:r>
          </a:p>
          <a:p>
            <a:pPr marL="742950" lvl="1" indent="-285750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lb-LU" dirty="0">
                <a:solidFill>
                  <a:schemeClr val="bg2"/>
                </a:solidFill>
                <a:latin typeface="+mn-lt"/>
              </a:rPr>
              <a:t>développer une mobilité durable en rendant les transports collectifs plus compétitifs </a:t>
            </a:r>
          </a:p>
          <a:p>
            <a:pPr marL="742950" lvl="1" indent="-285750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lb-LU" dirty="0">
                <a:solidFill>
                  <a:schemeClr val="bg2"/>
                </a:solidFill>
                <a:latin typeface="+mn-lt"/>
              </a:rPr>
              <a:t>privilégier les modes de déplacements non-polluants, surtout en milieu urbain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5CBC09-8128-4941-9371-B9C564FE4792}" type="slidenum">
              <a:rPr lang="en-US" altLang="lb-LU"/>
              <a:pPr/>
              <a:t>30</a:t>
            </a:fld>
            <a:endParaRPr lang="en-US" altLang="lb-LU"/>
          </a:p>
        </p:txBody>
      </p:sp>
      <p:sp>
        <p:nvSpPr>
          <p:cNvPr id="6" name="Rectangle 5"/>
          <p:cNvSpPr/>
          <p:nvPr/>
        </p:nvSpPr>
        <p:spPr>
          <a:xfrm>
            <a:off x="7235825" y="5805488"/>
            <a:ext cx="1081088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301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88" y="981075"/>
            <a:ext cx="7388225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948488" y="5732463"/>
            <a:ext cx="1296987" cy="433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fr-FR" smtClean="0"/>
              <a:t>BHNS</a:t>
            </a:r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A0F212-671D-47FE-B882-D5445423AAAD}" type="slidenum">
              <a:rPr lang="en-US" altLang="lb-LU"/>
              <a:pPr/>
              <a:t>31</a:t>
            </a:fld>
            <a:endParaRPr lang="en-US" altLang="lb-LU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25525"/>
            <a:ext cx="74168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23850" y="53975"/>
            <a:ext cx="6192838" cy="566738"/>
          </a:xfrm>
        </p:spPr>
        <p:txBody>
          <a:bodyPr/>
          <a:lstStyle/>
          <a:p>
            <a:endParaRPr lang="fr-FR" altLang="lb-LU" smtClean="0"/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E82730-19E0-472D-BBFA-7AFF31846B13}" type="slidenum">
              <a:rPr lang="fr-FR" altLang="lb-LU"/>
              <a:pPr/>
              <a:t>32</a:t>
            </a:fld>
            <a:endParaRPr lang="fr-FR" altLang="lb-LU"/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0" y="2852738"/>
            <a:ext cx="9180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8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‒"/>
              <a:defRPr sz="2400">
                <a:solidFill>
                  <a:schemeClr val="tx2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2000">
                <a:solidFill>
                  <a:schemeClr val="tx2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4000" b="1" dirty="0" smtClean="0">
                <a:solidFill>
                  <a:schemeClr val="bg2"/>
                </a:solidFill>
                <a:latin typeface="+mn-lt"/>
              </a:rPr>
              <a:t>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D72F7A-A67B-456B-8700-A9641BEBF559}" type="slidenum">
              <a:rPr lang="en-US" altLang="lb-LU"/>
              <a:pPr/>
              <a:t>33</a:t>
            </a:fld>
            <a:endParaRPr lang="en-US" altLang="lb-LU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051050" y="2492375"/>
            <a:ext cx="53276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altLang="fr-FR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Faites-nous part de vos idées et suggestions sur</a:t>
            </a:r>
          </a:p>
          <a:p>
            <a:pPr algn="ctr">
              <a:defRPr/>
            </a:pPr>
            <a:endParaRPr lang="fr-FR" altLang="fr-FR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fr-FR" altLang="fr-FR" sz="3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www.mddi.lu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0049B6-6734-4273-8D60-D52B6713CB9C}" type="slidenum">
              <a:rPr lang="en-US" altLang="lb-LU"/>
              <a:pPr/>
              <a:t>34</a:t>
            </a:fld>
            <a:endParaRPr lang="en-US" altLang="lb-LU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051050" y="2492375"/>
            <a:ext cx="53276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altLang="fr-FR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Faites-nous part de vos idées et suggestions sur</a:t>
            </a:r>
          </a:p>
          <a:p>
            <a:pPr algn="ctr">
              <a:defRPr/>
            </a:pPr>
            <a:endParaRPr lang="fr-FR" altLang="fr-FR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fr-FR" altLang="fr-FR" sz="3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www.mddi.lu</a:t>
            </a:r>
          </a:p>
        </p:txBody>
      </p:sp>
      <p:pic>
        <p:nvPicPr>
          <p:cNvPr id="4710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9153525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24512F4-66E3-466D-A5A8-440C420AF116}" type="slidenum">
              <a:rPr lang="fr-FR" altLang="lb-LU"/>
              <a:pPr/>
              <a:t>4</a:t>
            </a:fld>
            <a:endParaRPr lang="fr-FR" altLang="lb-LU"/>
          </a:p>
        </p:txBody>
      </p:sp>
      <p:sp>
        <p:nvSpPr>
          <p:cNvPr id="2" name="Rectangle 1"/>
          <p:cNvSpPr/>
          <p:nvPr/>
        </p:nvSpPr>
        <p:spPr>
          <a:xfrm>
            <a:off x="395288" y="1719263"/>
            <a:ext cx="8424862" cy="282892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fr-FR" altLang="lb-LU" sz="2000" b="1" dirty="0">
                <a:solidFill>
                  <a:schemeClr val="bg2"/>
                </a:solidFill>
                <a:latin typeface="+mj-lt"/>
              </a:rPr>
              <a:t>Programme</a:t>
            </a:r>
          </a:p>
          <a:p>
            <a:pPr marL="742950" lvl="1" indent="-285750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2"/>
              </a:solidFill>
              <a:latin typeface="+mj-lt"/>
            </a:endParaRPr>
          </a:p>
          <a:p>
            <a:pPr marL="1200150" lvl="2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bg2"/>
                </a:solidFill>
                <a:latin typeface="+mj-lt"/>
              </a:rPr>
              <a:t>le 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réseau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 RGTR 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d‘aujourd‘hui</a:t>
            </a:r>
            <a:endParaRPr lang="de-DE" dirty="0">
              <a:solidFill>
                <a:schemeClr val="bg2"/>
              </a:solidFill>
              <a:latin typeface="+mj-lt"/>
            </a:endParaRPr>
          </a:p>
          <a:p>
            <a:pPr marL="1200150" lvl="2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2"/>
              </a:solidFill>
              <a:latin typeface="+mj-lt"/>
            </a:endParaRPr>
          </a:p>
          <a:p>
            <a:pPr marL="1200150" lvl="2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bg2"/>
                </a:solidFill>
                <a:latin typeface="+mj-lt"/>
              </a:rPr>
              <a:t>la 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réorganisation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 du 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réseau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 de 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bus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 (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stratégie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 MODU)</a:t>
            </a:r>
          </a:p>
          <a:p>
            <a:pPr marL="1200150" lvl="2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2"/>
              </a:solidFill>
              <a:latin typeface="+mj-lt"/>
            </a:endParaRPr>
          </a:p>
          <a:p>
            <a:pPr marL="1200150" lvl="2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bg2"/>
                </a:solidFill>
                <a:latin typeface="+mj-lt"/>
              </a:rPr>
              <a:t>les 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projets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d‘infrastructure</a:t>
            </a:r>
            <a:endParaRPr lang="de-DE" dirty="0">
              <a:solidFill>
                <a:schemeClr val="bg2"/>
              </a:solidFill>
              <a:latin typeface="+mj-lt"/>
            </a:endParaRPr>
          </a:p>
          <a:p>
            <a:pPr marL="1200150" lvl="2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chemeClr val="bg2"/>
              </a:solidFill>
              <a:latin typeface="+mj-lt"/>
            </a:endParaRPr>
          </a:p>
          <a:p>
            <a:pPr marL="1200150" lvl="2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2"/>
                </a:solidFill>
                <a:latin typeface="+mj-lt"/>
              </a:rPr>
              <a:t>discussion  </a:t>
            </a:r>
          </a:p>
        </p:txBody>
      </p:sp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 altLang="lb-LU" smtClean="0"/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lb-LU" smtClean="0"/>
              <a:t>Le réseau RGTR d’aujourd’hui</a:t>
            </a: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F60389-E260-448D-B524-DED92C7EFC35}" type="slidenum">
              <a:rPr lang="fr-FR" altLang="lb-LU"/>
              <a:pPr/>
              <a:t>5</a:t>
            </a:fld>
            <a:endParaRPr lang="fr-FR" altLang="lb-LU"/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793750"/>
            <a:ext cx="4054475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297113"/>
            <a:ext cx="3983037" cy="2722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lb-LU" smtClean="0"/>
              <a:t>Le réseau TICE d’aujourd’hui</a:t>
            </a:r>
          </a:p>
        </p:txBody>
      </p:sp>
      <p:sp>
        <p:nvSpPr>
          <p:cNvPr id="1843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BA3028-CA35-4756-B189-2C13E09AE457}" type="slidenum">
              <a:rPr lang="fr-FR" altLang="lb-LU"/>
              <a:pPr/>
              <a:t>6</a:t>
            </a:fld>
            <a:endParaRPr lang="fr-FR" altLang="lb-L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052513"/>
            <a:ext cx="7777163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lb-LU" smtClean="0"/>
              <a:t>Le réseau RGTR d’aujourd’hui</a:t>
            </a:r>
          </a:p>
        </p:txBody>
      </p:sp>
      <p:sp>
        <p:nvSpPr>
          <p:cNvPr id="1945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4A8BE6-FEC6-45E6-B15A-FDFF17624251}" type="slidenum">
              <a:rPr lang="fr-FR" altLang="lb-LU"/>
              <a:pPr/>
              <a:t>7</a:t>
            </a:fld>
            <a:endParaRPr lang="fr-FR" altLang="lb-LU"/>
          </a:p>
        </p:txBody>
      </p:sp>
      <p:grpSp>
        <p:nvGrpSpPr>
          <p:cNvPr id="19460" name="Groupe 2"/>
          <p:cNvGrpSpPr>
            <a:grpSpLocks/>
          </p:cNvGrpSpPr>
          <p:nvPr/>
        </p:nvGrpSpPr>
        <p:grpSpPr bwMode="auto">
          <a:xfrm>
            <a:off x="2124075" y="773113"/>
            <a:ext cx="4535488" cy="5895975"/>
            <a:chOff x="4716463" y="1524000"/>
            <a:chExt cx="4143375" cy="5018088"/>
          </a:xfrm>
        </p:grpSpPr>
        <p:pic>
          <p:nvPicPr>
            <p:cNvPr id="8" name="Image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6463" y="1524000"/>
              <a:ext cx="4143375" cy="5018088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9" name="Ellipse 2"/>
            <p:cNvSpPr>
              <a:spLocks noChangeArrowheads="1"/>
            </p:cNvSpPr>
            <p:nvPr/>
          </p:nvSpPr>
          <p:spPr bwMode="auto">
            <a:xfrm>
              <a:off x="6484323" y="4295162"/>
              <a:ext cx="107319" cy="109442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0" name="Ellipse 9"/>
            <p:cNvSpPr>
              <a:spLocks noChangeArrowheads="1"/>
            </p:cNvSpPr>
            <p:nvPr/>
          </p:nvSpPr>
          <p:spPr bwMode="auto">
            <a:xfrm>
              <a:off x="5706987" y="2899448"/>
              <a:ext cx="107319" cy="106739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1" name="Ellipse 10"/>
            <p:cNvSpPr>
              <a:spLocks noChangeArrowheads="1"/>
            </p:cNvSpPr>
            <p:nvPr/>
          </p:nvSpPr>
          <p:spPr bwMode="auto">
            <a:xfrm>
              <a:off x="5582265" y="3835779"/>
              <a:ext cx="108769" cy="10809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2" name="Ellipse 11"/>
            <p:cNvSpPr>
              <a:spLocks noChangeArrowheads="1"/>
            </p:cNvSpPr>
            <p:nvPr/>
          </p:nvSpPr>
          <p:spPr bwMode="auto">
            <a:xfrm>
              <a:off x="7777949" y="4653212"/>
              <a:ext cx="107319" cy="106739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3" name="Ellipse 12"/>
            <p:cNvSpPr>
              <a:spLocks noChangeArrowheads="1"/>
            </p:cNvSpPr>
            <p:nvPr/>
          </p:nvSpPr>
          <p:spPr bwMode="auto">
            <a:xfrm>
              <a:off x="5662028" y="5361202"/>
              <a:ext cx="36257" cy="3648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4" name="Ellipse 13"/>
            <p:cNvSpPr>
              <a:spLocks noChangeArrowheads="1"/>
            </p:cNvSpPr>
            <p:nvPr/>
          </p:nvSpPr>
          <p:spPr bwMode="auto">
            <a:xfrm>
              <a:off x="6353800" y="5950294"/>
              <a:ext cx="108769" cy="10809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5" name="Ellipse 14"/>
            <p:cNvSpPr>
              <a:spLocks noChangeArrowheads="1"/>
            </p:cNvSpPr>
            <p:nvPr/>
          </p:nvSpPr>
          <p:spPr bwMode="auto">
            <a:xfrm>
              <a:off x="5460444" y="5694931"/>
              <a:ext cx="108769" cy="109442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6" name="Ellipse 15"/>
            <p:cNvSpPr>
              <a:spLocks noChangeArrowheads="1"/>
            </p:cNvSpPr>
            <p:nvPr/>
          </p:nvSpPr>
          <p:spPr bwMode="auto">
            <a:xfrm>
              <a:off x="7358825" y="5588192"/>
              <a:ext cx="108769" cy="106739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7" name="Ellipse 16"/>
            <p:cNvSpPr>
              <a:spLocks noChangeArrowheads="1"/>
            </p:cNvSpPr>
            <p:nvPr/>
          </p:nvSpPr>
          <p:spPr bwMode="auto">
            <a:xfrm>
              <a:off x="5662028" y="4893712"/>
              <a:ext cx="108769" cy="109441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8" name="Ellipse 17"/>
            <p:cNvSpPr>
              <a:spLocks noChangeArrowheads="1"/>
            </p:cNvSpPr>
            <p:nvPr/>
          </p:nvSpPr>
          <p:spPr bwMode="auto">
            <a:xfrm>
              <a:off x="6091303" y="2349539"/>
              <a:ext cx="108769" cy="10809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19" name="Ellipse 18"/>
            <p:cNvSpPr>
              <a:spLocks noChangeArrowheads="1"/>
            </p:cNvSpPr>
            <p:nvPr/>
          </p:nvSpPr>
          <p:spPr bwMode="auto">
            <a:xfrm>
              <a:off x="7567662" y="3985755"/>
              <a:ext cx="107319" cy="109441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sp>
          <p:nvSpPr>
            <p:cNvPr id="20" name="Ellipse 19"/>
            <p:cNvSpPr>
              <a:spLocks noChangeArrowheads="1"/>
            </p:cNvSpPr>
            <p:nvPr/>
          </p:nvSpPr>
          <p:spPr bwMode="auto">
            <a:xfrm>
              <a:off x="7147088" y="4457298"/>
              <a:ext cx="107319" cy="10809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defRPr sz="2600">
                  <a:solidFill>
                    <a:schemeClr val="tx1"/>
                  </a:solidFill>
                  <a:latin typeface="Times" pitchFamily="-65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pitchFamily="-65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pitchFamily="-65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pitchFamily="-65" charset="0"/>
                </a:defRPr>
              </a:lvl9pPr>
            </a:lstStyle>
            <a:p>
              <a:pPr>
                <a:defRPr/>
              </a:pPr>
              <a:endParaRPr lang="fr-FR" altLang="fr-FR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58353" y="1546969"/>
              <a:ext cx="2201485" cy="459383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cxnSp>
          <p:nvCxnSpPr>
            <p:cNvPr id="22" name="Connecteur droit 5"/>
            <p:cNvCxnSpPr>
              <a:cxnSpLocks noChangeShapeType="1"/>
            </p:cNvCxnSpPr>
            <p:nvPr/>
          </p:nvCxnSpPr>
          <p:spPr bwMode="auto">
            <a:xfrm>
              <a:off x="6793226" y="5863822"/>
              <a:ext cx="111670" cy="28914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F6960E-E01A-4325-A64B-BEBC58C9C9A7}" type="slidenum">
              <a:rPr lang="en-US" altLang="lb-LU"/>
              <a:pPr/>
              <a:t>8</a:t>
            </a:fld>
            <a:endParaRPr lang="en-US" altLang="lb-LU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850" y="115888"/>
            <a:ext cx="6192838" cy="5048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FR" altLang="lb-LU" kern="0" dirty="0" smtClean="0"/>
              <a:t>Le bus de demain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2988" y="1268413"/>
            <a:ext cx="7345362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u="sng" dirty="0">
                <a:solidFill>
                  <a:schemeClr val="bg2"/>
                </a:solidFill>
                <a:latin typeface="+mn-lt"/>
              </a:rPr>
              <a:t>Participation public</a:t>
            </a:r>
          </a:p>
          <a:p>
            <a:pPr>
              <a:defRPr/>
            </a:pPr>
            <a:endParaRPr lang="fr-FR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2"/>
                </a:solidFill>
                <a:latin typeface="+mn-lt"/>
              </a:rPr>
              <a:t>soirées de discussion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2"/>
                </a:solidFill>
                <a:latin typeface="+mn-lt"/>
              </a:rPr>
              <a:t>site internet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2"/>
                </a:solidFill>
                <a:latin typeface="+mn-lt"/>
              </a:rPr>
              <a:t>atelier public (public workshop)</a:t>
            </a:r>
          </a:p>
          <a:p>
            <a:pPr>
              <a:defRPr/>
            </a:pPr>
            <a:endParaRPr lang="fr-FR" dirty="0">
              <a:solidFill>
                <a:schemeClr val="bg2"/>
              </a:solidFill>
              <a:latin typeface="+mn-lt"/>
            </a:endParaRPr>
          </a:p>
          <a:p>
            <a:pPr>
              <a:defRPr/>
            </a:pPr>
            <a:r>
              <a:rPr lang="fr-FR" u="sng" dirty="0">
                <a:solidFill>
                  <a:schemeClr val="bg2"/>
                </a:solidFill>
                <a:latin typeface="+mn-lt"/>
              </a:rPr>
              <a:t>Analyse</a:t>
            </a:r>
          </a:p>
          <a:p>
            <a:pPr>
              <a:defRPr/>
            </a:pPr>
            <a:endParaRPr lang="fr-FR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2"/>
                </a:solidFill>
                <a:latin typeface="+mn-lt"/>
              </a:rPr>
              <a:t>comptages réguliers des passagers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2"/>
                </a:solidFill>
                <a:latin typeface="+mn-lt"/>
              </a:rPr>
              <a:t>enquêtes sur les besoins de mobilité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2"/>
                </a:solidFill>
                <a:latin typeface="+mn-lt"/>
              </a:rPr>
              <a:t>évaluation des statistiques du système télématique du RGTR</a:t>
            </a:r>
          </a:p>
          <a:p>
            <a:pPr>
              <a:defRPr/>
            </a:pPr>
            <a:endParaRPr lang="fr-FR" dirty="0">
              <a:solidFill>
                <a:schemeClr val="bg2"/>
              </a:solidFill>
              <a:latin typeface="+mn-lt"/>
            </a:endParaRPr>
          </a:p>
          <a:p>
            <a:pPr>
              <a:defRPr/>
            </a:pPr>
            <a:endParaRPr lang="fr-FR" dirty="0">
              <a:solidFill>
                <a:schemeClr val="bg2"/>
              </a:solidFill>
              <a:latin typeface="+mn-lt"/>
            </a:endParaRPr>
          </a:p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+mn-lt"/>
              </a:rPr>
              <a:t>Objectif:  Élaborer le nouveau réseau RGTR à partir de 2019 /2020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8262A6-D6C9-4886-BA3B-DB0F48C8A706}" type="slidenum">
              <a:rPr lang="fr-FR" altLang="lb-LU"/>
              <a:pPr/>
              <a:t>9</a:t>
            </a:fld>
            <a:endParaRPr lang="fr-FR" altLang="lb-LU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850" y="115888"/>
            <a:ext cx="6192838" cy="5048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FR" altLang="lb-LU" kern="0" dirty="0" smtClean="0"/>
              <a:t>Le bus de demain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/>
          <a:srcRect l="8859" r="4733"/>
          <a:stretch>
            <a:fillRect/>
          </a:stretch>
        </p:blipFill>
        <p:spPr bwMode="auto">
          <a:xfrm>
            <a:off x="1476375" y="836613"/>
            <a:ext cx="5157788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Gouvernement luxembourgeois">
      <a:dk1>
        <a:srgbClr val="FF0000"/>
      </a:dk1>
      <a:lt1>
        <a:srgbClr val="FFFFFF"/>
      </a:lt1>
      <a:dk2>
        <a:srgbClr val="808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uvernement luxembourgeo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367</Words>
  <Application>Microsoft Office PowerPoint</Application>
  <PresentationFormat>Affichage à l'écran (4:3)</PresentationFormat>
  <Paragraphs>133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Wingdings</vt:lpstr>
      <vt:lpstr>Times</vt:lpstr>
      <vt:lpstr>Modèle par défaut</vt:lpstr>
      <vt:lpstr>Le transport public par bus au Luxembourg</vt:lpstr>
      <vt:lpstr>Introduction</vt:lpstr>
      <vt:lpstr>Introduction</vt:lpstr>
      <vt:lpstr>Introduction</vt:lpstr>
      <vt:lpstr>Le réseau RGTR d’aujourd’hui</vt:lpstr>
      <vt:lpstr>Le réseau TICE d’aujourd’hui</vt:lpstr>
      <vt:lpstr>Le réseau RGTR d’aujourd’hui</vt:lpstr>
      <vt:lpstr>Diapositive 8</vt:lpstr>
      <vt:lpstr>Diapositive 9</vt:lpstr>
      <vt:lpstr>Diapositive 10</vt:lpstr>
      <vt:lpstr>Projets d’infrastructure</vt:lpstr>
      <vt:lpstr>Projets d’infrastructure</vt:lpstr>
      <vt:lpstr>Projets d’infrastructure</vt:lpstr>
      <vt:lpstr>Projets d’infrastructure : 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BHNS</vt:lpstr>
      <vt:lpstr>Diapositive 32</vt:lpstr>
      <vt:lpstr>Diapositive 33</vt:lpstr>
      <vt:lpstr>Diapositive 34</vt:lpstr>
    </vt:vector>
  </TitlesOfParts>
  <Company>CIE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Administrator</dc:creator>
  <cp:lastModifiedBy>bovich</cp:lastModifiedBy>
  <cp:revision>67</cp:revision>
  <dcterms:created xsi:type="dcterms:W3CDTF">2014-02-06T11:46:14Z</dcterms:created>
  <dcterms:modified xsi:type="dcterms:W3CDTF">2016-12-14T15:14:01Z</dcterms:modified>
</cp:coreProperties>
</file>